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1.xml" ContentType="application/vnd.openxmlformats-officedocument.drawingml.chart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charts/chart2.xml" ContentType="application/vnd.openxmlformats-officedocument.drawingml.chart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notesSlides/notesSlide1.xml" ContentType="application/vnd.openxmlformats-officedocument.presentationml.notesSlide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256" r:id="rId2"/>
    <p:sldId id="257" r:id="rId3"/>
    <p:sldId id="312" r:id="rId4"/>
    <p:sldId id="262" r:id="rId5"/>
    <p:sldId id="326" r:id="rId6"/>
    <p:sldId id="310" r:id="rId7"/>
    <p:sldId id="267" r:id="rId8"/>
    <p:sldId id="266" r:id="rId9"/>
    <p:sldId id="281" r:id="rId10"/>
    <p:sldId id="282" r:id="rId11"/>
    <p:sldId id="327" r:id="rId12"/>
    <p:sldId id="268" r:id="rId13"/>
    <p:sldId id="269" r:id="rId14"/>
    <p:sldId id="313" r:id="rId15"/>
    <p:sldId id="271" r:id="rId16"/>
    <p:sldId id="272" r:id="rId17"/>
    <p:sldId id="273" r:id="rId18"/>
    <p:sldId id="270" r:id="rId19"/>
    <p:sldId id="274" r:id="rId20"/>
    <p:sldId id="314" r:id="rId21"/>
    <p:sldId id="315" r:id="rId22"/>
    <p:sldId id="316" r:id="rId23"/>
    <p:sldId id="275" r:id="rId24"/>
    <p:sldId id="277" r:id="rId25"/>
    <p:sldId id="278" r:id="rId26"/>
    <p:sldId id="279" r:id="rId27"/>
    <p:sldId id="287" r:id="rId28"/>
    <p:sldId id="280" r:id="rId29"/>
    <p:sldId id="285" r:id="rId30"/>
    <p:sldId id="317" r:id="rId31"/>
    <p:sldId id="318" r:id="rId32"/>
    <p:sldId id="319" r:id="rId33"/>
    <p:sldId id="292" r:id="rId34"/>
    <p:sldId id="332" r:id="rId35"/>
    <p:sldId id="296" r:id="rId36"/>
    <p:sldId id="320" r:id="rId37"/>
    <p:sldId id="298" r:id="rId38"/>
    <p:sldId id="321" r:id="rId39"/>
    <p:sldId id="322" r:id="rId40"/>
    <p:sldId id="323" r:id="rId41"/>
    <p:sldId id="324" r:id="rId42"/>
    <p:sldId id="329" r:id="rId43"/>
    <p:sldId id="333" r:id="rId44"/>
    <p:sldId id="334" r:id="rId45"/>
    <p:sldId id="304" r:id="rId46"/>
    <p:sldId id="305" r:id="rId47"/>
    <p:sldId id="286" r:id="rId48"/>
    <p:sldId id="331" r:id="rId49"/>
    <p:sldId id="306" r:id="rId50"/>
    <p:sldId id="302" r:id="rId51"/>
    <p:sldId id="297" r:id="rId52"/>
    <p:sldId id="330" r:id="rId53"/>
    <p:sldId id="309" r:id="rId5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2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3;&#1072;&#1076;&#1077;&#1078;&#1076;&#1072;\Desktop\&#1087;&#1091;&#1073;&#1083;&#1080;&#1095;&#1085;&#1099;&#1081;%20&#1086;&#1090;&#1095;&#1077;&#1090;%2014_15\&#1087;&#1091;&#1073;&#1083;&#1080;&#1095;&#1085;&#1099;&#1081;%20&#1086;&#1090;&#1095;&#1077;&#1090;%2014_15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КЛАССОВ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1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I уровень</c:v>
                </c:pt>
                <c:pt idx="1">
                  <c:v>II уровень</c:v>
                </c:pt>
                <c:pt idx="2">
                  <c:v>III уровень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</c:v>
                </c:pt>
                <c:pt idx="1">
                  <c:v>8</c:v>
                </c:pt>
                <c:pt idx="2">
                  <c:v>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КОЛ-ВО ОБУЧАЮЩИХСЯ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166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18</a:t>
                    </a:r>
                    <a:r>
                      <a:rPr lang="en-US" dirty="0" smtClean="0"/>
                      <a:t>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I уровень</c:v>
                </c:pt>
                <c:pt idx="1">
                  <c:v>II уровень</c:v>
                </c:pt>
                <c:pt idx="2">
                  <c:v>III уровень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118</c:v>
                </c:pt>
                <c:pt idx="1">
                  <c:v>196</c:v>
                </c:pt>
                <c:pt idx="2">
                  <c:v>39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83915136"/>
        <c:axId val="83916672"/>
        <c:axId val="0"/>
      </c:bar3DChart>
      <c:catAx>
        <c:axId val="839151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ru-RU"/>
          </a:p>
        </c:txPr>
        <c:crossAx val="83916672"/>
        <c:crosses val="autoZero"/>
        <c:auto val="1"/>
        <c:lblAlgn val="ctr"/>
        <c:lblOffset val="100"/>
        <c:noMultiLvlLbl val="0"/>
      </c:catAx>
      <c:valAx>
        <c:axId val="83916672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83915136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8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1</a:t>
                    </a:r>
                    <a:r>
                      <a:rPr lang="ru-RU" smtClean="0"/>
                      <a:t>4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8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ВЫСШАЯ КАТЕГОРИЯ</c:v>
                </c:pt>
                <c:pt idx="1">
                  <c:v>ПЕРВАЯ КАТЕГОРИЯ</c:v>
                </c:pt>
                <c:pt idx="2">
                  <c:v>МОЛОДЫЕ СПЕЦИАЛИСТЫ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15</c:v>
                </c:pt>
                <c:pt idx="1">
                  <c:v>13</c:v>
                </c:pt>
                <c:pt idx="2">
                  <c:v>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17880704"/>
        <c:axId val="133211648"/>
        <c:axId val="0"/>
      </c:bar3DChart>
      <c:catAx>
        <c:axId val="11788070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33211648"/>
        <c:crosses val="autoZero"/>
        <c:auto val="1"/>
        <c:lblAlgn val="ctr"/>
        <c:lblOffset val="100"/>
        <c:noMultiLvlLbl val="0"/>
      </c:catAx>
      <c:valAx>
        <c:axId val="133211648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178807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2015/2016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аттестат с отличием</c:v>
                </c:pt>
                <c:pt idx="1">
                  <c:v>золотая медаль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</c:v>
                </c:pt>
                <c:pt idx="1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668-4832-AAFB-540199F17E3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2016/2017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аттестат с отличием</c:v>
                </c:pt>
                <c:pt idx="1">
                  <c:v>золотая медаль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3</c:v>
                </c:pt>
                <c:pt idx="1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668-4832-AAFB-540199F17E3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2017/2018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5.0793620321286717E-3"/>
                  <c:y val="5.38977402841896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аттестат с отличием</c:v>
                </c:pt>
                <c:pt idx="1">
                  <c:v>золотая медаль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9</c:v>
                </c:pt>
                <c:pt idx="1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668-4832-AAFB-540199F17E3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one"/>
        <c:axId val="149080704"/>
        <c:axId val="149090688"/>
        <c:axId val="0"/>
      </c:bar3DChart>
      <c:catAx>
        <c:axId val="1490807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ru-RU"/>
          </a:p>
        </c:txPr>
        <c:crossAx val="149090688"/>
        <c:crosses val="autoZero"/>
        <c:auto val="1"/>
        <c:lblAlgn val="ctr"/>
        <c:lblOffset val="100"/>
        <c:noMultiLvlLbl val="0"/>
      </c:catAx>
      <c:valAx>
        <c:axId val="149090688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490807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8466960549754963"/>
          <c:y val="9.2915460333385116E-2"/>
          <c:w val="0.30340991361895631"/>
          <c:h val="0.4788811420621895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907353132008498"/>
          <c:y val="3.2075714298834532E-2"/>
          <c:w val="0.4266045079845277"/>
          <c:h val="0.46476194630934126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2015/2016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Русский язык</c:v>
                </c:pt>
                <c:pt idx="1">
                  <c:v>Математика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72.3</c:v>
                </c:pt>
                <c:pt idx="1">
                  <c:v>52.8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735-4C75-AF14-48B67B3F80F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2016/2017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Русский язык</c:v>
                </c:pt>
                <c:pt idx="1">
                  <c:v>Математика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68.7</c:v>
                </c:pt>
                <c:pt idx="1">
                  <c:v>52.2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735-4C75-AF14-48B67B3F80F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2017/2018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3.333333333333334E-2"/>
                  <c:y val="9.37500000000000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6735-4C75-AF14-48B67B3F80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Русский язык</c:v>
                </c:pt>
                <c:pt idx="1">
                  <c:v>Математика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68</c:v>
                </c:pt>
                <c:pt idx="1">
                  <c:v>52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6735-4C75-AF14-48B67B3F80F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pyramid"/>
        <c:axId val="149183104"/>
        <c:axId val="149186048"/>
        <c:axId val="149209088"/>
      </c:bar3DChart>
      <c:catAx>
        <c:axId val="1491831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ru-RU"/>
          </a:p>
        </c:txPr>
        <c:crossAx val="149186048"/>
        <c:crosses val="autoZero"/>
        <c:auto val="1"/>
        <c:lblAlgn val="ctr"/>
        <c:lblOffset val="100"/>
        <c:noMultiLvlLbl val="0"/>
      </c:catAx>
      <c:valAx>
        <c:axId val="149186048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49183104"/>
        <c:crosses val="autoZero"/>
        <c:crossBetween val="between"/>
      </c:valAx>
      <c:serAx>
        <c:axId val="149209088"/>
        <c:scaling>
          <c:orientation val="minMax"/>
        </c:scaling>
        <c:delete val="0"/>
        <c:axPos val="b"/>
        <c:majorTickMark val="out"/>
        <c:minorTickMark val="none"/>
        <c:tickLblPos val="nextTo"/>
        <c:crossAx val="149186048"/>
        <c:crosses val="autoZero"/>
      </c:serAx>
    </c:plotArea>
    <c:legend>
      <c:legendPos val="r"/>
      <c:layout>
        <c:manualLayout>
          <c:xMode val="edge"/>
          <c:yMode val="edge"/>
          <c:x val="0.73878702763725512"/>
          <c:y val="0.21455626954147952"/>
          <c:w val="0.22000264119237711"/>
          <c:h val="0.2428002994039473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Средний балл</a:t>
            </a:r>
          </a:p>
        </c:rich>
      </c:tx>
      <c:layout>
        <c:manualLayout>
          <c:xMode val="edge"/>
          <c:yMode val="edge"/>
          <c:x val="0.18079156834879889"/>
          <c:y val="2.8757968654020031E-2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4012840906747571E-2"/>
          <c:y val="2.8652262322000792E-2"/>
          <c:w val="0.59001415204504482"/>
          <c:h val="0.69550299917592862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2015/2016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1.8573667678851418E-2"/>
                  <c:y val="1.56861647203745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4DAE-430E-B956-365AD55E4C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Русский язык</c:v>
                </c:pt>
                <c:pt idx="1">
                  <c:v>Математика</c:v>
                </c:pt>
              </c:strCache>
            </c:strRef>
          </c:cat>
          <c:val>
            <c:numRef>
              <c:f>Лист1!$B$2:$B$3</c:f>
              <c:numCache>
                <c:formatCode>0.0</c:formatCode>
                <c:ptCount val="2"/>
                <c:pt idx="0">
                  <c:v>4</c:v>
                </c:pt>
                <c:pt idx="1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DAE-430E-B956-365AD55E4C8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2016/2017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6533810969787814E-2"/>
                  <c:y val="2.61436078672909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4DAE-430E-B956-365AD55E4C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Русский язык</c:v>
                </c:pt>
                <c:pt idx="1">
                  <c:v>Математика</c:v>
                </c:pt>
              </c:strCache>
            </c:strRef>
          </c:cat>
          <c:val>
            <c:numRef>
              <c:f>Лист1!$C$2:$C$3</c:f>
              <c:numCache>
                <c:formatCode>0.0</c:formatCode>
                <c:ptCount val="2"/>
                <c:pt idx="0">
                  <c:v>4.0999999999999996</c:v>
                </c:pt>
                <c:pt idx="1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4DAE-430E-B956-365AD55E4C8B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2017/2018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7893624907183891E-2"/>
                  <c:y val="1.35825306353679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4DAE-430E-B956-365AD55E4C8B}"/>
                </c:ext>
              </c:extLst>
            </c:dLbl>
            <c:dLbl>
              <c:idx val="1"/>
              <c:layout>
                <c:manualLayout>
                  <c:x val="2.653381096978781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4DAE-430E-B956-365AD55E4C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Русский язык</c:v>
                </c:pt>
                <c:pt idx="1">
                  <c:v>Математика</c:v>
                </c:pt>
              </c:strCache>
            </c:strRef>
          </c:cat>
          <c:val>
            <c:numRef>
              <c:f>Лист1!$D$2:$D$3</c:f>
              <c:numCache>
                <c:formatCode>0.0</c:formatCode>
                <c:ptCount val="2"/>
                <c:pt idx="0">
                  <c:v>4</c:v>
                </c:pt>
                <c:pt idx="1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4DAE-430E-B956-365AD55E4C8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pyramid"/>
        <c:axId val="149516672"/>
        <c:axId val="149518208"/>
        <c:axId val="149212672"/>
      </c:bar3DChart>
      <c:catAx>
        <c:axId val="149516672"/>
        <c:scaling>
          <c:orientation val="minMax"/>
        </c:scaling>
        <c:delete val="0"/>
        <c:axPos val="b"/>
        <c:numFmt formatCode="#,##0.00\ &quot;₽&quot;" sourceLinked="0"/>
        <c:majorTickMark val="out"/>
        <c:minorTickMark val="none"/>
        <c:tickLblPos val="nextTo"/>
        <c:spPr>
          <a:solidFill>
            <a:srgbClr val="FFFFFF">
              <a:alpha val="49020"/>
            </a:srgbClr>
          </a:solidFill>
        </c:spPr>
        <c:txPr>
          <a:bodyPr/>
          <a:lstStyle/>
          <a:p>
            <a:pPr>
              <a:defRPr sz="14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49518208"/>
        <c:crosses val="autoZero"/>
        <c:auto val="1"/>
        <c:lblAlgn val="ctr"/>
        <c:lblOffset val="100"/>
        <c:noMultiLvlLbl val="0"/>
      </c:catAx>
      <c:valAx>
        <c:axId val="149518208"/>
        <c:scaling>
          <c:orientation val="minMax"/>
        </c:scaling>
        <c:delete val="1"/>
        <c:axPos val="l"/>
        <c:majorGridlines/>
        <c:numFmt formatCode="0.0" sourceLinked="1"/>
        <c:majorTickMark val="out"/>
        <c:minorTickMark val="none"/>
        <c:tickLblPos val="nextTo"/>
        <c:crossAx val="149516672"/>
        <c:crosses val="autoZero"/>
        <c:crossBetween val="between"/>
      </c:valAx>
      <c:serAx>
        <c:axId val="149212672"/>
        <c:scaling>
          <c:orientation val="minMax"/>
        </c:scaling>
        <c:delete val="0"/>
        <c:axPos val="b"/>
        <c:majorTickMark val="out"/>
        <c:minorTickMark val="none"/>
        <c:tickLblPos val="nextTo"/>
        <c:crossAx val="149518208"/>
        <c:crosses val="autoZero"/>
        <c:tickMarkSkip val="1"/>
      </c:serAx>
      <c:spPr>
        <a:noFill/>
      </c:spPr>
    </c:plotArea>
    <c:legend>
      <c:legendPos val="r"/>
      <c:layout>
        <c:manualLayout>
          <c:xMode val="edge"/>
          <c:yMode val="edge"/>
          <c:x val="0.65062456509197386"/>
          <c:y val="0.17118353285032503"/>
          <c:w val="0.32196813655788309"/>
          <c:h val="0.2301725500200032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871806564671523"/>
          <c:y val="4.4855807553692201E-2"/>
          <c:w val="0.40854246297038382"/>
          <c:h val="0.66429630197796707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2015/2016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2"/>
                <c:pt idx="0">
                  <c:v>Русский язык</c:v>
                </c:pt>
                <c:pt idx="1">
                  <c:v>Математика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87.7</c:v>
                </c:pt>
                <c:pt idx="1">
                  <c:v>73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2016/2017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2"/>
                <c:pt idx="0">
                  <c:v>Русский язык</c:v>
                </c:pt>
                <c:pt idx="1">
                  <c:v>Математика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75</c:v>
                </c:pt>
                <c:pt idx="1">
                  <c:v>79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2017/2018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2"/>
                <c:pt idx="0">
                  <c:v>Русский язык</c:v>
                </c:pt>
                <c:pt idx="1">
                  <c:v>Математика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57</c:v>
                </c:pt>
                <c:pt idx="1">
                  <c:v>55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pyramid"/>
        <c:axId val="150348544"/>
        <c:axId val="150350080"/>
        <c:axId val="149490752"/>
      </c:bar3DChart>
      <c:catAx>
        <c:axId val="150348544"/>
        <c:scaling>
          <c:orientation val="minMax"/>
        </c:scaling>
        <c:delete val="0"/>
        <c:axPos val="b"/>
        <c:majorTickMark val="out"/>
        <c:minorTickMark val="none"/>
        <c:tickLblPos val="nextTo"/>
        <c:crossAx val="150350080"/>
        <c:crosses val="autoZero"/>
        <c:auto val="1"/>
        <c:lblAlgn val="ctr"/>
        <c:lblOffset val="100"/>
        <c:noMultiLvlLbl val="0"/>
      </c:catAx>
      <c:valAx>
        <c:axId val="1503500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50348544"/>
        <c:crosses val="autoZero"/>
        <c:crossBetween val="between"/>
      </c:valAx>
      <c:serAx>
        <c:axId val="149490752"/>
        <c:scaling>
          <c:orientation val="minMax"/>
        </c:scaling>
        <c:delete val="0"/>
        <c:axPos val="b"/>
        <c:majorTickMark val="out"/>
        <c:minorTickMark val="none"/>
        <c:tickLblPos val="nextTo"/>
        <c:crossAx val="150350080"/>
        <c:crosses val="autoZero"/>
      </c:ser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/>
      <dgm:spPr/>
      <dgm:t>
        <a:bodyPr/>
        <a:lstStyle/>
        <a:p>
          <a:r>
            <a:rPr lang="ru-RU" dirty="0" smtClean="0"/>
            <a:t>Общая характеристика образовательного учреждения</a:t>
          </a:r>
          <a:endParaRPr lang="ru-RU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150110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B1EA86D-C2A1-4F94-BC20-025E9DE1C864}" type="presOf" srcId="{6176C0DC-1009-440E-8FC5-455E134F5DEB}" destId="{B9AC8F90-A8BB-404C-A7B1-02146FC5F7FE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3879C910-9948-4C47-81C8-8E44EDB0511B}" type="presOf" srcId="{C39F0467-B471-4C26-A1C6-9A89D73C51AE}" destId="{5E805778-9293-48E6-A0FB-8C3788097EB0}" srcOrd="0" destOrd="0" presId="urn:microsoft.com/office/officeart/2005/8/layout/vList2"/>
    <dgm:cxn modelId="{289D571E-AE8F-4D01-82FD-A912B0F1C6BC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/>
      <dgm:spPr/>
      <dgm:t>
        <a:bodyPr/>
        <a:lstStyle/>
        <a:p>
          <a:r>
            <a:rPr lang="ru-RU" b="0" i="0" dirty="0" smtClean="0"/>
            <a:t>УСЛОВИЯ ОСУЩЕСТВЛЕНИЯ ОБРАЗОВАТЕЛЬНОГО ПРОЦЕССА</a:t>
          </a:r>
          <a:endParaRPr lang="ru-RU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150110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580AE4F-0DE3-47CC-9131-4DEE08BE73ED}" type="presOf" srcId="{C39F0467-B471-4C26-A1C6-9A89D73C51AE}" destId="{5E805778-9293-48E6-A0FB-8C3788097EB0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0DE14D91-2036-42B4-BF4B-600459721338}" type="presOf" srcId="{6176C0DC-1009-440E-8FC5-455E134F5DEB}" destId="{B9AC8F90-A8BB-404C-A7B1-02146FC5F7FE}" srcOrd="0" destOrd="0" presId="urn:microsoft.com/office/officeart/2005/8/layout/vList2"/>
    <dgm:cxn modelId="{E4EC74A6-303D-4861-AF4D-9E587D91CC5F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/>
      <dgm:spPr/>
      <dgm:t>
        <a:bodyPr/>
        <a:lstStyle/>
        <a:p>
          <a:r>
            <a:rPr lang="ru-RU" b="0" i="0" dirty="0" smtClean="0"/>
            <a:t>УСЛОВИЯ ОСУЩЕСТВЛЕНИЯ ОБРАЗОВАТЕЛЬНОГО ПРОЦЕССА</a:t>
          </a:r>
          <a:endParaRPr lang="ru-RU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150110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1AC56A6-65D7-40E1-AF97-E04FE113A55D}" type="presOf" srcId="{6176C0DC-1009-440E-8FC5-455E134F5DEB}" destId="{B9AC8F90-A8BB-404C-A7B1-02146FC5F7FE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FCBABBED-DB5A-4C58-ACA7-E8B1B115515F}" type="presOf" srcId="{C39F0467-B471-4C26-A1C6-9A89D73C51AE}" destId="{5E805778-9293-48E6-A0FB-8C3788097EB0}" srcOrd="0" destOrd="0" presId="urn:microsoft.com/office/officeart/2005/8/layout/vList2"/>
    <dgm:cxn modelId="{F72BB5F9-A45B-4691-B202-130F5D01C50C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 custT="1"/>
      <dgm:spPr/>
      <dgm:t>
        <a:bodyPr/>
        <a:lstStyle/>
        <a:p>
          <a:r>
            <a:rPr lang="ru-RU" sz="1800" b="0" i="0" dirty="0" smtClean="0"/>
            <a:t>ПСИХОЛОГО-ПЕДАГОГИЧЕСКОЕ СОПРОВОЖДЕНИЕ </a:t>
          </a:r>
        </a:p>
        <a:p>
          <a:r>
            <a:rPr lang="ru-RU" sz="1800" b="0" i="0" dirty="0" smtClean="0"/>
            <a:t>ОБРАЗОВАТЕЛЬНОГО ПРОЦЕССА</a:t>
          </a:r>
          <a:endParaRPr lang="ru-RU" sz="1800" b="0" i="0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254919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80EBFF49-469B-4B98-9112-2441C905D1A4}" type="presOf" srcId="{C39F0467-B471-4C26-A1C6-9A89D73C51AE}" destId="{5E805778-9293-48E6-A0FB-8C3788097EB0}" srcOrd="0" destOrd="0" presId="urn:microsoft.com/office/officeart/2005/8/layout/vList2"/>
    <dgm:cxn modelId="{58E25412-C90A-4798-B860-F80DB479361B}" type="presOf" srcId="{6176C0DC-1009-440E-8FC5-455E134F5DEB}" destId="{B9AC8F90-A8BB-404C-A7B1-02146FC5F7FE}" srcOrd="0" destOrd="0" presId="urn:microsoft.com/office/officeart/2005/8/layout/vList2"/>
    <dgm:cxn modelId="{0FDE2E18-3AE4-49BD-B25F-B0C74F31002B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 custT="1"/>
      <dgm:spPr/>
      <dgm:t>
        <a:bodyPr/>
        <a:lstStyle/>
        <a:p>
          <a:r>
            <a:rPr lang="ru-RU" sz="1800" b="0" i="0" dirty="0" smtClean="0"/>
            <a:t>ПСИХОЛОГО-ПЕДАГОГИЧЕСКОЕ СОПРОВОЖДЕНИЕ </a:t>
          </a:r>
        </a:p>
        <a:p>
          <a:r>
            <a:rPr lang="ru-RU" sz="1800" b="0" i="0" dirty="0" smtClean="0"/>
            <a:t>ОБРАЗОВАТЕЛЬНОГО ПРОЦЕССА</a:t>
          </a:r>
          <a:endParaRPr lang="ru-RU" sz="1800" b="0" i="0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254919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0D7E7F1-D86F-41A8-AD4C-B9EDC4212E8A}" type="presOf" srcId="{6176C0DC-1009-440E-8FC5-455E134F5DEB}" destId="{B9AC8F90-A8BB-404C-A7B1-02146FC5F7FE}" srcOrd="0" destOrd="0" presId="urn:microsoft.com/office/officeart/2005/8/layout/vList2"/>
    <dgm:cxn modelId="{84766922-3188-4792-9E3C-499E9FF803D8}" type="presOf" srcId="{C39F0467-B471-4C26-A1C6-9A89D73C51AE}" destId="{5E805778-9293-48E6-A0FB-8C3788097EB0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EAB4B8F7-498C-4A36-B27A-4402459DE497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 custT="1"/>
      <dgm:spPr/>
      <dgm:t>
        <a:bodyPr/>
        <a:lstStyle/>
        <a:p>
          <a:r>
            <a:rPr lang="ru-RU" sz="1800" b="0" i="0" dirty="0" smtClean="0"/>
            <a:t>ПСИХОЛОГО-ПЕДАГОГИЧЕСКОЕ СОПРОВОЖДЕНИЕ </a:t>
          </a:r>
        </a:p>
        <a:p>
          <a:r>
            <a:rPr lang="ru-RU" sz="1800" b="0" i="0" dirty="0" smtClean="0"/>
            <a:t>ОБРАЗОВАТЕЛЬНОГО ПРОЦЕССА</a:t>
          </a:r>
          <a:endParaRPr lang="ru-RU" sz="1800" b="0" i="0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254919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349D5A-B508-42FE-9692-90E32FFBA579}" type="presOf" srcId="{6176C0DC-1009-440E-8FC5-455E134F5DEB}" destId="{B9AC8F90-A8BB-404C-A7B1-02146FC5F7FE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3FD07FC2-00F2-414D-B2D0-81F685ED5C21}" type="presOf" srcId="{C39F0467-B471-4C26-A1C6-9A89D73C51AE}" destId="{5E805778-9293-48E6-A0FB-8C3788097EB0}" srcOrd="0" destOrd="0" presId="urn:microsoft.com/office/officeart/2005/8/layout/vList2"/>
    <dgm:cxn modelId="{7CE6B0E0-C75B-44C3-89AC-2693C5FD6625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46CB864-2F8A-4977-A15A-07E5D5FD839D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5271DD6F-9F57-4D44-99D1-33FEB904D695}">
      <dgm:prSet phldrT="[Текст]"/>
      <dgm:spPr/>
      <dgm:t>
        <a:bodyPr/>
        <a:lstStyle/>
        <a:p>
          <a:r>
            <a:rPr lang="ru-RU" dirty="0" smtClean="0"/>
            <a:t>ИНДИВИДУАЛЬНАЯ</a:t>
          </a:r>
          <a:endParaRPr lang="ru-RU" dirty="0"/>
        </a:p>
      </dgm:t>
    </dgm:pt>
    <dgm:pt modelId="{02EAC15E-3EAC-42F2-8D96-B7853D02BBBA}" type="parTrans" cxnId="{C3463258-A954-47EC-A44E-FEFB85D89F9C}">
      <dgm:prSet/>
      <dgm:spPr/>
      <dgm:t>
        <a:bodyPr/>
        <a:lstStyle/>
        <a:p>
          <a:endParaRPr lang="ru-RU"/>
        </a:p>
      </dgm:t>
    </dgm:pt>
    <dgm:pt modelId="{CDEF2579-5D74-4670-80F3-6F6C107D8336}" type="sibTrans" cxnId="{C3463258-A954-47EC-A44E-FEFB85D89F9C}">
      <dgm:prSet/>
      <dgm:spPr/>
      <dgm:t>
        <a:bodyPr/>
        <a:lstStyle/>
        <a:p>
          <a:endParaRPr lang="ru-RU"/>
        </a:p>
      </dgm:t>
    </dgm:pt>
    <dgm:pt modelId="{BD247555-08BC-4EDB-91FB-F46BF2E5E151}">
      <dgm:prSet phldrT="[Текст]"/>
      <dgm:spPr/>
      <dgm:t>
        <a:bodyPr/>
        <a:lstStyle/>
        <a:p>
          <a:r>
            <a:rPr lang="ru-RU" b="1" dirty="0" smtClean="0"/>
            <a:t>КОРРЕКЦИОННО-РАЗВИВАЮЩАЯ </a:t>
          </a:r>
          <a:endParaRPr lang="ru-RU" dirty="0"/>
        </a:p>
      </dgm:t>
    </dgm:pt>
    <dgm:pt modelId="{8280B2BC-1EC4-4C26-9217-432025648A5A}" type="parTrans" cxnId="{6A741B6D-F6A3-4D2E-819A-C756D2469B59}">
      <dgm:prSet/>
      <dgm:spPr/>
      <dgm:t>
        <a:bodyPr/>
        <a:lstStyle/>
        <a:p>
          <a:endParaRPr lang="ru-RU"/>
        </a:p>
      </dgm:t>
    </dgm:pt>
    <dgm:pt modelId="{ADDB610B-8A4D-43A5-917C-2966A8E910CE}" type="sibTrans" cxnId="{6A741B6D-F6A3-4D2E-819A-C756D2469B59}">
      <dgm:prSet/>
      <dgm:spPr/>
      <dgm:t>
        <a:bodyPr/>
        <a:lstStyle/>
        <a:p>
          <a:endParaRPr lang="ru-RU"/>
        </a:p>
      </dgm:t>
    </dgm:pt>
    <dgm:pt modelId="{8AC47E20-A3A6-4519-B910-D8B015FB610F}">
      <dgm:prSet phldrT="[Текст]"/>
      <dgm:spPr/>
      <dgm:t>
        <a:bodyPr/>
        <a:lstStyle/>
        <a:p>
          <a:r>
            <a:rPr lang="ru-RU" b="1" dirty="0" smtClean="0"/>
            <a:t>КОНСУЛЬТАТИВНАЯ </a:t>
          </a:r>
          <a:endParaRPr lang="ru-RU" dirty="0"/>
        </a:p>
      </dgm:t>
    </dgm:pt>
    <dgm:pt modelId="{66F1DBE6-6796-4D58-BBCC-CAC4891FA120}" type="parTrans" cxnId="{8A0D456A-D6FD-4905-A96C-067A11AB9F53}">
      <dgm:prSet/>
      <dgm:spPr/>
      <dgm:t>
        <a:bodyPr/>
        <a:lstStyle/>
        <a:p>
          <a:endParaRPr lang="ru-RU"/>
        </a:p>
      </dgm:t>
    </dgm:pt>
    <dgm:pt modelId="{329F5EBA-D524-4556-86AB-322FBA05F04D}" type="sibTrans" cxnId="{8A0D456A-D6FD-4905-A96C-067A11AB9F53}">
      <dgm:prSet/>
      <dgm:spPr/>
      <dgm:t>
        <a:bodyPr/>
        <a:lstStyle/>
        <a:p>
          <a:endParaRPr lang="ru-RU"/>
        </a:p>
      </dgm:t>
    </dgm:pt>
    <dgm:pt modelId="{46D8597D-6BD5-4293-ACCB-77C61B55A171}">
      <dgm:prSet phldrT="[Текст]"/>
      <dgm:spPr/>
      <dgm:t>
        <a:bodyPr/>
        <a:lstStyle/>
        <a:p>
          <a:r>
            <a:rPr lang="ru-RU" b="1" dirty="0" smtClean="0"/>
            <a:t>ПРОСВЕТИТЕЛЬСКО-ПРОФИЛАКТИЧЕСКАЯ </a:t>
          </a:r>
          <a:endParaRPr lang="ru-RU" dirty="0"/>
        </a:p>
      </dgm:t>
    </dgm:pt>
    <dgm:pt modelId="{97A0A37A-B7ED-4144-BBC0-DF7703A8595E}" type="parTrans" cxnId="{ED23E4F0-67FC-47D7-A906-381F22CFED5E}">
      <dgm:prSet/>
      <dgm:spPr/>
      <dgm:t>
        <a:bodyPr/>
        <a:lstStyle/>
        <a:p>
          <a:endParaRPr lang="ru-RU"/>
        </a:p>
      </dgm:t>
    </dgm:pt>
    <dgm:pt modelId="{CC2F9AA0-AB4B-4927-8947-F62D6045BB9F}" type="sibTrans" cxnId="{ED23E4F0-67FC-47D7-A906-381F22CFED5E}">
      <dgm:prSet/>
      <dgm:spPr/>
      <dgm:t>
        <a:bodyPr/>
        <a:lstStyle/>
        <a:p>
          <a:endParaRPr lang="ru-RU"/>
        </a:p>
      </dgm:t>
    </dgm:pt>
    <dgm:pt modelId="{1287AEFA-4056-45F7-AE49-75083545BCB4}" type="pres">
      <dgm:prSet presAssocID="{446CB864-2F8A-4977-A15A-07E5D5FD839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CF9B0B6-4745-467A-BE81-0DA4D982C767}" type="pres">
      <dgm:prSet presAssocID="{5271DD6F-9F57-4D44-99D1-33FEB904D695}" presName="parentLin" presStyleCnt="0"/>
      <dgm:spPr/>
    </dgm:pt>
    <dgm:pt modelId="{1CE7A886-2534-4BE4-8515-F4358A5CD05B}" type="pres">
      <dgm:prSet presAssocID="{5271DD6F-9F57-4D44-99D1-33FEB904D695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53406116-385E-4D32-96FC-A271C7D380C7}" type="pres">
      <dgm:prSet presAssocID="{5271DD6F-9F57-4D44-99D1-33FEB904D695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58FE9B-69B6-4132-A1A8-9459D19A01DC}" type="pres">
      <dgm:prSet presAssocID="{5271DD6F-9F57-4D44-99D1-33FEB904D695}" presName="negativeSpace" presStyleCnt="0"/>
      <dgm:spPr/>
    </dgm:pt>
    <dgm:pt modelId="{316412D9-51CC-499E-81A8-E947843530E3}" type="pres">
      <dgm:prSet presAssocID="{5271DD6F-9F57-4D44-99D1-33FEB904D695}" presName="childText" presStyleLbl="conFgAcc1" presStyleIdx="0" presStyleCnt="4">
        <dgm:presLayoutVars>
          <dgm:bulletEnabled val="1"/>
        </dgm:presLayoutVars>
      </dgm:prSet>
      <dgm:spPr/>
    </dgm:pt>
    <dgm:pt modelId="{1C88EFA2-BD43-4ED0-8AA9-1A377F82FCA8}" type="pres">
      <dgm:prSet presAssocID="{CDEF2579-5D74-4670-80F3-6F6C107D8336}" presName="spaceBetweenRectangles" presStyleCnt="0"/>
      <dgm:spPr/>
    </dgm:pt>
    <dgm:pt modelId="{1F45DB96-D84B-456E-A5A3-2672D4B2081B}" type="pres">
      <dgm:prSet presAssocID="{BD247555-08BC-4EDB-91FB-F46BF2E5E151}" presName="parentLin" presStyleCnt="0"/>
      <dgm:spPr/>
    </dgm:pt>
    <dgm:pt modelId="{674C0A73-BF0D-4F40-802F-7013F094552A}" type="pres">
      <dgm:prSet presAssocID="{BD247555-08BC-4EDB-91FB-F46BF2E5E151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397C8130-C7A7-42C7-88BD-EBCAF8BEFFBC}" type="pres">
      <dgm:prSet presAssocID="{BD247555-08BC-4EDB-91FB-F46BF2E5E151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778059-8E2A-42B0-9EBE-A15D26E271CE}" type="pres">
      <dgm:prSet presAssocID="{BD247555-08BC-4EDB-91FB-F46BF2E5E151}" presName="negativeSpace" presStyleCnt="0"/>
      <dgm:spPr/>
    </dgm:pt>
    <dgm:pt modelId="{5383A2BA-BB3F-4F67-BF46-9C3CBA8A950E}" type="pres">
      <dgm:prSet presAssocID="{BD247555-08BC-4EDB-91FB-F46BF2E5E151}" presName="childText" presStyleLbl="conFgAcc1" presStyleIdx="1" presStyleCnt="4">
        <dgm:presLayoutVars>
          <dgm:bulletEnabled val="1"/>
        </dgm:presLayoutVars>
      </dgm:prSet>
      <dgm:spPr/>
    </dgm:pt>
    <dgm:pt modelId="{D4A0ADBD-C96A-4EC2-8A5A-9D7FE6D8A803}" type="pres">
      <dgm:prSet presAssocID="{ADDB610B-8A4D-43A5-917C-2966A8E910CE}" presName="spaceBetweenRectangles" presStyleCnt="0"/>
      <dgm:spPr/>
    </dgm:pt>
    <dgm:pt modelId="{89281A7A-4EE4-44F5-A899-339B6D0DF11E}" type="pres">
      <dgm:prSet presAssocID="{8AC47E20-A3A6-4519-B910-D8B015FB610F}" presName="parentLin" presStyleCnt="0"/>
      <dgm:spPr/>
    </dgm:pt>
    <dgm:pt modelId="{091AD1FC-A523-41D9-A508-A740034123B7}" type="pres">
      <dgm:prSet presAssocID="{8AC47E20-A3A6-4519-B910-D8B015FB610F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B0F27375-9CC9-433E-BCDC-99BEC4036395}" type="pres">
      <dgm:prSet presAssocID="{8AC47E20-A3A6-4519-B910-D8B015FB610F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3C5189-EE88-47CC-843F-689E28901EDA}" type="pres">
      <dgm:prSet presAssocID="{8AC47E20-A3A6-4519-B910-D8B015FB610F}" presName="negativeSpace" presStyleCnt="0"/>
      <dgm:spPr/>
    </dgm:pt>
    <dgm:pt modelId="{4CB4EB8C-5B74-45FC-9744-F64477ECDC14}" type="pres">
      <dgm:prSet presAssocID="{8AC47E20-A3A6-4519-B910-D8B015FB610F}" presName="childText" presStyleLbl="conFgAcc1" presStyleIdx="2" presStyleCnt="4">
        <dgm:presLayoutVars>
          <dgm:bulletEnabled val="1"/>
        </dgm:presLayoutVars>
      </dgm:prSet>
      <dgm:spPr/>
    </dgm:pt>
    <dgm:pt modelId="{C1F52482-A3D8-475B-882C-7A14C0675DE1}" type="pres">
      <dgm:prSet presAssocID="{329F5EBA-D524-4556-86AB-322FBA05F04D}" presName="spaceBetweenRectangles" presStyleCnt="0"/>
      <dgm:spPr/>
    </dgm:pt>
    <dgm:pt modelId="{F29F5BFF-6D72-400D-92D2-D959E2626CB5}" type="pres">
      <dgm:prSet presAssocID="{46D8597D-6BD5-4293-ACCB-77C61B55A171}" presName="parentLin" presStyleCnt="0"/>
      <dgm:spPr/>
    </dgm:pt>
    <dgm:pt modelId="{553F39C2-C217-48CA-80F0-AF843169ED5B}" type="pres">
      <dgm:prSet presAssocID="{46D8597D-6BD5-4293-ACCB-77C61B55A171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5204A264-52A6-48A2-AFD6-E7492E0CBEC7}" type="pres">
      <dgm:prSet presAssocID="{46D8597D-6BD5-4293-ACCB-77C61B55A171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411113-378D-4045-AB8E-DECA3B0BCBD5}" type="pres">
      <dgm:prSet presAssocID="{46D8597D-6BD5-4293-ACCB-77C61B55A171}" presName="negativeSpace" presStyleCnt="0"/>
      <dgm:spPr/>
    </dgm:pt>
    <dgm:pt modelId="{98DFCAE0-90CE-4145-BD95-93CA969996AF}" type="pres">
      <dgm:prSet presAssocID="{46D8597D-6BD5-4293-ACCB-77C61B55A171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8A0D456A-D6FD-4905-A96C-067A11AB9F53}" srcId="{446CB864-2F8A-4977-A15A-07E5D5FD839D}" destId="{8AC47E20-A3A6-4519-B910-D8B015FB610F}" srcOrd="2" destOrd="0" parTransId="{66F1DBE6-6796-4D58-BBCC-CAC4891FA120}" sibTransId="{329F5EBA-D524-4556-86AB-322FBA05F04D}"/>
    <dgm:cxn modelId="{C094592C-FABB-4EA1-AF7F-1E17A60D6BAC}" type="presOf" srcId="{446CB864-2F8A-4977-A15A-07E5D5FD839D}" destId="{1287AEFA-4056-45F7-AE49-75083545BCB4}" srcOrd="0" destOrd="0" presId="urn:microsoft.com/office/officeart/2005/8/layout/list1"/>
    <dgm:cxn modelId="{075F70E0-E2F8-4BA4-8FC3-A769699F1A98}" type="presOf" srcId="{8AC47E20-A3A6-4519-B910-D8B015FB610F}" destId="{091AD1FC-A523-41D9-A508-A740034123B7}" srcOrd="0" destOrd="0" presId="urn:microsoft.com/office/officeart/2005/8/layout/list1"/>
    <dgm:cxn modelId="{AE218CFE-1E49-4867-BA3E-E0706625015D}" type="presOf" srcId="{5271DD6F-9F57-4D44-99D1-33FEB904D695}" destId="{1CE7A886-2534-4BE4-8515-F4358A5CD05B}" srcOrd="0" destOrd="0" presId="urn:microsoft.com/office/officeart/2005/8/layout/list1"/>
    <dgm:cxn modelId="{20D39FCC-9FDF-4727-A3D6-2211895A0214}" type="presOf" srcId="{8AC47E20-A3A6-4519-B910-D8B015FB610F}" destId="{B0F27375-9CC9-433E-BCDC-99BEC4036395}" srcOrd="1" destOrd="0" presId="urn:microsoft.com/office/officeart/2005/8/layout/list1"/>
    <dgm:cxn modelId="{ED23E4F0-67FC-47D7-A906-381F22CFED5E}" srcId="{446CB864-2F8A-4977-A15A-07E5D5FD839D}" destId="{46D8597D-6BD5-4293-ACCB-77C61B55A171}" srcOrd="3" destOrd="0" parTransId="{97A0A37A-B7ED-4144-BBC0-DF7703A8595E}" sibTransId="{CC2F9AA0-AB4B-4927-8947-F62D6045BB9F}"/>
    <dgm:cxn modelId="{7CBA57BE-1CD0-4B2A-A530-623C3562C183}" type="presOf" srcId="{BD247555-08BC-4EDB-91FB-F46BF2E5E151}" destId="{674C0A73-BF0D-4F40-802F-7013F094552A}" srcOrd="0" destOrd="0" presId="urn:microsoft.com/office/officeart/2005/8/layout/list1"/>
    <dgm:cxn modelId="{2188DA91-BEA1-4682-8557-041FE1F29924}" type="presOf" srcId="{BD247555-08BC-4EDB-91FB-F46BF2E5E151}" destId="{397C8130-C7A7-42C7-88BD-EBCAF8BEFFBC}" srcOrd="1" destOrd="0" presId="urn:microsoft.com/office/officeart/2005/8/layout/list1"/>
    <dgm:cxn modelId="{01CEB57D-04F4-4F78-8DF6-C8974D896DA7}" type="presOf" srcId="{46D8597D-6BD5-4293-ACCB-77C61B55A171}" destId="{5204A264-52A6-48A2-AFD6-E7492E0CBEC7}" srcOrd="1" destOrd="0" presId="urn:microsoft.com/office/officeart/2005/8/layout/list1"/>
    <dgm:cxn modelId="{6A741B6D-F6A3-4D2E-819A-C756D2469B59}" srcId="{446CB864-2F8A-4977-A15A-07E5D5FD839D}" destId="{BD247555-08BC-4EDB-91FB-F46BF2E5E151}" srcOrd="1" destOrd="0" parTransId="{8280B2BC-1EC4-4C26-9217-432025648A5A}" sibTransId="{ADDB610B-8A4D-43A5-917C-2966A8E910CE}"/>
    <dgm:cxn modelId="{A3763234-B82D-49D9-A8AF-8905675BE3AD}" type="presOf" srcId="{46D8597D-6BD5-4293-ACCB-77C61B55A171}" destId="{553F39C2-C217-48CA-80F0-AF843169ED5B}" srcOrd="0" destOrd="0" presId="urn:microsoft.com/office/officeart/2005/8/layout/list1"/>
    <dgm:cxn modelId="{BFB93827-0B18-4205-9045-FCC8356723E4}" type="presOf" srcId="{5271DD6F-9F57-4D44-99D1-33FEB904D695}" destId="{53406116-385E-4D32-96FC-A271C7D380C7}" srcOrd="1" destOrd="0" presId="urn:microsoft.com/office/officeart/2005/8/layout/list1"/>
    <dgm:cxn modelId="{C3463258-A954-47EC-A44E-FEFB85D89F9C}" srcId="{446CB864-2F8A-4977-A15A-07E5D5FD839D}" destId="{5271DD6F-9F57-4D44-99D1-33FEB904D695}" srcOrd="0" destOrd="0" parTransId="{02EAC15E-3EAC-42F2-8D96-B7853D02BBBA}" sibTransId="{CDEF2579-5D74-4670-80F3-6F6C107D8336}"/>
    <dgm:cxn modelId="{32785854-62F2-4156-AB3A-E73FFAD30F9E}" type="presParOf" srcId="{1287AEFA-4056-45F7-AE49-75083545BCB4}" destId="{BCF9B0B6-4745-467A-BE81-0DA4D982C767}" srcOrd="0" destOrd="0" presId="urn:microsoft.com/office/officeart/2005/8/layout/list1"/>
    <dgm:cxn modelId="{020D9AFE-33D6-45BE-8C07-8BA5D9073C60}" type="presParOf" srcId="{BCF9B0B6-4745-467A-BE81-0DA4D982C767}" destId="{1CE7A886-2534-4BE4-8515-F4358A5CD05B}" srcOrd="0" destOrd="0" presId="urn:microsoft.com/office/officeart/2005/8/layout/list1"/>
    <dgm:cxn modelId="{88616FCC-184B-4AF0-BF62-70B1F3AE931B}" type="presParOf" srcId="{BCF9B0B6-4745-467A-BE81-0DA4D982C767}" destId="{53406116-385E-4D32-96FC-A271C7D380C7}" srcOrd="1" destOrd="0" presId="urn:microsoft.com/office/officeart/2005/8/layout/list1"/>
    <dgm:cxn modelId="{476ADC32-5CC8-4AF1-9733-0EFC2C3B4174}" type="presParOf" srcId="{1287AEFA-4056-45F7-AE49-75083545BCB4}" destId="{9158FE9B-69B6-4132-A1A8-9459D19A01DC}" srcOrd="1" destOrd="0" presId="urn:microsoft.com/office/officeart/2005/8/layout/list1"/>
    <dgm:cxn modelId="{2F67FB4D-3EBB-4835-801B-4A04B069A01A}" type="presParOf" srcId="{1287AEFA-4056-45F7-AE49-75083545BCB4}" destId="{316412D9-51CC-499E-81A8-E947843530E3}" srcOrd="2" destOrd="0" presId="urn:microsoft.com/office/officeart/2005/8/layout/list1"/>
    <dgm:cxn modelId="{374645BC-DC4B-46A4-9AF7-9EBAFFB6A686}" type="presParOf" srcId="{1287AEFA-4056-45F7-AE49-75083545BCB4}" destId="{1C88EFA2-BD43-4ED0-8AA9-1A377F82FCA8}" srcOrd="3" destOrd="0" presId="urn:microsoft.com/office/officeart/2005/8/layout/list1"/>
    <dgm:cxn modelId="{2C3CFB2F-C4DA-4273-A767-BCCF189C6D25}" type="presParOf" srcId="{1287AEFA-4056-45F7-AE49-75083545BCB4}" destId="{1F45DB96-D84B-456E-A5A3-2672D4B2081B}" srcOrd="4" destOrd="0" presId="urn:microsoft.com/office/officeart/2005/8/layout/list1"/>
    <dgm:cxn modelId="{C6D518AA-BDE6-4A20-BC9F-F641440D631F}" type="presParOf" srcId="{1F45DB96-D84B-456E-A5A3-2672D4B2081B}" destId="{674C0A73-BF0D-4F40-802F-7013F094552A}" srcOrd="0" destOrd="0" presId="urn:microsoft.com/office/officeart/2005/8/layout/list1"/>
    <dgm:cxn modelId="{DB4E6353-C343-4818-87AC-0C9E7EC4DF8E}" type="presParOf" srcId="{1F45DB96-D84B-456E-A5A3-2672D4B2081B}" destId="{397C8130-C7A7-42C7-88BD-EBCAF8BEFFBC}" srcOrd="1" destOrd="0" presId="urn:microsoft.com/office/officeart/2005/8/layout/list1"/>
    <dgm:cxn modelId="{B8BD29B2-2442-4C9C-B91B-E21F3BFB7F6F}" type="presParOf" srcId="{1287AEFA-4056-45F7-AE49-75083545BCB4}" destId="{B5778059-8E2A-42B0-9EBE-A15D26E271CE}" srcOrd="5" destOrd="0" presId="urn:microsoft.com/office/officeart/2005/8/layout/list1"/>
    <dgm:cxn modelId="{26CCEF05-0059-49C0-AA94-5A2D2CE9004F}" type="presParOf" srcId="{1287AEFA-4056-45F7-AE49-75083545BCB4}" destId="{5383A2BA-BB3F-4F67-BF46-9C3CBA8A950E}" srcOrd="6" destOrd="0" presId="urn:microsoft.com/office/officeart/2005/8/layout/list1"/>
    <dgm:cxn modelId="{B17094EE-A80E-4101-A988-B95CA6CA4556}" type="presParOf" srcId="{1287AEFA-4056-45F7-AE49-75083545BCB4}" destId="{D4A0ADBD-C96A-4EC2-8A5A-9D7FE6D8A803}" srcOrd="7" destOrd="0" presId="urn:microsoft.com/office/officeart/2005/8/layout/list1"/>
    <dgm:cxn modelId="{F0605862-C505-41A2-9312-5C0F92FEAD7D}" type="presParOf" srcId="{1287AEFA-4056-45F7-AE49-75083545BCB4}" destId="{89281A7A-4EE4-44F5-A899-339B6D0DF11E}" srcOrd="8" destOrd="0" presId="urn:microsoft.com/office/officeart/2005/8/layout/list1"/>
    <dgm:cxn modelId="{9926FF6A-D4CC-416F-AEC8-98531D82AA75}" type="presParOf" srcId="{89281A7A-4EE4-44F5-A899-339B6D0DF11E}" destId="{091AD1FC-A523-41D9-A508-A740034123B7}" srcOrd="0" destOrd="0" presId="urn:microsoft.com/office/officeart/2005/8/layout/list1"/>
    <dgm:cxn modelId="{E75C07DC-683C-44AF-A783-28A20576EAEB}" type="presParOf" srcId="{89281A7A-4EE4-44F5-A899-339B6D0DF11E}" destId="{B0F27375-9CC9-433E-BCDC-99BEC4036395}" srcOrd="1" destOrd="0" presId="urn:microsoft.com/office/officeart/2005/8/layout/list1"/>
    <dgm:cxn modelId="{0B3B6752-9923-485C-B72F-EE4A4AA216FF}" type="presParOf" srcId="{1287AEFA-4056-45F7-AE49-75083545BCB4}" destId="{4E3C5189-EE88-47CC-843F-689E28901EDA}" srcOrd="9" destOrd="0" presId="urn:microsoft.com/office/officeart/2005/8/layout/list1"/>
    <dgm:cxn modelId="{58C4FD51-9B79-4C8A-9D15-92423F636BFB}" type="presParOf" srcId="{1287AEFA-4056-45F7-AE49-75083545BCB4}" destId="{4CB4EB8C-5B74-45FC-9744-F64477ECDC14}" srcOrd="10" destOrd="0" presId="urn:microsoft.com/office/officeart/2005/8/layout/list1"/>
    <dgm:cxn modelId="{77229ACB-B309-4832-93B8-E7B6D765E3E9}" type="presParOf" srcId="{1287AEFA-4056-45F7-AE49-75083545BCB4}" destId="{C1F52482-A3D8-475B-882C-7A14C0675DE1}" srcOrd="11" destOrd="0" presId="urn:microsoft.com/office/officeart/2005/8/layout/list1"/>
    <dgm:cxn modelId="{587DE555-6ED1-4C83-A201-7510DD57E14E}" type="presParOf" srcId="{1287AEFA-4056-45F7-AE49-75083545BCB4}" destId="{F29F5BFF-6D72-400D-92D2-D959E2626CB5}" srcOrd="12" destOrd="0" presId="urn:microsoft.com/office/officeart/2005/8/layout/list1"/>
    <dgm:cxn modelId="{2C5B6BA8-5882-4C33-9FD1-039C783677CE}" type="presParOf" srcId="{F29F5BFF-6D72-400D-92D2-D959E2626CB5}" destId="{553F39C2-C217-48CA-80F0-AF843169ED5B}" srcOrd="0" destOrd="0" presId="urn:microsoft.com/office/officeart/2005/8/layout/list1"/>
    <dgm:cxn modelId="{7338ED19-A348-408F-AA4E-24AC5B8C2914}" type="presParOf" srcId="{F29F5BFF-6D72-400D-92D2-D959E2626CB5}" destId="{5204A264-52A6-48A2-AFD6-E7492E0CBEC7}" srcOrd="1" destOrd="0" presId="urn:microsoft.com/office/officeart/2005/8/layout/list1"/>
    <dgm:cxn modelId="{7EED6166-4E35-4C89-BDCB-B3242F2E0512}" type="presParOf" srcId="{1287AEFA-4056-45F7-AE49-75083545BCB4}" destId="{67411113-378D-4045-AB8E-DECA3B0BCBD5}" srcOrd="13" destOrd="0" presId="urn:microsoft.com/office/officeart/2005/8/layout/list1"/>
    <dgm:cxn modelId="{1A23EF45-7CB3-4111-AFDE-8A46234560CD}" type="presParOf" srcId="{1287AEFA-4056-45F7-AE49-75083545BCB4}" destId="{98DFCAE0-90CE-4145-BD95-93CA969996AF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 custT="1"/>
      <dgm:spPr/>
      <dgm:t>
        <a:bodyPr/>
        <a:lstStyle/>
        <a:p>
          <a:r>
            <a:rPr lang="ru-RU" sz="1800" b="0" i="0" dirty="0" smtClean="0"/>
            <a:t>ПСИХОЛОГО-ПЕДАГОГИЧЕСКОЕ СОПРОВОЖДЕНИЕ </a:t>
          </a:r>
        </a:p>
        <a:p>
          <a:r>
            <a:rPr lang="ru-RU" sz="1800" b="0" i="0" dirty="0" smtClean="0"/>
            <a:t>ОБРАЗОВАТЕЛЬНОГО ПРОЦЕССА</a:t>
          </a:r>
          <a:endParaRPr lang="ru-RU" sz="1800" b="0" i="0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254919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3EE32B50-4FFD-40B3-BFF7-208A99E223F1}" type="presOf" srcId="{C39F0467-B471-4C26-A1C6-9A89D73C51AE}" destId="{5E805778-9293-48E6-A0FB-8C3788097EB0}" srcOrd="0" destOrd="0" presId="urn:microsoft.com/office/officeart/2005/8/layout/vList2"/>
    <dgm:cxn modelId="{FC2CBC0D-35E9-4DD9-BB96-4C41D42AD05A}" type="presOf" srcId="{6176C0DC-1009-440E-8FC5-455E134F5DEB}" destId="{B9AC8F90-A8BB-404C-A7B1-02146FC5F7FE}" srcOrd="0" destOrd="0" presId="urn:microsoft.com/office/officeart/2005/8/layout/vList2"/>
    <dgm:cxn modelId="{806BACD1-9A21-4363-A055-2CBB91639DE9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 custT="1"/>
      <dgm:spPr/>
      <dgm:t>
        <a:bodyPr/>
        <a:lstStyle/>
        <a:p>
          <a:r>
            <a:rPr lang="ru-RU" sz="1800" b="0" i="0" dirty="0" smtClean="0"/>
            <a:t>ПСИХОЛОГО-ПЕДАГОГИЧЕСКОЕ СОПРОВОЖДЕНИЕ </a:t>
          </a:r>
        </a:p>
        <a:p>
          <a:r>
            <a:rPr lang="ru-RU" sz="1800" b="0" i="0" dirty="0" smtClean="0"/>
            <a:t>ОБРАЗОВАТЕЛЬНОГО ПРОЦЕССА</a:t>
          </a:r>
          <a:endParaRPr lang="ru-RU" sz="1800" b="0" i="0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254919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C8680D5-4885-4AD4-9B3F-ADB3EBA79205}" type="presOf" srcId="{C39F0467-B471-4C26-A1C6-9A89D73C51AE}" destId="{5E805778-9293-48E6-A0FB-8C3788097EB0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14701E99-8CB0-406C-A1C2-FDB16BA6BCD0}" type="presOf" srcId="{6176C0DC-1009-440E-8FC5-455E134F5DEB}" destId="{B9AC8F90-A8BB-404C-A7B1-02146FC5F7FE}" srcOrd="0" destOrd="0" presId="urn:microsoft.com/office/officeart/2005/8/layout/vList2"/>
    <dgm:cxn modelId="{EEFFB83D-622D-4204-9624-8FDC765CBAEF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/>
      <dgm:spPr/>
      <dgm:t>
        <a:bodyPr/>
        <a:lstStyle/>
        <a:p>
          <a:r>
            <a:rPr lang="ru-RU" b="0" i="0" dirty="0" smtClean="0"/>
            <a:t>ОРГАНИЗАЦИЯ ГОРЯЧЕГО   ПИТАНИЯ</a:t>
          </a:r>
          <a:endParaRPr lang="ru-RU" b="0" i="0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150110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7D2BFBE-D566-4A47-95FF-8BB0DC17070A}" type="presOf" srcId="{C39F0467-B471-4C26-A1C6-9A89D73C51AE}" destId="{5E805778-9293-48E6-A0FB-8C3788097EB0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83C472FB-2C3E-4ABF-9B88-BB288E9E6A66}" type="presOf" srcId="{6176C0DC-1009-440E-8FC5-455E134F5DEB}" destId="{B9AC8F90-A8BB-404C-A7B1-02146FC5F7FE}" srcOrd="0" destOrd="0" presId="urn:microsoft.com/office/officeart/2005/8/layout/vList2"/>
    <dgm:cxn modelId="{C39ED631-DE84-4E2D-BBAC-D40F1BC70790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/>
      <dgm:spPr/>
      <dgm:t>
        <a:bodyPr/>
        <a:lstStyle/>
        <a:p>
          <a:r>
            <a:rPr lang="ru-RU" b="0" i="0" dirty="0" smtClean="0"/>
            <a:t>СВЕДЕНИЯ ОБ ОЗДОРОВЛЕНИИ ДЕТЕЙ</a:t>
          </a:r>
          <a:endParaRPr lang="ru-RU" b="0" i="0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150110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997BF47F-2635-429F-BD9E-F90307E2C9A6}" type="presOf" srcId="{C39F0467-B471-4C26-A1C6-9A89D73C51AE}" destId="{5E805778-9293-48E6-A0FB-8C3788097EB0}" srcOrd="0" destOrd="0" presId="urn:microsoft.com/office/officeart/2005/8/layout/vList2"/>
    <dgm:cxn modelId="{29845209-0493-4EC1-AC96-BFFAFB08E1DF}" type="presOf" srcId="{6176C0DC-1009-440E-8FC5-455E134F5DEB}" destId="{B9AC8F90-A8BB-404C-A7B1-02146FC5F7FE}" srcOrd="0" destOrd="0" presId="urn:microsoft.com/office/officeart/2005/8/layout/vList2"/>
    <dgm:cxn modelId="{E44FC1E4-65DF-418B-8AC2-4092E55D02F4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/>
      <dgm:spPr/>
      <dgm:t>
        <a:bodyPr/>
        <a:lstStyle/>
        <a:p>
          <a:r>
            <a:rPr lang="ru-RU" dirty="0" smtClean="0"/>
            <a:t>Общая характеристика образовательного учреждения</a:t>
          </a:r>
          <a:endParaRPr lang="ru-RU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150110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767BC2E-B045-46F5-AD4C-D1ECE13BFD5C}" type="presOf" srcId="{C39F0467-B471-4C26-A1C6-9A89D73C51AE}" destId="{5E805778-9293-48E6-A0FB-8C3788097EB0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5838021B-E795-4257-88E7-6A7225828052}" type="presOf" srcId="{6176C0DC-1009-440E-8FC5-455E134F5DEB}" destId="{B9AC8F90-A8BB-404C-A7B1-02146FC5F7FE}" srcOrd="0" destOrd="0" presId="urn:microsoft.com/office/officeart/2005/8/layout/vList2"/>
    <dgm:cxn modelId="{BAAA13B2-F011-429E-9229-4CDBF1F264D6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/>
      <dgm:spPr/>
      <dgm:t>
        <a:bodyPr/>
        <a:lstStyle/>
        <a:p>
          <a:r>
            <a:rPr lang="ru-RU" b="0" i="0" dirty="0" smtClean="0"/>
            <a:t>СВЕДЕНИЯ ОБ ОЗДОРОВЛЕНИИ ДЕТЕЙ</a:t>
          </a:r>
          <a:endParaRPr lang="ru-RU" b="0" i="0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150110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EA40DF88-87D7-4A27-A409-2EA0C5B182FF}" type="presOf" srcId="{C39F0467-B471-4C26-A1C6-9A89D73C51AE}" destId="{5E805778-9293-48E6-A0FB-8C3788097EB0}" srcOrd="0" destOrd="0" presId="urn:microsoft.com/office/officeart/2005/8/layout/vList2"/>
    <dgm:cxn modelId="{F890ABAC-8584-4512-9610-79C1AC9D44A3}" type="presOf" srcId="{6176C0DC-1009-440E-8FC5-455E134F5DEB}" destId="{B9AC8F90-A8BB-404C-A7B1-02146FC5F7FE}" srcOrd="0" destOrd="0" presId="urn:microsoft.com/office/officeart/2005/8/layout/vList2"/>
    <dgm:cxn modelId="{9C3C439A-233A-4045-A794-5B41BEAD62E9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 custT="1"/>
      <dgm:spPr/>
      <dgm:t>
        <a:bodyPr/>
        <a:lstStyle/>
        <a:p>
          <a:r>
            <a:rPr lang="ru-RU" sz="1800" b="0" i="0" dirty="0" smtClean="0"/>
            <a:t>СОЗДАНИЕ УСЛОВИЙ ДЛЯ ОСУЩЕСТВЛЕНИЯ ОБРАЗОВАТЕЛЬНОГО ПРОЦЕССА ЧЕРЕЗ ФИНАНСОВОЕ ОБЕСПЕЧЕНИЕ</a:t>
          </a:r>
          <a:endParaRPr lang="ru-RU" sz="1800" b="0" i="0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369633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A900FA2-AB7A-4844-8C66-291BD2CC3AA4}" type="presOf" srcId="{6176C0DC-1009-440E-8FC5-455E134F5DEB}" destId="{B9AC8F90-A8BB-404C-A7B1-02146FC5F7FE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C1B4D744-8BDF-4241-BF67-DEE4C0F426D5}" type="presOf" srcId="{C39F0467-B471-4C26-A1C6-9A89D73C51AE}" destId="{5E805778-9293-48E6-A0FB-8C3788097EB0}" srcOrd="0" destOrd="0" presId="urn:microsoft.com/office/officeart/2005/8/layout/vList2"/>
    <dgm:cxn modelId="{76C30E9F-6F88-4971-B42B-45E20892157A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 custT="1"/>
      <dgm:spPr/>
      <dgm:t>
        <a:bodyPr/>
        <a:lstStyle/>
        <a:p>
          <a:r>
            <a:rPr lang="ru-RU" sz="1800" b="0" i="0" dirty="0" smtClean="0"/>
            <a:t>СОЗДАНИЕ УСЛОВИЙ ДЛЯ ОСУЩЕСТВЛЕНИЯ ОБРАЗОВАТЕЛЬНОГО ПРОЦЕССА ЧЕРЕЗ ФИНАНСОВОЕ ОБЕСПЕЧЕНИЕ</a:t>
          </a:r>
          <a:endParaRPr lang="ru-RU" sz="1800" b="0" i="0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369633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5EF6602-F65E-408F-8C49-3131B98F927E}" type="presOf" srcId="{6176C0DC-1009-440E-8FC5-455E134F5DEB}" destId="{B9AC8F90-A8BB-404C-A7B1-02146FC5F7FE}" srcOrd="0" destOrd="0" presId="urn:microsoft.com/office/officeart/2005/8/layout/vList2"/>
    <dgm:cxn modelId="{3769209B-14AB-4415-9CDE-AD8DE504D56B}" type="presOf" srcId="{C39F0467-B471-4C26-A1C6-9A89D73C51AE}" destId="{5E805778-9293-48E6-A0FB-8C3788097EB0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2DC8624F-B32E-49C1-89B8-E4C13C5200BA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/>
      <dgm:spPr/>
      <dgm:t>
        <a:bodyPr/>
        <a:lstStyle/>
        <a:p>
          <a:r>
            <a:rPr lang="ru-RU" dirty="0" smtClean="0"/>
            <a:t>КАДРОВЫЕ РЕСУРСЫ ОБРАЗОВАТЕЛЬНОГО УЧРЕЖДЕНИЯ</a:t>
          </a:r>
          <a:endParaRPr lang="ru-RU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150110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D240760-BBBB-4065-90EF-741138AF633B}" type="presOf" srcId="{6176C0DC-1009-440E-8FC5-455E134F5DEB}" destId="{B9AC8F90-A8BB-404C-A7B1-02146FC5F7FE}" srcOrd="0" destOrd="0" presId="urn:microsoft.com/office/officeart/2005/8/layout/vList2"/>
    <dgm:cxn modelId="{418B8C18-F1A8-42E2-954D-4D2C237996B5}" type="presOf" srcId="{C39F0467-B471-4C26-A1C6-9A89D73C51AE}" destId="{5E805778-9293-48E6-A0FB-8C3788097EB0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4255EC0C-52A7-485C-B2FC-8668AE302DC0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/>
      <dgm:spPr/>
      <dgm:t>
        <a:bodyPr/>
        <a:lstStyle/>
        <a:p>
          <a:r>
            <a:rPr lang="ru-RU" dirty="0" smtClean="0"/>
            <a:t>КАДРОВЫЕ РЕСУРСЫ ОБРАЗОВАТЕЛЬНОГО УЧРЕЖДЕНИЯ</a:t>
          </a:r>
          <a:endParaRPr lang="ru-RU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150110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E75829D-98ED-442C-831D-BE8C6CCC7032}" type="presOf" srcId="{C39F0467-B471-4C26-A1C6-9A89D73C51AE}" destId="{5E805778-9293-48E6-A0FB-8C3788097EB0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A71D7C59-19E6-4626-B0F3-B023D425C116}" type="presOf" srcId="{6176C0DC-1009-440E-8FC5-455E134F5DEB}" destId="{B9AC8F90-A8BB-404C-A7B1-02146FC5F7FE}" srcOrd="0" destOrd="0" presId="urn:microsoft.com/office/officeart/2005/8/layout/vList2"/>
    <dgm:cxn modelId="{EFA4F190-4D03-474F-B1AB-58DF2C0F9972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/>
      <dgm:spPr/>
      <dgm:t>
        <a:bodyPr/>
        <a:lstStyle/>
        <a:p>
          <a:r>
            <a:rPr lang="ru-RU" dirty="0" smtClean="0"/>
            <a:t>КАДРОВЫЕ РЕСУРСЫ ОБРАЗОВАТЕЛЬНОГО УЧРЕЖДЕНИЯ</a:t>
          </a:r>
          <a:endParaRPr lang="ru-RU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150110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8A02910-CF76-4DD9-B94B-B61CD22C051A}" type="presOf" srcId="{C39F0467-B471-4C26-A1C6-9A89D73C51AE}" destId="{5E805778-9293-48E6-A0FB-8C3788097EB0}" srcOrd="0" destOrd="0" presId="urn:microsoft.com/office/officeart/2005/8/layout/vList2"/>
    <dgm:cxn modelId="{ACD9A898-1AC2-4E50-8197-7414C5A64AE3}" type="presOf" srcId="{6176C0DC-1009-440E-8FC5-455E134F5DEB}" destId="{B9AC8F90-A8BB-404C-A7B1-02146FC5F7FE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217FBC56-EA2B-4D45-8760-0C346CFE4C42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/>
      <dgm:spPr/>
      <dgm:t>
        <a:bodyPr/>
        <a:lstStyle/>
        <a:p>
          <a:r>
            <a:rPr lang="ru-RU" dirty="0" smtClean="0"/>
            <a:t>КАДРОВЫЕ РЕСУРСЫ ОБРАЗОВАТЕЛЬНОГО УЧРЕЖДЕНИЯ</a:t>
          </a:r>
          <a:endParaRPr lang="ru-RU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150110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BFA3F87-FD4D-4D81-88E7-1F8D014AB72A}" type="presOf" srcId="{6176C0DC-1009-440E-8FC5-455E134F5DEB}" destId="{B9AC8F90-A8BB-404C-A7B1-02146FC5F7FE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3A3F9BC2-86FE-4612-98CA-3B3E2543AC64}" type="presOf" srcId="{C39F0467-B471-4C26-A1C6-9A89D73C51AE}" destId="{5E805778-9293-48E6-A0FB-8C3788097EB0}" srcOrd="0" destOrd="0" presId="urn:microsoft.com/office/officeart/2005/8/layout/vList2"/>
    <dgm:cxn modelId="{0CA11600-11FD-4A39-B220-ADC7E1110902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/>
      <dgm:spPr/>
      <dgm:t>
        <a:bodyPr/>
        <a:lstStyle/>
        <a:p>
          <a:r>
            <a:rPr lang="ru-RU" dirty="0" smtClean="0"/>
            <a:t>КАДРОВЫЕ РЕСУРСЫ ОБРАЗОВАТЕЛЬНОГО УЧРЕЖДЕНИЯ</a:t>
          </a:r>
          <a:endParaRPr lang="ru-RU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150110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8065549-CFD3-4823-B26E-25B08F2C30B7}" type="presOf" srcId="{C39F0467-B471-4C26-A1C6-9A89D73C51AE}" destId="{5E805778-9293-48E6-A0FB-8C3788097EB0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299B5A55-4009-4B82-B8B6-A41DA922FB09}" type="presOf" srcId="{6176C0DC-1009-440E-8FC5-455E134F5DEB}" destId="{B9AC8F90-A8BB-404C-A7B1-02146FC5F7FE}" srcOrd="0" destOrd="0" presId="urn:microsoft.com/office/officeart/2005/8/layout/vList2"/>
    <dgm:cxn modelId="{A33860B7-1404-4572-9C60-8D1AA7022A31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/>
      <dgm:spPr/>
      <dgm:t>
        <a:bodyPr/>
        <a:lstStyle/>
        <a:p>
          <a:r>
            <a:rPr lang="ru-RU" dirty="0" smtClean="0"/>
            <a:t>КАДРОВЫЕ РЕСУРСЫ ОБРАЗОВАТЕЛЬНОГО УЧРЕЖДЕНИЯ</a:t>
          </a:r>
          <a:endParaRPr lang="ru-RU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150110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C102778-A78B-468F-B642-F3FCEE862395}" type="presOf" srcId="{C39F0467-B471-4C26-A1C6-9A89D73C51AE}" destId="{5E805778-9293-48E6-A0FB-8C3788097EB0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AFBD20FE-9C46-4FE3-8003-BD7A86CB7409}" type="presOf" srcId="{6176C0DC-1009-440E-8FC5-455E134F5DEB}" destId="{B9AC8F90-A8BB-404C-A7B1-02146FC5F7FE}" srcOrd="0" destOrd="0" presId="urn:microsoft.com/office/officeart/2005/8/layout/vList2"/>
    <dgm:cxn modelId="{1477A242-F124-486A-B54E-B05B89532CCC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/>
      <dgm:spPr/>
      <dgm:t>
        <a:bodyPr/>
        <a:lstStyle/>
        <a:p>
          <a:r>
            <a:rPr lang="ru-RU" dirty="0" smtClean="0"/>
            <a:t>Анализ воспитательной деятельности</a:t>
          </a:r>
          <a:endParaRPr lang="ru-RU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150110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1C88FD1-0F99-4621-9859-083C190B846D}" type="presOf" srcId="{C39F0467-B471-4C26-A1C6-9A89D73C51AE}" destId="{5E805778-9293-48E6-A0FB-8C3788097EB0}" srcOrd="0" destOrd="0" presId="urn:microsoft.com/office/officeart/2005/8/layout/vList2"/>
    <dgm:cxn modelId="{60882F61-E39A-405F-A93D-8D35F3EA686D}" type="presOf" srcId="{6176C0DC-1009-440E-8FC5-455E134F5DEB}" destId="{B9AC8F90-A8BB-404C-A7B1-02146FC5F7FE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3251EA31-E464-4104-97D7-D942C6655D4B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/>
      <dgm:spPr/>
      <dgm:t>
        <a:bodyPr/>
        <a:lstStyle/>
        <a:p>
          <a:r>
            <a:rPr lang="ru-RU" dirty="0" smtClean="0"/>
            <a:t>Общая характеристика образовательного учреждения</a:t>
          </a:r>
          <a:endParaRPr lang="ru-RU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150110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A0E821D6-EB16-4C19-89B6-80B85B4E495B}" type="presOf" srcId="{C39F0467-B471-4C26-A1C6-9A89D73C51AE}" destId="{5E805778-9293-48E6-A0FB-8C3788097EB0}" srcOrd="0" destOrd="0" presId="urn:microsoft.com/office/officeart/2005/8/layout/vList2"/>
    <dgm:cxn modelId="{8584B91E-93A7-4981-B28B-4BD7390C81C1}" type="presOf" srcId="{6176C0DC-1009-440E-8FC5-455E134F5DEB}" destId="{B9AC8F90-A8BB-404C-A7B1-02146FC5F7FE}" srcOrd="0" destOrd="0" presId="urn:microsoft.com/office/officeart/2005/8/layout/vList2"/>
    <dgm:cxn modelId="{CC8DF981-374C-4E8E-A6A7-02BFDA56AD3C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 custT="1"/>
      <dgm:spPr/>
      <dgm:t>
        <a:bodyPr/>
        <a:lstStyle/>
        <a:p>
          <a:r>
            <a:rPr lang="ru-RU" sz="2000" dirty="0" smtClean="0"/>
            <a:t>ВСЕРОССИЙСКИЕ  И МЕЖДУНАРОДНЫЕ ДИСТАНЦИОННЫЕ И ИНТЕРНЕТ- ОЛИМПИАДАЫ </a:t>
          </a:r>
          <a:endParaRPr lang="ru-RU" sz="2000" b="0" i="0" dirty="0">
            <a:solidFill>
              <a:schemeClr val="bg1"/>
            </a:solidFill>
            <a:latin typeface="+mn-lt"/>
          </a:endParaRPr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343844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26BB85F4-0148-4F42-8D00-7E475F160B0A}" type="presOf" srcId="{C39F0467-B471-4C26-A1C6-9A89D73C51AE}" destId="{5E805778-9293-48E6-A0FB-8C3788097EB0}" srcOrd="0" destOrd="0" presId="urn:microsoft.com/office/officeart/2005/8/layout/vList2"/>
    <dgm:cxn modelId="{37B2F40B-E06E-43EB-9960-E1DB12A07BD4}" type="presOf" srcId="{6176C0DC-1009-440E-8FC5-455E134F5DEB}" destId="{B9AC8F90-A8BB-404C-A7B1-02146FC5F7FE}" srcOrd="0" destOrd="0" presId="urn:microsoft.com/office/officeart/2005/8/layout/vList2"/>
    <dgm:cxn modelId="{F74F2AF1-24F0-4164-8917-7A92FA0BFEE6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 custT="1"/>
      <dgm:spPr/>
      <dgm:t>
        <a:bodyPr/>
        <a:lstStyle/>
        <a:p>
          <a:r>
            <a:rPr lang="ru-RU" sz="2000" dirty="0" smtClean="0"/>
            <a:t>ТРАДИЦИОННЫЕ ПРАЗДНИКИ, МЕРОПРИЯТИЯ, АКЦИИ</a:t>
          </a:r>
          <a:endParaRPr lang="ru-RU" sz="2000" b="0" i="0" dirty="0">
            <a:solidFill>
              <a:schemeClr val="bg1"/>
            </a:solidFill>
            <a:latin typeface="+mn-lt"/>
          </a:endParaRPr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343844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B59C20B-0061-4076-843B-D68BE1269A3D}" type="presOf" srcId="{6176C0DC-1009-440E-8FC5-455E134F5DEB}" destId="{B9AC8F90-A8BB-404C-A7B1-02146FC5F7FE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7FB78056-62C0-4E20-ADC0-3CE459E2C07D}" type="presOf" srcId="{C39F0467-B471-4C26-A1C6-9A89D73C51AE}" destId="{5E805778-9293-48E6-A0FB-8C3788097EB0}" srcOrd="0" destOrd="0" presId="urn:microsoft.com/office/officeart/2005/8/layout/vList2"/>
    <dgm:cxn modelId="{01090070-75CB-4CB0-8ECE-D5F3804743F0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 custT="1"/>
      <dgm:spPr/>
      <dgm:t>
        <a:bodyPr/>
        <a:lstStyle/>
        <a:p>
          <a:r>
            <a:rPr lang="ru-RU" sz="2000" dirty="0" smtClean="0"/>
            <a:t>АКТУАЛИЗАЦИЯ ВОСПИТАТЕЛЬНОГО ПОТЕНЦИАЛА УЧЕБНОГО ПРОЦЕССА</a:t>
          </a:r>
          <a:endParaRPr lang="ru-RU" sz="2000" b="0" i="0" dirty="0">
            <a:solidFill>
              <a:schemeClr val="bg1"/>
            </a:solidFill>
            <a:latin typeface="+mn-lt"/>
          </a:endParaRPr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343844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966A579-07C1-4266-9E23-AA215FB91352}" type="presOf" srcId="{6176C0DC-1009-440E-8FC5-455E134F5DEB}" destId="{B9AC8F90-A8BB-404C-A7B1-02146FC5F7FE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DDB343D8-BBC0-483F-BA03-C6BCAFBDA5BC}" type="presOf" srcId="{C39F0467-B471-4C26-A1C6-9A89D73C51AE}" destId="{5E805778-9293-48E6-A0FB-8C3788097EB0}" srcOrd="0" destOrd="0" presId="urn:microsoft.com/office/officeart/2005/8/layout/vList2"/>
    <dgm:cxn modelId="{CB98A6D1-E272-4DF9-AFFD-2983DCE05A93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 custT="1"/>
      <dgm:spPr/>
      <dgm:t>
        <a:bodyPr/>
        <a:lstStyle/>
        <a:p>
          <a:r>
            <a:rPr lang="ru-RU" sz="2000" b="0" i="0" dirty="0" smtClean="0">
              <a:solidFill>
                <a:schemeClr val="bg1"/>
              </a:solidFill>
              <a:latin typeface="+mn-lt"/>
            </a:rPr>
            <a:t>ГОТОВ К Труду и Обороне</a:t>
          </a:r>
          <a:endParaRPr lang="ru-RU" sz="2000" b="0" i="0" dirty="0">
            <a:solidFill>
              <a:schemeClr val="bg1"/>
            </a:solidFill>
            <a:latin typeface="+mn-lt"/>
          </a:endParaRPr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343844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8DB826B-7DBB-4995-8E29-0E12D484C80A}" type="presOf" srcId="{C39F0467-B471-4C26-A1C6-9A89D73C51AE}" destId="{5E805778-9293-48E6-A0FB-8C3788097EB0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486A84BC-91B2-41A8-A52D-693BC4C3621F}" type="presOf" srcId="{6176C0DC-1009-440E-8FC5-455E134F5DEB}" destId="{B9AC8F90-A8BB-404C-A7B1-02146FC5F7FE}" srcOrd="0" destOrd="0" presId="urn:microsoft.com/office/officeart/2005/8/layout/vList2"/>
    <dgm:cxn modelId="{DB249E99-C3EC-47ED-82A5-C2FF6069869E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 custT="1"/>
      <dgm:spPr/>
      <dgm:t>
        <a:bodyPr/>
        <a:lstStyle/>
        <a:p>
          <a:r>
            <a:rPr lang="ru-RU" sz="2000" dirty="0" smtClean="0"/>
            <a:t>ДОПОЛНИТЕЛЬНЫЕ ОБРАЗОВАТЕЛЬНЫЕ ПРОГРАММЫ</a:t>
          </a:r>
          <a:endParaRPr lang="ru-RU" sz="2000" b="0" i="0" dirty="0">
            <a:solidFill>
              <a:schemeClr val="bg1"/>
            </a:solidFill>
            <a:latin typeface="+mn-lt"/>
          </a:endParaRPr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343844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BFEC26C-A4CE-4A77-9762-CE1FD3C68DCB}" type="presOf" srcId="{6176C0DC-1009-440E-8FC5-455E134F5DEB}" destId="{B9AC8F90-A8BB-404C-A7B1-02146FC5F7FE}" srcOrd="0" destOrd="0" presId="urn:microsoft.com/office/officeart/2005/8/layout/vList2"/>
    <dgm:cxn modelId="{96F19D93-7B8D-411F-88D6-107187B32071}" type="presOf" srcId="{C39F0467-B471-4C26-A1C6-9A89D73C51AE}" destId="{5E805778-9293-48E6-A0FB-8C3788097EB0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9C7920F4-EF38-4336-9028-C37D3E73A076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 custT="1"/>
      <dgm:spPr/>
      <dgm:t>
        <a:bodyPr/>
        <a:lstStyle/>
        <a:p>
          <a:r>
            <a:rPr lang="ru-RU" sz="2000" dirty="0" smtClean="0"/>
            <a:t>ВЗАИМОДЕЙСТВИЕ ШКОЛЫ </a:t>
          </a:r>
          <a:endParaRPr lang="ru-RU" sz="2000" b="0" i="0" dirty="0">
            <a:solidFill>
              <a:schemeClr val="bg1"/>
            </a:solidFill>
            <a:latin typeface="+mn-lt"/>
          </a:endParaRPr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343844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700EE95E-798F-463C-B87E-0B10B68F5D1B}" type="presOf" srcId="{6176C0DC-1009-440E-8FC5-455E134F5DEB}" destId="{B9AC8F90-A8BB-404C-A7B1-02146FC5F7FE}" srcOrd="0" destOrd="0" presId="urn:microsoft.com/office/officeart/2005/8/layout/vList2"/>
    <dgm:cxn modelId="{0456FCF3-2B86-42CA-BFAA-CEB69AF4A8BF}" type="presOf" srcId="{C39F0467-B471-4C26-A1C6-9A89D73C51AE}" destId="{5E805778-9293-48E6-A0FB-8C3788097EB0}" srcOrd="0" destOrd="0" presId="urn:microsoft.com/office/officeart/2005/8/layout/vList2"/>
    <dgm:cxn modelId="{9052433B-529A-4F26-84BB-92E009D3B0E7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 custT="1"/>
      <dgm:spPr/>
      <dgm:t>
        <a:bodyPr/>
        <a:lstStyle/>
        <a:p>
          <a:r>
            <a:rPr lang="ru-RU" sz="2000" dirty="0" smtClean="0"/>
            <a:t>ПРОФЕССИОНАЛЬНОЕ САМООПРЕДЕЛЕНИЕ ПЕДАГОГОВ</a:t>
          </a:r>
          <a:endParaRPr lang="ru-RU" sz="2000" b="0" i="0" dirty="0">
            <a:solidFill>
              <a:schemeClr val="bg1"/>
            </a:solidFill>
            <a:latin typeface="+mn-lt"/>
          </a:endParaRPr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343844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4B76919-14E9-4E82-8B3E-F7D7D3822FA5}" type="presOf" srcId="{6176C0DC-1009-440E-8FC5-455E134F5DEB}" destId="{B9AC8F90-A8BB-404C-A7B1-02146FC5F7FE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77DC6A0F-F240-4FEF-BC5C-A42EF4A56D29}" type="presOf" srcId="{C39F0467-B471-4C26-A1C6-9A89D73C51AE}" destId="{5E805778-9293-48E6-A0FB-8C3788097EB0}" srcOrd="0" destOrd="0" presId="urn:microsoft.com/office/officeart/2005/8/layout/vList2"/>
    <dgm:cxn modelId="{434D07C8-29AB-4C61-B6C6-5D33112BBB3A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 custT="1"/>
      <dgm:spPr/>
      <dgm:t>
        <a:bodyPr/>
        <a:lstStyle/>
        <a:p>
          <a:r>
            <a:rPr lang="ru-RU" sz="2000" b="0" i="0" dirty="0" smtClean="0"/>
            <a:t>РЕЗУЛЬТАТЫ ОБРАЗОВАТЕЛЬНОЙ ДЕЯТЕЛЬНОСТИ</a:t>
          </a:r>
          <a:endParaRPr lang="ru-RU" sz="2000" b="0" i="0" dirty="0">
            <a:solidFill>
              <a:schemeClr val="bg1"/>
            </a:solidFill>
            <a:latin typeface="+mn-lt"/>
          </a:endParaRPr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343844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64A42CF0-7CE7-425B-81A8-1BCFCBFEAC5C}" type="presOf" srcId="{C39F0467-B471-4C26-A1C6-9A89D73C51AE}" destId="{5E805778-9293-48E6-A0FB-8C3788097EB0}" srcOrd="0" destOrd="0" presId="urn:microsoft.com/office/officeart/2005/8/layout/vList2"/>
    <dgm:cxn modelId="{3C1D6762-BF07-47DF-9B71-9A2C962E3F5E}" type="presOf" srcId="{6176C0DC-1009-440E-8FC5-455E134F5DEB}" destId="{B9AC8F90-A8BB-404C-A7B1-02146FC5F7FE}" srcOrd="0" destOrd="0" presId="urn:microsoft.com/office/officeart/2005/8/layout/vList2"/>
    <dgm:cxn modelId="{E317129F-619F-48C8-95E3-C2ABFC31DB87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 custT="1"/>
      <dgm:spPr/>
      <dgm:t>
        <a:bodyPr/>
        <a:lstStyle/>
        <a:p>
          <a:r>
            <a:rPr lang="ru-RU" sz="2000" b="0" dirty="0" smtClean="0"/>
            <a:t>МЕЖДУНАРОДНЫЙ И ВСЕРОССИЙСКИЙ УРОВЕНЬ</a:t>
          </a:r>
          <a:endParaRPr lang="ru-RU" sz="2000" b="0" i="0" dirty="0">
            <a:solidFill>
              <a:schemeClr val="bg1"/>
            </a:solidFill>
            <a:latin typeface="+mn-lt"/>
          </a:endParaRPr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343844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406E846-45C0-454F-B727-9F202E43DE35}" type="presOf" srcId="{6176C0DC-1009-440E-8FC5-455E134F5DEB}" destId="{B9AC8F90-A8BB-404C-A7B1-02146FC5F7FE}" srcOrd="0" destOrd="0" presId="urn:microsoft.com/office/officeart/2005/8/layout/vList2"/>
    <dgm:cxn modelId="{9ED0CCEC-CEB0-4162-A394-3B00266407AF}" type="presOf" srcId="{C39F0467-B471-4C26-A1C6-9A89D73C51AE}" destId="{5E805778-9293-48E6-A0FB-8C3788097EB0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FF9E5774-0695-49F0-8D7E-1034BFD41588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 custT="1"/>
      <dgm:spPr/>
      <dgm:t>
        <a:bodyPr/>
        <a:lstStyle/>
        <a:p>
          <a:r>
            <a:rPr lang="ru-RU" sz="2000" b="0" dirty="0" smtClean="0"/>
            <a:t>РЕГИОНАЛЬНЫЙ УРОВЕНЬ</a:t>
          </a:r>
          <a:endParaRPr lang="ru-RU" sz="2000" b="0" i="0" dirty="0">
            <a:solidFill>
              <a:schemeClr val="bg1"/>
            </a:solidFill>
            <a:latin typeface="+mn-lt"/>
          </a:endParaRPr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343844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8F67426-754F-4836-AA15-E8AEE5103AAA}" type="presOf" srcId="{C39F0467-B471-4C26-A1C6-9A89D73C51AE}" destId="{5E805778-9293-48E6-A0FB-8C3788097EB0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033B288F-2A72-4855-A7CC-84AF768441C2}" type="presOf" srcId="{6176C0DC-1009-440E-8FC5-455E134F5DEB}" destId="{B9AC8F90-A8BB-404C-A7B1-02146FC5F7FE}" srcOrd="0" destOrd="0" presId="urn:microsoft.com/office/officeart/2005/8/layout/vList2"/>
    <dgm:cxn modelId="{8B837727-77A0-4378-9DDD-A3253B327D0D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B6F40BB-35CD-47D1-9B62-47D8652FF064}" type="doc">
      <dgm:prSet loTypeId="urn:microsoft.com/office/officeart/2005/8/layout/radial6" loCatId="cycle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9F458184-2FC8-4083-9CDA-CA1F456C5FF3}">
      <dgm:prSet phldrT="[Текст]" custT="1"/>
      <dgm:spPr/>
      <dgm:t>
        <a:bodyPr/>
        <a:lstStyle/>
        <a:p>
          <a:r>
            <a:rPr lang="ru-RU" sz="3200" dirty="0" err="1" smtClean="0"/>
            <a:t>Приори-тетные</a:t>
          </a:r>
          <a:r>
            <a:rPr lang="ru-RU" sz="3200" dirty="0" smtClean="0"/>
            <a:t> задачи</a:t>
          </a:r>
          <a:endParaRPr lang="ru-RU" sz="3200" dirty="0"/>
        </a:p>
      </dgm:t>
    </dgm:pt>
    <dgm:pt modelId="{90E8EB49-60D9-410F-9168-3BADD47625FB}" type="parTrans" cxnId="{F1F62BA8-E160-4F4D-BF10-248F306090A4}">
      <dgm:prSet/>
      <dgm:spPr/>
      <dgm:t>
        <a:bodyPr/>
        <a:lstStyle/>
        <a:p>
          <a:endParaRPr lang="ru-RU"/>
        </a:p>
      </dgm:t>
    </dgm:pt>
    <dgm:pt modelId="{B926B9DA-C8C7-44A0-8D18-D4FEE58F0144}" type="sibTrans" cxnId="{F1F62BA8-E160-4F4D-BF10-248F306090A4}">
      <dgm:prSet/>
      <dgm:spPr/>
      <dgm:t>
        <a:bodyPr/>
        <a:lstStyle/>
        <a:p>
          <a:endParaRPr lang="ru-RU"/>
        </a:p>
      </dgm:t>
    </dgm:pt>
    <dgm:pt modelId="{5A83E23A-6AA5-4DA5-B7DA-3368D1F4E794}">
      <dgm:prSet phldrT="[Текст]" custT="1"/>
      <dgm:spPr/>
      <dgm:t>
        <a:bodyPr/>
        <a:lstStyle/>
        <a:p>
          <a:r>
            <a:rPr lang="ru-RU" sz="3100" dirty="0" smtClean="0"/>
            <a:t>Задачи обучения</a:t>
          </a:r>
          <a:endParaRPr lang="ru-RU" sz="3100" dirty="0"/>
        </a:p>
      </dgm:t>
    </dgm:pt>
    <dgm:pt modelId="{2F3AA223-8BDF-4FD2-9A8A-8E67D5C47990}" type="parTrans" cxnId="{53BCE808-1D9D-4A04-8B6D-6EC28AF27B75}">
      <dgm:prSet/>
      <dgm:spPr/>
      <dgm:t>
        <a:bodyPr/>
        <a:lstStyle/>
        <a:p>
          <a:endParaRPr lang="ru-RU"/>
        </a:p>
      </dgm:t>
    </dgm:pt>
    <dgm:pt modelId="{A48196D3-896B-4AB7-BE7C-53E03109A623}" type="sibTrans" cxnId="{53BCE808-1D9D-4A04-8B6D-6EC28AF27B75}">
      <dgm:prSet/>
      <dgm:spPr/>
      <dgm:t>
        <a:bodyPr/>
        <a:lstStyle/>
        <a:p>
          <a:endParaRPr lang="ru-RU"/>
        </a:p>
      </dgm:t>
    </dgm:pt>
    <dgm:pt modelId="{1BA54864-BE6E-4132-A304-7E4DB6610336}">
      <dgm:prSet phldrT="[Текст]"/>
      <dgm:spPr/>
      <dgm:t>
        <a:bodyPr/>
        <a:lstStyle/>
        <a:p>
          <a:r>
            <a:rPr lang="ru-RU" dirty="0" smtClean="0"/>
            <a:t>Задачи воспитания</a:t>
          </a:r>
          <a:endParaRPr lang="ru-RU" dirty="0"/>
        </a:p>
      </dgm:t>
    </dgm:pt>
    <dgm:pt modelId="{60ECCE44-1A9D-404A-A038-9D272EF934B8}" type="parTrans" cxnId="{0628338B-9232-4498-9A35-88F7E69A6114}">
      <dgm:prSet/>
      <dgm:spPr/>
      <dgm:t>
        <a:bodyPr/>
        <a:lstStyle/>
        <a:p>
          <a:endParaRPr lang="ru-RU"/>
        </a:p>
      </dgm:t>
    </dgm:pt>
    <dgm:pt modelId="{459CB017-F2BB-4D13-B7F7-4FFD31A71DDA}" type="sibTrans" cxnId="{0628338B-9232-4498-9A35-88F7E69A6114}">
      <dgm:prSet/>
      <dgm:spPr/>
      <dgm:t>
        <a:bodyPr/>
        <a:lstStyle/>
        <a:p>
          <a:endParaRPr lang="ru-RU"/>
        </a:p>
      </dgm:t>
    </dgm:pt>
    <dgm:pt modelId="{925E694F-68F3-4B40-A861-29D55DE84001}">
      <dgm:prSet phldrT="[Текст]"/>
      <dgm:spPr/>
      <dgm:t>
        <a:bodyPr/>
        <a:lstStyle/>
        <a:p>
          <a:r>
            <a:rPr lang="ru-RU" dirty="0" smtClean="0"/>
            <a:t>Задачи оздоровления</a:t>
          </a:r>
          <a:endParaRPr lang="ru-RU" dirty="0"/>
        </a:p>
      </dgm:t>
    </dgm:pt>
    <dgm:pt modelId="{8D7E06FC-5A7D-40B7-8C5D-356539165984}" type="parTrans" cxnId="{18D5E97A-93EE-4EC5-B10A-04E47B8B62C8}">
      <dgm:prSet/>
      <dgm:spPr/>
      <dgm:t>
        <a:bodyPr/>
        <a:lstStyle/>
        <a:p>
          <a:endParaRPr lang="ru-RU"/>
        </a:p>
      </dgm:t>
    </dgm:pt>
    <dgm:pt modelId="{E68FC423-2388-4DDD-AF2F-EBF5D5DEA018}" type="sibTrans" cxnId="{18D5E97A-93EE-4EC5-B10A-04E47B8B62C8}">
      <dgm:prSet/>
      <dgm:spPr/>
      <dgm:t>
        <a:bodyPr/>
        <a:lstStyle/>
        <a:p>
          <a:endParaRPr lang="ru-RU"/>
        </a:p>
      </dgm:t>
    </dgm:pt>
    <dgm:pt modelId="{80334941-004D-40A6-A288-CEAFEEE07A32}">
      <dgm:prSet phldrT="[Текст]"/>
      <dgm:spPr/>
      <dgm:t>
        <a:bodyPr/>
        <a:lstStyle/>
        <a:p>
          <a:r>
            <a:rPr lang="ru-RU" dirty="0" smtClean="0"/>
            <a:t>Задачи развития</a:t>
          </a:r>
          <a:endParaRPr lang="ru-RU" dirty="0"/>
        </a:p>
      </dgm:t>
    </dgm:pt>
    <dgm:pt modelId="{98C47A6A-F8B1-43DE-9E82-0FD518C75543}" type="parTrans" cxnId="{F09C2170-CD2C-42C5-A7BD-061F2DC0022C}">
      <dgm:prSet/>
      <dgm:spPr/>
      <dgm:t>
        <a:bodyPr/>
        <a:lstStyle/>
        <a:p>
          <a:endParaRPr lang="ru-RU"/>
        </a:p>
      </dgm:t>
    </dgm:pt>
    <dgm:pt modelId="{4DB2ADAD-A51E-4035-9D80-537ED8D6E8E0}" type="sibTrans" cxnId="{F09C2170-CD2C-42C5-A7BD-061F2DC0022C}">
      <dgm:prSet/>
      <dgm:spPr/>
      <dgm:t>
        <a:bodyPr/>
        <a:lstStyle/>
        <a:p>
          <a:endParaRPr lang="ru-RU"/>
        </a:p>
      </dgm:t>
    </dgm:pt>
    <dgm:pt modelId="{1E1B275E-8C3B-4D54-84ED-F9F1258158CF}" type="pres">
      <dgm:prSet presAssocID="{AB6F40BB-35CD-47D1-9B62-47D8652FF06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CCF0761-CAB7-4CA3-87B7-A4DE0F3AFCD6}" type="pres">
      <dgm:prSet presAssocID="{9F458184-2FC8-4083-9CDA-CA1F456C5FF3}" presName="centerShape" presStyleLbl="node0" presStyleIdx="0" presStyleCnt="1"/>
      <dgm:spPr/>
      <dgm:t>
        <a:bodyPr/>
        <a:lstStyle/>
        <a:p>
          <a:endParaRPr lang="ru-RU"/>
        </a:p>
      </dgm:t>
    </dgm:pt>
    <dgm:pt modelId="{F2239391-3927-4025-898D-8B907842CE66}" type="pres">
      <dgm:prSet presAssocID="{5A83E23A-6AA5-4DA5-B7DA-3368D1F4E794}" presName="node" presStyleLbl="node1" presStyleIdx="0" presStyleCnt="4" custScaleX="1864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E754B3-FC3B-4AFB-8C1B-AD4D1A42EB0D}" type="pres">
      <dgm:prSet presAssocID="{5A83E23A-6AA5-4DA5-B7DA-3368D1F4E794}" presName="dummy" presStyleCnt="0"/>
      <dgm:spPr/>
    </dgm:pt>
    <dgm:pt modelId="{4D4177D4-7628-4D1A-9F40-AC21AC159D80}" type="pres">
      <dgm:prSet presAssocID="{A48196D3-896B-4AB7-BE7C-53E03109A623}" presName="sibTrans" presStyleLbl="sibTrans2D1" presStyleIdx="0" presStyleCnt="4"/>
      <dgm:spPr/>
      <dgm:t>
        <a:bodyPr/>
        <a:lstStyle/>
        <a:p>
          <a:endParaRPr lang="ru-RU"/>
        </a:p>
      </dgm:t>
    </dgm:pt>
    <dgm:pt modelId="{29F32733-27C7-4038-8654-21156A11F04F}" type="pres">
      <dgm:prSet presAssocID="{1BA54864-BE6E-4132-A304-7E4DB6610336}" presName="node" presStyleLbl="node1" presStyleIdx="1" presStyleCnt="4" custScaleX="177352" custRadScaleRad="135133" custRadScaleInc="1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0C1D54-2D36-433D-940D-F464D06CD5BC}" type="pres">
      <dgm:prSet presAssocID="{1BA54864-BE6E-4132-A304-7E4DB6610336}" presName="dummy" presStyleCnt="0"/>
      <dgm:spPr/>
    </dgm:pt>
    <dgm:pt modelId="{51C9D2A4-40CE-4279-88F8-5C61019A49F6}" type="pres">
      <dgm:prSet presAssocID="{459CB017-F2BB-4D13-B7F7-4FFD31A71DDA}" presName="sibTrans" presStyleLbl="sibTrans2D1" presStyleIdx="1" presStyleCnt="4"/>
      <dgm:spPr/>
      <dgm:t>
        <a:bodyPr/>
        <a:lstStyle/>
        <a:p>
          <a:endParaRPr lang="ru-RU"/>
        </a:p>
      </dgm:t>
    </dgm:pt>
    <dgm:pt modelId="{CFD036A2-54F7-4574-BB90-8CA94BDAC7EC}" type="pres">
      <dgm:prSet presAssocID="{925E694F-68F3-4B40-A861-29D55DE84001}" presName="node" presStyleLbl="node1" presStyleIdx="2" presStyleCnt="4" custScaleX="2227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21CCE9-0742-412C-9B53-5A423B0A0A94}" type="pres">
      <dgm:prSet presAssocID="{925E694F-68F3-4B40-A861-29D55DE84001}" presName="dummy" presStyleCnt="0"/>
      <dgm:spPr/>
    </dgm:pt>
    <dgm:pt modelId="{25DDBB1D-922B-4303-A3A5-A2255195BCA4}" type="pres">
      <dgm:prSet presAssocID="{E68FC423-2388-4DDD-AF2F-EBF5D5DEA018}" presName="sibTrans" presStyleLbl="sibTrans2D1" presStyleIdx="2" presStyleCnt="4"/>
      <dgm:spPr/>
      <dgm:t>
        <a:bodyPr/>
        <a:lstStyle/>
        <a:p>
          <a:endParaRPr lang="ru-RU"/>
        </a:p>
      </dgm:t>
    </dgm:pt>
    <dgm:pt modelId="{933AE86A-9B3B-49A3-AED4-4B6F68D0A10D}" type="pres">
      <dgm:prSet presAssocID="{80334941-004D-40A6-A288-CEAFEEE07A32}" presName="node" presStyleLbl="node1" presStyleIdx="3" presStyleCnt="4" custScaleX="156879" custRadScaleRad="120827" custRadScaleInc="-1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D83678-74BA-43D6-9AAD-673948CEA2C7}" type="pres">
      <dgm:prSet presAssocID="{80334941-004D-40A6-A288-CEAFEEE07A32}" presName="dummy" presStyleCnt="0"/>
      <dgm:spPr/>
    </dgm:pt>
    <dgm:pt modelId="{28FE4A19-59AE-4E10-A236-A46F0FA23E6B}" type="pres">
      <dgm:prSet presAssocID="{4DB2ADAD-A51E-4035-9D80-537ED8D6E8E0}" presName="sibTrans" presStyleLbl="sibTrans2D1" presStyleIdx="3" presStyleCnt="4"/>
      <dgm:spPr/>
      <dgm:t>
        <a:bodyPr/>
        <a:lstStyle/>
        <a:p>
          <a:endParaRPr lang="ru-RU"/>
        </a:p>
      </dgm:t>
    </dgm:pt>
  </dgm:ptLst>
  <dgm:cxnLst>
    <dgm:cxn modelId="{93C1F070-6D01-4CE5-8417-5D4FBB2D96F4}" type="presOf" srcId="{80334941-004D-40A6-A288-CEAFEEE07A32}" destId="{933AE86A-9B3B-49A3-AED4-4B6F68D0A10D}" srcOrd="0" destOrd="0" presId="urn:microsoft.com/office/officeart/2005/8/layout/radial6"/>
    <dgm:cxn modelId="{CBC90DA5-B28A-4408-B282-C8C09FA5BD68}" type="presOf" srcId="{1BA54864-BE6E-4132-A304-7E4DB6610336}" destId="{29F32733-27C7-4038-8654-21156A11F04F}" srcOrd="0" destOrd="0" presId="urn:microsoft.com/office/officeart/2005/8/layout/radial6"/>
    <dgm:cxn modelId="{07A3D002-8774-4813-9173-2472D9DAE859}" type="presOf" srcId="{A48196D3-896B-4AB7-BE7C-53E03109A623}" destId="{4D4177D4-7628-4D1A-9F40-AC21AC159D80}" srcOrd="0" destOrd="0" presId="urn:microsoft.com/office/officeart/2005/8/layout/radial6"/>
    <dgm:cxn modelId="{4D8B1397-E88C-43FF-AC92-AB1414502852}" type="presOf" srcId="{459CB017-F2BB-4D13-B7F7-4FFD31A71DDA}" destId="{51C9D2A4-40CE-4279-88F8-5C61019A49F6}" srcOrd="0" destOrd="0" presId="urn:microsoft.com/office/officeart/2005/8/layout/radial6"/>
    <dgm:cxn modelId="{4BE538EE-5930-4C3D-A069-2F3F0BA77B6B}" type="presOf" srcId="{4DB2ADAD-A51E-4035-9D80-537ED8D6E8E0}" destId="{28FE4A19-59AE-4E10-A236-A46F0FA23E6B}" srcOrd="0" destOrd="0" presId="urn:microsoft.com/office/officeart/2005/8/layout/radial6"/>
    <dgm:cxn modelId="{18D5E97A-93EE-4EC5-B10A-04E47B8B62C8}" srcId="{9F458184-2FC8-4083-9CDA-CA1F456C5FF3}" destId="{925E694F-68F3-4B40-A861-29D55DE84001}" srcOrd="2" destOrd="0" parTransId="{8D7E06FC-5A7D-40B7-8C5D-356539165984}" sibTransId="{E68FC423-2388-4DDD-AF2F-EBF5D5DEA018}"/>
    <dgm:cxn modelId="{D0850C8C-FB90-4000-8691-9D050497EFDD}" type="presOf" srcId="{5A83E23A-6AA5-4DA5-B7DA-3368D1F4E794}" destId="{F2239391-3927-4025-898D-8B907842CE66}" srcOrd="0" destOrd="0" presId="urn:microsoft.com/office/officeart/2005/8/layout/radial6"/>
    <dgm:cxn modelId="{53BCE808-1D9D-4A04-8B6D-6EC28AF27B75}" srcId="{9F458184-2FC8-4083-9CDA-CA1F456C5FF3}" destId="{5A83E23A-6AA5-4DA5-B7DA-3368D1F4E794}" srcOrd="0" destOrd="0" parTransId="{2F3AA223-8BDF-4FD2-9A8A-8E67D5C47990}" sibTransId="{A48196D3-896B-4AB7-BE7C-53E03109A623}"/>
    <dgm:cxn modelId="{0628338B-9232-4498-9A35-88F7E69A6114}" srcId="{9F458184-2FC8-4083-9CDA-CA1F456C5FF3}" destId="{1BA54864-BE6E-4132-A304-7E4DB6610336}" srcOrd="1" destOrd="0" parTransId="{60ECCE44-1A9D-404A-A038-9D272EF934B8}" sibTransId="{459CB017-F2BB-4D13-B7F7-4FFD31A71DDA}"/>
    <dgm:cxn modelId="{2BFBC38C-3CE0-4A60-9EBC-B8664CC5B87E}" type="presOf" srcId="{E68FC423-2388-4DDD-AF2F-EBF5D5DEA018}" destId="{25DDBB1D-922B-4303-A3A5-A2255195BCA4}" srcOrd="0" destOrd="0" presId="urn:microsoft.com/office/officeart/2005/8/layout/radial6"/>
    <dgm:cxn modelId="{798CE3F4-4821-485D-93F0-0D77B1EE116F}" type="presOf" srcId="{AB6F40BB-35CD-47D1-9B62-47D8652FF064}" destId="{1E1B275E-8C3B-4D54-84ED-F9F1258158CF}" srcOrd="0" destOrd="0" presId="urn:microsoft.com/office/officeart/2005/8/layout/radial6"/>
    <dgm:cxn modelId="{AF5C2AA1-8A12-413E-A2AF-F16341671162}" type="presOf" srcId="{9F458184-2FC8-4083-9CDA-CA1F456C5FF3}" destId="{BCCF0761-CAB7-4CA3-87B7-A4DE0F3AFCD6}" srcOrd="0" destOrd="0" presId="urn:microsoft.com/office/officeart/2005/8/layout/radial6"/>
    <dgm:cxn modelId="{F09C2170-CD2C-42C5-A7BD-061F2DC0022C}" srcId="{9F458184-2FC8-4083-9CDA-CA1F456C5FF3}" destId="{80334941-004D-40A6-A288-CEAFEEE07A32}" srcOrd="3" destOrd="0" parTransId="{98C47A6A-F8B1-43DE-9E82-0FD518C75543}" sibTransId="{4DB2ADAD-A51E-4035-9D80-537ED8D6E8E0}"/>
    <dgm:cxn modelId="{F1F62BA8-E160-4F4D-BF10-248F306090A4}" srcId="{AB6F40BB-35CD-47D1-9B62-47D8652FF064}" destId="{9F458184-2FC8-4083-9CDA-CA1F456C5FF3}" srcOrd="0" destOrd="0" parTransId="{90E8EB49-60D9-410F-9168-3BADD47625FB}" sibTransId="{B926B9DA-C8C7-44A0-8D18-D4FEE58F0144}"/>
    <dgm:cxn modelId="{9E2B25B0-ECD5-4E0F-A9C9-C299C04E54D0}" type="presOf" srcId="{925E694F-68F3-4B40-A861-29D55DE84001}" destId="{CFD036A2-54F7-4574-BB90-8CA94BDAC7EC}" srcOrd="0" destOrd="0" presId="urn:microsoft.com/office/officeart/2005/8/layout/radial6"/>
    <dgm:cxn modelId="{51EE9350-16FA-4803-BEEC-0BA7C035F15D}" type="presParOf" srcId="{1E1B275E-8C3B-4D54-84ED-F9F1258158CF}" destId="{BCCF0761-CAB7-4CA3-87B7-A4DE0F3AFCD6}" srcOrd="0" destOrd="0" presId="urn:microsoft.com/office/officeart/2005/8/layout/radial6"/>
    <dgm:cxn modelId="{2002FA22-672E-46F5-AC7D-0948FD155813}" type="presParOf" srcId="{1E1B275E-8C3B-4D54-84ED-F9F1258158CF}" destId="{F2239391-3927-4025-898D-8B907842CE66}" srcOrd="1" destOrd="0" presId="urn:microsoft.com/office/officeart/2005/8/layout/radial6"/>
    <dgm:cxn modelId="{B9FED07E-8EB5-460A-86B4-F00246B87A63}" type="presParOf" srcId="{1E1B275E-8C3B-4D54-84ED-F9F1258158CF}" destId="{EBE754B3-FC3B-4AFB-8C1B-AD4D1A42EB0D}" srcOrd="2" destOrd="0" presId="urn:microsoft.com/office/officeart/2005/8/layout/radial6"/>
    <dgm:cxn modelId="{48F5AF76-7BF2-47B6-AAF0-3D5BD59B9C8B}" type="presParOf" srcId="{1E1B275E-8C3B-4D54-84ED-F9F1258158CF}" destId="{4D4177D4-7628-4D1A-9F40-AC21AC159D80}" srcOrd="3" destOrd="0" presId="urn:microsoft.com/office/officeart/2005/8/layout/radial6"/>
    <dgm:cxn modelId="{E1E3BFA5-0625-4986-AB8C-2065E0738092}" type="presParOf" srcId="{1E1B275E-8C3B-4D54-84ED-F9F1258158CF}" destId="{29F32733-27C7-4038-8654-21156A11F04F}" srcOrd="4" destOrd="0" presId="urn:microsoft.com/office/officeart/2005/8/layout/radial6"/>
    <dgm:cxn modelId="{7C93BF33-CE48-42E2-A12E-DD6DAC5D234B}" type="presParOf" srcId="{1E1B275E-8C3B-4D54-84ED-F9F1258158CF}" destId="{EE0C1D54-2D36-433D-940D-F464D06CD5BC}" srcOrd="5" destOrd="0" presId="urn:microsoft.com/office/officeart/2005/8/layout/radial6"/>
    <dgm:cxn modelId="{735944C3-3465-4E27-937B-9184F286F8A4}" type="presParOf" srcId="{1E1B275E-8C3B-4D54-84ED-F9F1258158CF}" destId="{51C9D2A4-40CE-4279-88F8-5C61019A49F6}" srcOrd="6" destOrd="0" presId="urn:microsoft.com/office/officeart/2005/8/layout/radial6"/>
    <dgm:cxn modelId="{878DA42F-C37C-482B-ACBD-E799E31A9773}" type="presParOf" srcId="{1E1B275E-8C3B-4D54-84ED-F9F1258158CF}" destId="{CFD036A2-54F7-4574-BB90-8CA94BDAC7EC}" srcOrd="7" destOrd="0" presId="urn:microsoft.com/office/officeart/2005/8/layout/radial6"/>
    <dgm:cxn modelId="{72F10979-A289-4DD3-BBA7-56E6B1E63029}" type="presParOf" srcId="{1E1B275E-8C3B-4D54-84ED-F9F1258158CF}" destId="{6321CCE9-0742-412C-9B53-5A423B0A0A94}" srcOrd="8" destOrd="0" presId="urn:microsoft.com/office/officeart/2005/8/layout/radial6"/>
    <dgm:cxn modelId="{2675DBD8-532E-41A3-A949-E14C02A23799}" type="presParOf" srcId="{1E1B275E-8C3B-4D54-84ED-F9F1258158CF}" destId="{25DDBB1D-922B-4303-A3A5-A2255195BCA4}" srcOrd="9" destOrd="0" presId="urn:microsoft.com/office/officeart/2005/8/layout/radial6"/>
    <dgm:cxn modelId="{07F45EA4-8D80-4CB7-B035-23D841F4870D}" type="presParOf" srcId="{1E1B275E-8C3B-4D54-84ED-F9F1258158CF}" destId="{933AE86A-9B3B-49A3-AED4-4B6F68D0A10D}" srcOrd="10" destOrd="0" presId="urn:microsoft.com/office/officeart/2005/8/layout/radial6"/>
    <dgm:cxn modelId="{B229B0EA-DFB6-420B-94DE-9600D5FEFAE0}" type="presParOf" srcId="{1E1B275E-8C3B-4D54-84ED-F9F1258158CF}" destId="{C5D83678-74BA-43D6-9AAD-673948CEA2C7}" srcOrd="11" destOrd="0" presId="urn:microsoft.com/office/officeart/2005/8/layout/radial6"/>
    <dgm:cxn modelId="{A159E909-1292-4258-BD4A-A8DBAA11FDA6}" type="presParOf" srcId="{1E1B275E-8C3B-4D54-84ED-F9F1258158CF}" destId="{28FE4A19-59AE-4E10-A236-A46F0FA23E6B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 custT="1"/>
      <dgm:spPr/>
      <dgm:t>
        <a:bodyPr/>
        <a:lstStyle/>
        <a:p>
          <a:r>
            <a:rPr lang="ru-RU" sz="2000" b="0" i="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rPr>
            <a:t>Школьники за продвижение глобального предпринимательства в рамках профильного лагеря «</a:t>
          </a:r>
          <a:r>
            <a:rPr lang="en-US" sz="2000" b="0" i="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rPr>
            <a:t>SAGE</a:t>
          </a:r>
          <a:r>
            <a:rPr lang="ru-RU" sz="2000" b="0" i="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rPr>
            <a:t>-осень 2017»</a:t>
          </a:r>
          <a:endParaRPr lang="ru-RU" sz="2000" b="0" i="0" dirty="0">
            <a:solidFill>
              <a:schemeClr val="bg1"/>
            </a:solidFill>
            <a:latin typeface="+mn-lt"/>
          </a:endParaRPr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343844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FDA6436-5E84-4365-9F3A-DF597CB8CD75}" type="presOf" srcId="{6176C0DC-1009-440E-8FC5-455E134F5DEB}" destId="{B9AC8F90-A8BB-404C-A7B1-02146FC5F7FE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87A4DC83-BF66-437C-982F-327367E662EA}" type="presOf" srcId="{C39F0467-B471-4C26-A1C6-9A89D73C51AE}" destId="{5E805778-9293-48E6-A0FB-8C3788097EB0}" srcOrd="0" destOrd="0" presId="urn:microsoft.com/office/officeart/2005/8/layout/vList2"/>
    <dgm:cxn modelId="{3B714AB2-7248-47D8-A4A5-2E33B22525DD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 custT="1"/>
      <dgm:spPr/>
      <dgm:t>
        <a:bodyPr/>
        <a:lstStyle/>
        <a:p>
          <a:r>
            <a:rPr lang="ru-RU" sz="2000" b="0" dirty="0" smtClean="0"/>
            <a:t>МУНИЦИПАЛЬНЫЙ УРОВЕНЬ</a:t>
          </a:r>
          <a:endParaRPr lang="ru-RU" sz="2000" b="0" i="0" dirty="0">
            <a:solidFill>
              <a:schemeClr val="bg1"/>
            </a:solidFill>
            <a:latin typeface="+mn-lt"/>
          </a:endParaRPr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343844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6AAB8C2-7411-4B44-BA6A-BD54C76504ED}" type="presOf" srcId="{6176C0DC-1009-440E-8FC5-455E134F5DEB}" destId="{B9AC8F90-A8BB-404C-A7B1-02146FC5F7FE}" srcOrd="0" destOrd="0" presId="urn:microsoft.com/office/officeart/2005/8/layout/vList2"/>
    <dgm:cxn modelId="{285819E2-2F5A-4126-9CD1-395D0467C1A9}" type="presOf" srcId="{C39F0467-B471-4C26-A1C6-9A89D73C51AE}" destId="{5E805778-9293-48E6-A0FB-8C3788097EB0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78827889-DF65-4C52-98C4-D2458362DA10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 custT="1"/>
      <dgm:spPr/>
      <dgm:t>
        <a:bodyPr/>
        <a:lstStyle/>
        <a:p>
          <a:r>
            <a:rPr lang="ru-RU" sz="2000" b="0" i="0" dirty="0" smtClean="0"/>
            <a:t>РЕАЛИЗАЦИЯ ФГОС НОО и ООО</a:t>
          </a:r>
          <a:endParaRPr lang="ru-RU" sz="2000" b="0" i="0" dirty="0">
            <a:solidFill>
              <a:schemeClr val="bg1"/>
            </a:solidFill>
            <a:latin typeface="+mn-lt"/>
          </a:endParaRPr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343844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5644DFF-ECD1-42F3-9F3F-DBEA9AC479C9}" type="presOf" srcId="{C39F0467-B471-4C26-A1C6-9A89D73C51AE}" destId="{5E805778-9293-48E6-A0FB-8C3788097EB0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A546F08D-30CD-49C8-96FC-9D08DB3F5C04}" type="presOf" srcId="{6176C0DC-1009-440E-8FC5-455E134F5DEB}" destId="{B9AC8F90-A8BB-404C-A7B1-02146FC5F7FE}" srcOrd="0" destOrd="0" presId="urn:microsoft.com/office/officeart/2005/8/layout/vList2"/>
    <dgm:cxn modelId="{0964CE7E-76B9-4556-B1E9-AC56E911EAD8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 custT="1"/>
      <dgm:spPr/>
      <dgm:t>
        <a:bodyPr/>
        <a:lstStyle/>
        <a:p>
          <a:r>
            <a:rPr lang="ru-RU" sz="2000" b="0" i="0" dirty="0" smtClean="0">
              <a:solidFill>
                <a:schemeClr val="bg1"/>
              </a:solidFill>
              <a:latin typeface="+mn-lt"/>
            </a:rPr>
            <a:t>ПРОГРАММА РАЗВИТИЯ ШКОЛЫ</a:t>
          </a:r>
          <a:endParaRPr lang="ru-RU" sz="2000" b="0" i="0" dirty="0">
            <a:solidFill>
              <a:schemeClr val="bg1"/>
            </a:solidFill>
            <a:latin typeface="+mn-lt"/>
          </a:endParaRPr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343844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259E17B-1E98-4C9D-81D0-BBD18C93B2FD}" type="presOf" srcId="{C39F0467-B471-4C26-A1C6-9A89D73C51AE}" destId="{5E805778-9293-48E6-A0FB-8C3788097EB0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33241F80-640C-4CF5-8969-79A19B1387D6}" type="presOf" srcId="{6176C0DC-1009-440E-8FC5-455E134F5DEB}" destId="{B9AC8F90-A8BB-404C-A7B1-02146FC5F7FE}" srcOrd="0" destOrd="0" presId="urn:microsoft.com/office/officeart/2005/8/layout/vList2"/>
    <dgm:cxn modelId="{84FCE0F9-6F90-4698-A1CD-C3642E0B6E9E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 custT="1"/>
      <dgm:spPr/>
      <dgm:t>
        <a:bodyPr/>
        <a:lstStyle/>
        <a:p>
          <a:r>
            <a:rPr lang="ru-RU" sz="2000" b="0" i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МИССИЯ ШКОЛЫ</a:t>
          </a:r>
          <a:endParaRPr lang="ru-RU" sz="2000" b="0" i="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343844" custLinFactNeighborX="-815" custLinFactNeighborY="-16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5BF253D-8DC0-477B-8F83-83AC8B62A91D}" type="presOf" srcId="{6176C0DC-1009-440E-8FC5-455E134F5DEB}" destId="{B9AC8F90-A8BB-404C-A7B1-02146FC5F7FE}" srcOrd="0" destOrd="0" presId="urn:microsoft.com/office/officeart/2005/8/layout/vList2"/>
    <dgm:cxn modelId="{C3420DCB-2EC9-4563-B7BF-6C3753F003BE}" type="presOf" srcId="{C39F0467-B471-4C26-A1C6-9A89D73C51AE}" destId="{5E805778-9293-48E6-A0FB-8C3788097EB0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76AE23CC-C593-4C3C-AF78-E756637452EC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 custT="1"/>
      <dgm:spPr/>
      <dgm:t>
        <a:bodyPr/>
        <a:lstStyle/>
        <a:p>
          <a:r>
            <a:rPr lang="ru-RU" sz="3200" dirty="0" smtClean="0"/>
            <a:t>СОТРУДНИЧЕСТВО С РОДИТЕЛЯМИ</a:t>
          </a:r>
          <a:endParaRPr lang="ru-RU" sz="3200" b="0" i="0" dirty="0">
            <a:solidFill>
              <a:schemeClr val="bg1"/>
            </a:solidFill>
            <a:latin typeface="+mn-lt"/>
          </a:endParaRPr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343844" custLinFactNeighborX="-7125" custLinFactNeighborY="2796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BA920DA-7CA6-4A7A-AAE9-88BDBD2313A2}" type="presOf" srcId="{C39F0467-B471-4C26-A1C6-9A89D73C51AE}" destId="{5E805778-9293-48E6-A0FB-8C3788097EB0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58D9CCEC-8C36-4316-9278-9B45BB15C66F}" type="presOf" srcId="{6176C0DC-1009-440E-8FC5-455E134F5DEB}" destId="{B9AC8F90-A8BB-404C-A7B1-02146FC5F7FE}" srcOrd="0" destOrd="0" presId="urn:microsoft.com/office/officeart/2005/8/layout/vList2"/>
    <dgm:cxn modelId="{88497E79-C448-4560-9347-C2FBF6B91BBC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/>
      <dgm:spPr/>
      <dgm:t>
        <a:bodyPr/>
        <a:lstStyle/>
        <a:p>
          <a:r>
            <a:rPr lang="ru-RU" dirty="0" smtClean="0"/>
            <a:t>Общая характеристика образовательного учреждения</a:t>
          </a:r>
          <a:endParaRPr lang="ru-RU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150110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F9FC818-DDE5-4848-814B-2FEBEA9E4B6E}" type="presOf" srcId="{C39F0467-B471-4C26-A1C6-9A89D73C51AE}" destId="{5E805778-9293-48E6-A0FB-8C3788097EB0}" srcOrd="0" destOrd="0" presId="urn:microsoft.com/office/officeart/2005/8/layout/vList2"/>
    <dgm:cxn modelId="{422E14A4-903D-4C36-801F-A4898A485F47}" type="presOf" srcId="{6176C0DC-1009-440E-8FC5-455E134F5DEB}" destId="{B9AC8F90-A8BB-404C-A7B1-02146FC5F7FE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5FE6AB2D-DE86-4C2A-8E46-9175CBD96B13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/>
      <dgm:spPr/>
      <dgm:t>
        <a:bodyPr/>
        <a:lstStyle/>
        <a:p>
          <a:r>
            <a:rPr lang="ru-RU" b="0" i="0" dirty="0" smtClean="0"/>
            <a:t>УСЛОВИЯ ОСУЩЕСТВЛЕНИЯ ОБРАЗОВАТЕЛЬНОГО ПРОЦЕССА</a:t>
          </a:r>
          <a:endParaRPr lang="ru-RU" b="0" i="0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150110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7EEF61F-CD1D-413E-BE69-A278DF48C26C}" type="presOf" srcId="{C39F0467-B471-4C26-A1C6-9A89D73C51AE}" destId="{5E805778-9293-48E6-A0FB-8C3788097EB0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7E1F5436-876B-493B-95AA-5D5015378A5C}" type="presOf" srcId="{6176C0DC-1009-440E-8FC5-455E134F5DEB}" destId="{B9AC8F90-A8BB-404C-A7B1-02146FC5F7FE}" srcOrd="0" destOrd="0" presId="urn:microsoft.com/office/officeart/2005/8/layout/vList2"/>
    <dgm:cxn modelId="{B55F51C3-E793-4D2E-8D42-4386601445EC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/>
      <dgm:spPr/>
      <dgm:t>
        <a:bodyPr/>
        <a:lstStyle/>
        <a:p>
          <a:r>
            <a:rPr lang="ru-RU" b="0" i="0" dirty="0" smtClean="0"/>
            <a:t>УСЛОВИЯ ОСУЩЕСТВЛЕНИЯ ОБРАЗОВАТЕЛЬНОГО ПРОЦЕССА</a:t>
          </a:r>
          <a:endParaRPr lang="ru-RU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150110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B579243C-6B1D-4F45-8C63-87C448448EB6}" type="presOf" srcId="{C39F0467-B471-4C26-A1C6-9A89D73C51AE}" destId="{5E805778-9293-48E6-A0FB-8C3788097EB0}" srcOrd="0" destOrd="0" presId="urn:microsoft.com/office/officeart/2005/8/layout/vList2"/>
    <dgm:cxn modelId="{4BD027E9-52EA-4943-9A25-BF304D453F6B}" type="presOf" srcId="{6176C0DC-1009-440E-8FC5-455E134F5DEB}" destId="{B9AC8F90-A8BB-404C-A7B1-02146FC5F7FE}" srcOrd="0" destOrd="0" presId="urn:microsoft.com/office/officeart/2005/8/layout/vList2"/>
    <dgm:cxn modelId="{7E1C483A-7E4B-44C7-8EDA-31CFF2850082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/>
      <dgm:spPr/>
      <dgm:t>
        <a:bodyPr/>
        <a:lstStyle/>
        <a:p>
          <a:r>
            <a:rPr lang="ru-RU" b="0" i="0" dirty="0" smtClean="0"/>
            <a:t>УСЛОВИЯ ОСУЩЕСТВЛЕНИЯ ОБРАЗОВАТЕЛЬНОГО ПРОЦЕССА</a:t>
          </a:r>
          <a:endParaRPr lang="ru-RU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150110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BB683B8-58B8-497C-82E9-D9AFA8C06560}" type="presOf" srcId="{C39F0467-B471-4C26-A1C6-9A89D73C51AE}" destId="{5E805778-9293-48E6-A0FB-8C3788097EB0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FC4CF84E-88D6-4380-AB77-A74BF5CD1C3B}" type="presOf" srcId="{6176C0DC-1009-440E-8FC5-455E134F5DEB}" destId="{B9AC8F90-A8BB-404C-A7B1-02146FC5F7FE}" srcOrd="0" destOrd="0" presId="urn:microsoft.com/office/officeart/2005/8/layout/vList2"/>
    <dgm:cxn modelId="{982F31CB-4F93-41A9-8432-910AFB4B1E13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176C0DC-1009-440E-8FC5-455E134F5D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F0467-B471-4C26-A1C6-9A89D73C51AE}">
      <dgm:prSet phldrT="[Текст]"/>
      <dgm:spPr/>
      <dgm:t>
        <a:bodyPr/>
        <a:lstStyle/>
        <a:p>
          <a:r>
            <a:rPr lang="ru-RU" b="0" i="0" dirty="0" smtClean="0"/>
            <a:t>УСЛОВИЯ ОСУЩЕСТВЛЕНИЯ ОБРАЗОВАТЕЛЬНОГО ПРОЦЕССА</a:t>
          </a:r>
          <a:endParaRPr lang="ru-RU" dirty="0"/>
        </a:p>
      </dgm:t>
    </dgm:pt>
    <dgm:pt modelId="{4EDAABDF-211E-47A3-9ED3-AF73611251E5}" type="parTrans" cxnId="{4C170190-340D-46C4-B960-EB63AC2E05E7}">
      <dgm:prSet/>
      <dgm:spPr/>
      <dgm:t>
        <a:bodyPr/>
        <a:lstStyle/>
        <a:p>
          <a:endParaRPr lang="ru-RU"/>
        </a:p>
      </dgm:t>
    </dgm:pt>
    <dgm:pt modelId="{77E83EBC-DBE2-41F6-8650-EFDF475DF754}" type="sibTrans" cxnId="{4C170190-340D-46C4-B960-EB63AC2E05E7}">
      <dgm:prSet/>
      <dgm:spPr/>
      <dgm:t>
        <a:bodyPr/>
        <a:lstStyle/>
        <a:p>
          <a:endParaRPr lang="ru-RU"/>
        </a:p>
      </dgm:t>
    </dgm:pt>
    <dgm:pt modelId="{B9AC8F90-A8BB-404C-A7B1-02146FC5F7FE}" type="pres">
      <dgm:prSet presAssocID="{6176C0DC-1009-440E-8FC5-455E134F5D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05778-9293-48E6-A0FB-8C3788097EB0}" type="pres">
      <dgm:prSet presAssocID="{C39F0467-B471-4C26-A1C6-9A89D73C51AE}" presName="parentText" presStyleLbl="node1" presStyleIdx="0" presStyleCnt="1" custScaleY="150110" custLinFactY="-18288" custLinFactNeighborX="-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4784FEE-88D9-4CC0-9756-6F13BDF3192D}" type="presOf" srcId="{C39F0467-B471-4C26-A1C6-9A89D73C51AE}" destId="{5E805778-9293-48E6-A0FB-8C3788097EB0}" srcOrd="0" destOrd="0" presId="urn:microsoft.com/office/officeart/2005/8/layout/vList2"/>
    <dgm:cxn modelId="{32E1703F-8906-484E-BCF1-403FA9C5BBAC}" type="presOf" srcId="{6176C0DC-1009-440E-8FC5-455E134F5DEB}" destId="{B9AC8F90-A8BB-404C-A7B1-02146FC5F7FE}" srcOrd="0" destOrd="0" presId="urn:microsoft.com/office/officeart/2005/8/layout/vList2"/>
    <dgm:cxn modelId="{4C170190-340D-46C4-B960-EB63AC2E05E7}" srcId="{6176C0DC-1009-440E-8FC5-455E134F5DEB}" destId="{C39F0467-B471-4C26-A1C6-9A89D73C51AE}" srcOrd="0" destOrd="0" parTransId="{4EDAABDF-211E-47A3-9ED3-AF73611251E5}" sibTransId="{77E83EBC-DBE2-41F6-8650-EFDF475DF754}"/>
    <dgm:cxn modelId="{E5431EF9-BFC4-4FBD-9020-1778394DDD8E}" type="presParOf" srcId="{B9AC8F90-A8BB-404C-A7B1-02146FC5F7FE}" destId="{5E805778-9293-48E6-A0FB-8C3788097E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409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Общая характеристика образовательного учреждения</a:t>
          </a:r>
          <a:endParaRPr lang="ru-RU" sz="2400" kern="1200" dirty="0"/>
        </a:p>
      </dsp:txBody>
      <dsp:txXfrm>
        <a:off x="42182" y="42182"/>
        <a:ext cx="7476476" cy="77972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79208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0" i="0" kern="1200" dirty="0" smtClean="0"/>
            <a:t>УСЛОВИЯ ОСУЩЕСТВЛЕНИЯ ОБРАЗОВАТЕЛЬНОГО ПРОЦЕССА</a:t>
          </a:r>
          <a:endParaRPr lang="ru-RU" sz="2200" kern="1200" dirty="0"/>
        </a:p>
      </dsp:txBody>
      <dsp:txXfrm>
        <a:off x="38666" y="38666"/>
        <a:ext cx="7483508" cy="71475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79208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0" i="0" kern="1200" dirty="0" smtClean="0"/>
            <a:t>УСЛОВИЯ ОСУЩЕСТВЛЕНИЯ ОБРАЗОВАТЕЛЬНОГО ПРОЦЕССА</a:t>
          </a:r>
          <a:endParaRPr lang="ru-RU" sz="2200" kern="1200" dirty="0"/>
        </a:p>
      </dsp:txBody>
      <dsp:txXfrm>
        <a:off x="38666" y="38666"/>
        <a:ext cx="7483508" cy="71475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32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ПСИХОЛОГО-ПЕДАГОГИЧЕСКОЕ СОПРОВОЖДЕНИЕ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ОБРАЗОВАТЕЛЬНОГО ПРОЦЕССА</a:t>
          </a:r>
          <a:endParaRPr lang="ru-RU" sz="1800" b="0" i="0" kern="1200" dirty="0"/>
        </a:p>
      </dsp:txBody>
      <dsp:txXfrm>
        <a:off x="42140" y="42140"/>
        <a:ext cx="7476560" cy="77897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32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ПСИХОЛОГО-ПЕДАГОГИЧЕСКОЕ СОПРОВОЖДЕНИЕ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ОБРАЗОВАТЕЛЬНОГО ПРОЦЕССА</a:t>
          </a:r>
          <a:endParaRPr lang="ru-RU" sz="1800" b="0" i="0" kern="1200" dirty="0"/>
        </a:p>
      </dsp:txBody>
      <dsp:txXfrm>
        <a:off x="42140" y="42140"/>
        <a:ext cx="7476560" cy="778972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32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ПСИХОЛОГО-ПЕДАГОГИЧЕСКОЕ СОПРОВОЖДЕНИЕ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ОБРАЗОВАТЕЛЬНОГО ПРОЦЕССА</a:t>
          </a:r>
          <a:endParaRPr lang="ru-RU" sz="1800" b="0" i="0" kern="1200" dirty="0"/>
        </a:p>
      </dsp:txBody>
      <dsp:txXfrm>
        <a:off x="42140" y="42140"/>
        <a:ext cx="7476560" cy="77897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6412D9-51CC-499E-81A8-E947843530E3}">
      <dsp:nvSpPr>
        <dsp:cNvPr id="0" name=""/>
        <dsp:cNvSpPr/>
      </dsp:nvSpPr>
      <dsp:spPr>
        <a:xfrm>
          <a:off x="0" y="566799"/>
          <a:ext cx="7272807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406116-385E-4D32-96FC-A271C7D380C7}">
      <dsp:nvSpPr>
        <dsp:cNvPr id="0" name=""/>
        <dsp:cNvSpPr/>
      </dsp:nvSpPr>
      <dsp:spPr>
        <a:xfrm>
          <a:off x="363640" y="271599"/>
          <a:ext cx="5090965" cy="590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426" tIns="0" rIns="19242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ИНДИВИДУАЛЬНАЯ</a:t>
          </a:r>
          <a:endParaRPr lang="ru-RU" sz="2000" kern="1200" dirty="0"/>
        </a:p>
      </dsp:txBody>
      <dsp:txXfrm>
        <a:off x="392461" y="300420"/>
        <a:ext cx="5033323" cy="532758"/>
      </dsp:txXfrm>
    </dsp:sp>
    <dsp:sp modelId="{5383A2BA-BB3F-4F67-BF46-9C3CBA8A950E}">
      <dsp:nvSpPr>
        <dsp:cNvPr id="0" name=""/>
        <dsp:cNvSpPr/>
      </dsp:nvSpPr>
      <dsp:spPr>
        <a:xfrm>
          <a:off x="0" y="1473999"/>
          <a:ext cx="7272807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1488257"/>
              <a:satOff val="8966"/>
              <a:lumOff val="71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7C8130-C7A7-42C7-88BD-EBCAF8BEFFBC}">
      <dsp:nvSpPr>
        <dsp:cNvPr id="0" name=""/>
        <dsp:cNvSpPr/>
      </dsp:nvSpPr>
      <dsp:spPr>
        <a:xfrm>
          <a:off x="363640" y="1178799"/>
          <a:ext cx="5090965" cy="590400"/>
        </a:xfrm>
        <a:prstGeom prst="round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426" tIns="0" rIns="19242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КОРРЕКЦИОННО-РАЗВИВАЮЩАЯ </a:t>
          </a:r>
          <a:endParaRPr lang="ru-RU" sz="2000" kern="1200" dirty="0"/>
        </a:p>
      </dsp:txBody>
      <dsp:txXfrm>
        <a:off x="392461" y="1207620"/>
        <a:ext cx="5033323" cy="532758"/>
      </dsp:txXfrm>
    </dsp:sp>
    <dsp:sp modelId="{4CB4EB8C-5B74-45FC-9744-F64477ECDC14}">
      <dsp:nvSpPr>
        <dsp:cNvPr id="0" name=""/>
        <dsp:cNvSpPr/>
      </dsp:nvSpPr>
      <dsp:spPr>
        <a:xfrm>
          <a:off x="0" y="2381200"/>
          <a:ext cx="7272807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976513"/>
              <a:satOff val="17933"/>
              <a:lumOff val="14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F27375-9CC9-433E-BCDC-99BEC4036395}">
      <dsp:nvSpPr>
        <dsp:cNvPr id="0" name=""/>
        <dsp:cNvSpPr/>
      </dsp:nvSpPr>
      <dsp:spPr>
        <a:xfrm>
          <a:off x="363640" y="2085999"/>
          <a:ext cx="5090965" cy="590400"/>
        </a:xfrm>
        <a:prstGeom prst="roundRec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426" tIns="0" rIns="19242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КОНСУЛЬТАТИВНАЯ </a:t>
          </a:r>
          <a:endParaRPr lang="ru-RU" sz="2000" kern="1200" dirty="0"/>
        </a:p>
      </dsp:txBody>
      <dsp:txXfrm>
        <a:off x="392461" y="2114820"/>
        <a:ext cx="5033323" cy="532758"/>
      </dsp:txXfrm>
    </dsp:sp>
    <dsp:sp modelId="{98DFCAE0-90CE-4145-BD95-93CA969996AF}">
      <dsp:nvSpPr>
        <dsp:cNvPr id="0" name=""/>
        <dsp:cNvSpPr/>
      </dsp:nvSpPr>
      <dsp:spPr>
        <a:xfrm>
          <a:off x="0" y="3288400"/>
          <a:ext cx="7272807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04A264-52A6-48A2-AFD6-E7492E0CBEC7}">
      <dsp:nvSpPr>
        <dsp:cNvPr id="0" name=""/>
        <dsp:cNvSpPr/>
      </dsp:nvSpPr>
      <dsp:spPr>
        <a:xfrm>
          <a:off x="363640" y="2993200"/>
          <a:ext cx="5090965" cy="590400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426" tIns="0" rIns="19242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ПРОСВЕТИТЕЛЬСКО-ПРОФИЛАКТИЧЕСКАЯ </a:t>
          </a:r>
          <a:endParaRPr lang="ru-RU" sz="2000" kern="1200" dirty="0"/>
        </a:p>
      </dsp:txBody>
      <dsp:txXfrm>
        <a:off x="392461" y="3022021"/>
        <a:ext cx="5033323" cy="532758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32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ПСИХОЛОГО-ПЕДАГОГИЧЕСКОЕ СОПРОВОЖДЕНИЕ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ОБРАЗОВАТЕЛЬНОГО ПРОЦЕССА</a:t>
          </a:r>
          <a:endParaRPr lang="ru-RU" sz="1800" b="0" i="0" kern="1200" dirty="0"/>
        </a:p>
      </dsp:txBody>
      <dsp:txXfrm>
        <a:off x="42140" y="42140"/>
        <a:ext cx="7476560" cy="778972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32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ПСИХОЛОГО-ПЕДАГОГИЧЕСКОЕ СОПРОВОЖДЕНИЕ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ОБРАЗОВАТЕЛЬНОГО ПРОЦЕССА</a:t>
          </a:r>
          <a:endParaRPr lang="ru-RU" sz="1800" b="0" i="0" kern="1200" dirty="0"/>
        </a:p>
      </dsp:txBody>
      <dsp:txXfrm>
        <a:off x="42140" y="42140"/>
        <a:ext cx="7476560" cy="778972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409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i="0" kern="1200" dirty="0" smtClean="0"/>
            <a:t>ОРГАНИЗАЦИЯ ГОРЯЧЕГО   ПИТАНИЯ</a:t>
          </a:r>
          <a:endParaRPr lang="ru-RU" sz="2400" b="0" i="0" kern="1200" dirty="0"/>
        </a:p>
      </dsp:txBody>
      <dsp:txXfrm>
        <a:off x="42182" y="42182"/>
        <a:ext cx="7476476" cy="779729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409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i="0" kern="1200" dirty="0" smtClean="0"/>
            <a:t>СВЕДЕНИЯ ОБ ОЗДОРОВЛЕНИИ ДЕТЕЙ</a:t>
          </a:r>
          <a:endParaRPr lang="ru-RU" sz="2400" b="0" i="0" kern="1200" dirty="0"/>
        </a:p>
      </dsp:txBody>
      <dsp:txXfrm>
        <a:off x="42182" y="42182"/>
        <a:ext cx="7476476" cy="7797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409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Общая характеристика образовательного учреждения</a:t>
          </a:r>
          <a:endParaRPr lang="ru-RU" sz="2400" kern="1200" dirty="0"/>
        </a:p>
      </dsp:txBody>
      <dsp:txXfrm>
        <a:off x="42182" y="42182"/>
        <a:ext cx="7476476" cy="779729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409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i="0" kern="1200" dirty="0" smtClean="0"/>
            <a:t>СВЕДЕНИЯ ОБ ОЗДОРОВЛЕНИИ ДЕТЕЙ</a:t>
          </a:r>
          <a:endParaRPr lang="ru-RU" sz="2400" b="0" i="0" kern="1200" dirty="0"/>
        </a:p>
      </dsp:txBody>
      <dsp:txXfrm>
        <a:off x="42182" y="42182"/>
        <a:ext cx="7476476" cy="779729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32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СОЗДАНИЕ УСЛОВИЙ ДЛЯ ОСУЩЕСТВЛЕНИЯ ОБРАЗОВАТЕЛЬНОГО ПРОЦЕССА ЧЕРЕЗ ФИНАНСОВОЕ ОБЕСПЕЧЕНИЕ</a:t>
          </a:r>
          <a:endParaRPr lang="ru-RU" sz="1800" b="0" i="0" kern="1200" dirty="0"/>
        </a:p>
      </dsp:txBody>
      <dsp:txXfrm>
        <a:off x="42140" y="42140"/>
        <a:ext cx="7476560" cy="778972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32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СОЗДАНИЕ УСЛОВИЙ ДЛЯ ОСУЩЕСТВЛЕНИЯ ОБРАЗОВАТЕЛЬНОГО ПРОЦЕССА ЧЕРЕЗ ФИНАНСОВОЕ ОБЕСПЕЧЕНИЕ</a:t>
          </a:r>
          <a:endParaRPr lang="ru-RU" sz="1800" b="0" i="0" kern="1200" dirty="0"/>
        </a:p>
      </dsp:txBody>
      <dsp:txXfrm>
        <a:off x="42140" y="42140"/>
        <a:ext cx="7476560" cy="778972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2808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КАДРОВЫЕ РЕСУРСЫ ОБРАЗОВАТЕЛЬНОГО УЧРЕЖДЕНИЯ</a:t>
          </a:r>
          <a:endParaRPr lang="ru-RU" sz="2300" kern="1200" dirty="0"/>
        </a:p>
      </dsp:txBody>
      <dsp:txXfrm>
        <a:off x="40424" y="40424"/>
        <a:ext cx="7479992" cy="747241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2808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КАДРОВЫЕ РЕСУРСЫ ОБРАЗОВАТЕЛЬНОГО УЧРЕЖДЕНИЯ</a:t>
          </a:r>
          <a:endParaRPr lang="ru-RU" sz="2300" kern="1200" dirty="0"/>
        </a:p>
      </dsp:txBody>
      <dsp:txXfrm>
        <a:off x="40424" y="40424"/>
        <a:ext cx="7479992" cy="747241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2808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КАДРОВЫЕ РЕСУРСЫ ОБРАЗОВАТЕЛЬНОГО УЧРЕЖДЕНИЯ</a:t>
          </a:r>
          <a:endParaRPr lang="ru-RU" sz="2300" kern="1200" dirty="0"/>
        </a:p>
      </dsp:txBody>
      <dsp:txXfrm>
        <a:off x="40424" y="40424"/>
        <a:ext cx="7479992" cy="747241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2808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КАДРОВЫЕ РЕСУРСЫ ОБРАЗОВАТЕЛЬНОГО УЧРЕЖДЕНИЯ</a:t>
          </a:r>
          <a:endParaRPr lang="ru-RU" sz="2300" kern="1200" dirty="0"/>
        </a:p>
      </dsp:txBody>
      <dsp:txXfrm>
        <a:off x="40424" y="40424"/>
        <a:ext cx="7479992" cy="747241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2808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КАДРОВЫЕ РЕСУРСЫ ОБРАЗОВАТЕЛЬНОГО УЧРЕЖДЕНИЯ</a:t>
          </a:r>
          <a:endParaRPr lang="ru-RU" sz="2300" kern="1200" dirty="0"/>
        </a:p>
      </dsp:txBody>
      <dsp:txXfrm>
        <a:off x="40424" y="40424"/>
        <a:ext cx="7479992" cy="747241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2808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КАДРОВЫЕ РЕСУРСЫ ОБРАЗОВАТЕЛЬНОГО УЧРЕЖДЕНИЯ</a:t>
          </a:r>
          <a:endParaRPr lang="ru-RU" sz="2300" kern="1200" dirty="0"/>
        </a:p>
      </dsp:txBody>
      <dsp:txXfrm>
        <a:off x="40424" y="40424"/>
        <a:ext cx="7479992" cy="747241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409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Анализ воспитательной деятельности</a:t>
          </a:r>
          <a:endParaRPr lang="ru-RU" sz="2400" kern="1200" dirty="0"/>
        </a:p>
      </dsp:txBody>
      <dsp:txXfrm>
        <a:off x="42182" y="42182"/>
        <a:ext cx="7476476" cy="77972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409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Общая характеристика образовательного учреждения</a:t>
          </a:r>
          <a:endParaRPr lang="ru-RU" sz="2400" kern="1200" dirty="0"/>
        </a:p>
      </dsp:txBody>
      <dsp:txXfrm>
        <a:off x="42182" y="42182"/>
        <a:ext cx="7476476" cy="779729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32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ВСЕРОССИЙСКИЕ  И МЕЖДУНАРОДНЫЕ ДИСТАНЦИОННЫЕ И ИНТЕРНЕТ- ОЛИМПИАДАЫ </a:t>
          </a:r>
          <a:endParaRPr lang="ru-RU" sz="2000" b="0" i="0" kern="1200" dirty="0">
            <a:solidFill>
              <a:schemeClr val="bg1"/>
            </a:solidFill>
            <a:latin typeface="+mn-lt"/>
          </a:endParaRPr>
        </a:p>
      </dsp:txBody>
      <dsp:txXfrm>
        <a:off x="42140" y="42140"/>
        <a:ext cx="7476560" cy="778972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32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ТРАДИЦИОННЫЕ ПРАЗДНИКИ, МЕРОПРИЯТИЯ, АКЦИИ</a:t>
          </a:r>
          <a:endParaRPr lang="ru-RU" sz="2000" b="0" i="0" kern="1200" dirty="0">
            <a:solidFill>
              <a:schemeClr val="bg1"/>
            </a:solidFill>
            <a:latin typeface="+mn-lt"/>
          </a:endParaRPr>
        </a:p>
      </dsp:txBody>
      <dsp:txXfrm>
        <a:off x="42140" y="42140"/>
        <a:ext cx="7476560" cy="778972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32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АКТУАЛИЗАЦИЯ ВОСПИТАТЕЛЬНОГО ПОТЕНЦИАЛА УЧЕБНОГО ПРОЦЕССА</a:t>
          </a:r>
          <a:endParaRPr lang="ru-RU" sz="2000" b="0" i="0" kern="1200" dirty="0">
            <a:solidFill>
              <a:schemeClr val="bg1"/>
            </a:solidFill>
            <a:latin typeface="+mn-lt"/>
          </a:endParaRPr>
        </a:p>
      </dsp:txBody>
      <dsp:txXfrm>
        <a:off x="42140" y="42140"/>
        <a:ext cx="7476560" cy="778972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32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>
              <a:solidFill>
                <a:schemeClr val="bg1"/>
              </a:solidFill>
              <a:latin typeface="+mn-lt"/>
            </a:rPr>
            <a:t>ГОТОВ К Труду и Обороне</a:t>
          </a:r>
          <a:endParaRPr lang="ru-RU" sz="2000" b="0" i="0" kern="1200" dirty="0">
            <a:solidFill>
              <a:schemeClr val="bg1"/>
            </a:solidFill>
            <a:latin typeface="+mn-lt"/>
          </a:endParaRPr>
        </a:p>
      </dsp:txBody>
      <dsp:txXfrm>
        <a:off x="42140" y="42140"/>
        <a:ext cx="7476560" cy="778972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32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ДОПОЛНИТЕЛЬНЫЕ ОБРАЗОВАТЕЛЬНЫЕ ПРОГРАММЫ</a:t>
          </a:r>
          <a:endParaRPr lang="ru-RU" sz="2000" b="0" i="0" kern="1200" dirty="0">
            <a:solidFill>
              <a:schemeClr val="bg1"/>
            </a:solidFill>
            <a:latin typeface="+mn-lt"/>
          </a:endParaRPr>
        </a:p>
      </dsp:txBody>
      <dsp:txXfrm>
        <a:off x="42140" y="42140"/>
        <a:ext cx="7476560" cy="778972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32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ВЗАИМОДЕЙСТВИЕ ШКОЛЫ </a:t>
          </a:r>
          <a:endParaRPr lang="ru-RU" sz="2000" b="0" i="0" kern="1200" dirty="0">
            <a:solidFill>
              <a:schemeClr val="bg1"/>
            </a:solidFill>
            <a:latin typeface="+mn-lt"/>
          </a:endParaRPr>
        </a:p>
      </dsp:txBody>
      <dsp:txXfrm>
        <a:off x="42140" y="42140"/>
        <a:ext cx="7476560" cy="778972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32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ПРОФЕССИОНАЛЬНОЕ САМООПРЕДЕЛЕНИЕ ПЕДАГОГОВ</a:t>
          </a:r>
          <a:endParaRPr lang="ru-RU" sz="2000" b="0" i="0" kern="1200" dirty="0">
            <a:solidFill>
              <a:schemeClr val="bg1"/>
            </a:solidFill>
            <a:latin typeface="+mn-lt"/>
          </a:endParaRPr>
        </a:p>
      </dsp:txBody>
      <dsp:txXfrm>
        <a:off x="42140" y="42140"/>
        <a:ext cx="7476560" cy="778972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32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/>
            <a:t>РЕЗУЛЬТАТЫ ОБРАЗОВАТЕЛЬНОЙ ДЕЯТЕЛЬНОСТИ</a:t>
          </a:r>
          <a:endParaRPr lang="ru-RU" sz="2000" b="0" i="0" kern="1200" dirty="0">
            <a:solidFill>
              <a:schemeClr val="bg1"/>
            </a:solidFill>
            <a:latin typeface="+mn-lt"/>
          </a:endParaRPr>
        </a:p>
      </dsp:txBody>
      <dsp:txXfrm>
        <a:off x="42140" y="42140"/>
        <a:ext cx="7476560" cy="778972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32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/>
            <a:t>МЕЖДУНАРОДНЫЙ И ВСЕРОССИЙСКИЙ УРОВЕНЬ</a:t>
          </a:r>
          <a:endParaRPr lang="ru-RU" sz="2000" b="0" i="0" kern="1200" dirty="0">
            <a:solidFill>
              <a:schemeClr val="bg1"/>
            </a:solidFill>
            <a:latin typeface="+mn-lt"/>
          </a:endParaRPr>
        </a:p>
      </dsp:txBody>
      <dsp:txXfrm>
        <a:off x="42140" y="42140"/>
        <a:ext cx="7476560" cy="778972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32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/>
            <a:t>РЕГИОНАЛЬНЫЙ УРОВЕНЬ</a:t>
          </a:r>
          <a:endParaRPr lang="ru-RU" sz="2000" b="0" i="0" kern="1200" dirty="0">
            <a:solidFill>
              <a:schemeClr val="bg1"/>
            </a:solidFill>
            <a:latin typeface="+mn-lt"/>
          </a:endParaRPr>
        </a:p>
      </dsp:txBody>
      <dsp:txXfrm>
        <a:off x="42140" y="42140"/>
        <a:ext cx="7476560" cy="77897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FE4A19-59AE-4E10-A236-A46F0FA23E6B}">
      <dsp:nvSpPr>
        <dsp:cNvPr id="0" name=""/>
        <dsp:cNvSpPr/>
      </dsp:nvSpPr>
      <dsp:spPr>
        <a:xfrm>
          <a:off x="2089609" y="710863"/>
          <a:ext cx="5112202" cy="5112202"/>
        </a:xfrm>
        <a:prstGeom prst="blockArc">
          <a:avLst>
            <a:gd name="adj1" fmla="val 10721350"/>
            <a:gd name="adj2" fmla="val 16922178"/>
            <a:gd name="adj3" fmla="val 4641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DDBB1D-922B-4303-A3A5-A2255195BCA4}">
      <dsp:nvSpPr>
        <dsp:cNvPr id="0" name=""/>
        <dsp:cNvSpPr/>
      </dsp:nvSpPr>
      <dsp:spPr>
        <a:xfrm>
          <a:off x="2089707" y="820623"/>
          <a:ext cx="5112202" cy="5112202"/>
        </a:xfrm>
        <a:prstGeom prst="blockArc">
          <a:avLst>
            <a:gd name="adj1" fmla="val 4677960"/>
            <a:gd name="adj2" fmla="val 10872486"/>
            <a:gd name="adj3" fmla="val 464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C9D2A4-40CE-4279-88F8-5C61019A49F6}">
      <dsp:nvSpPr>
        <dsp:cNvPr id="0" name=""/>
        <dsp:cNvSpPr/>
      </dsp:nvSpPr>
      <dsp:spPr>
        <a:xfrm>
          <a:off x="3492523" y="926824"/>
          <a:ext cx="5112202" cy="5112202"/>
        </a:xfrm>
        <a:prstGeom prst="blockArc">
          <a:avLst>
            <a:gd name="adj1" fmla="val 21381145"/>
            <a:gd name="adj2" fmla="val 6641561"/>
            <a:gd name="adj3" fmla="val 4641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4177D4-7628-4D1A-9F40-AC21AC159D80}">
      <dsp:nvSpPr>
        <dsp:cNvPr id="0" name=""/>
        <dsp:cNvSpPr/>
      </dsp:nvSpPr>
      <dsp:spPr>
        <a:xfrm>
          <a:off x="3492818" y="604572"/>
          <a:ext cx="5112202" cy="5112202"/>
        </a:xfrm>
        <a:prstGeom prst="blockArc">
          <a:avLst>
            <a:gd name="adj1" fmla="val 14958004"/>
            <a:gd name="adj2" fmla="val 225151"/>
            <a:gd name="adj3" fmla="val 464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CF0761-CAB7-4CA3-87B7-A4DE0F3AFCD6}">
      <dsp:nvSpPr>
        <dsp:cNvPr id="0" name=""/>
        <dsp:cNvSpPr/>
      </dsp:nvSpPr>
      <dsp:spPr>
        <a:xfrm>
          <a:off x="3989578" y="2145063"/>
          <a:ext cx="2353582" cy="23535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err="1" smtClean="0"/>
            <a:t>Приори-тетные</a:t>
          </a:r>
          <a:r>
            <a:rPr lang="ru-RU" sz="3200" kern="1200" dirty="0" smtClean="0"/>
            <a:t> задачи</a:t>
          </a:r>
          <a:endParaRPr lang="ru-RU" sz="3200" kern="1200" dirty="0"/>
        </a:p>
      </dsp:txBody>
      <dsp:txXfrm>
        <a:off x="4334252" y="2489737"/>
        <a:ext cx="1664234" cy="1664234"/>
      </dsp:txXfrm>
    </dsp:sp>
    <dsp:sp modelId="{F2239391-3927-4025-898D-8B907842CE66}">
      <dsp:nvSpPr>
        <dsp:cNvPr id="0" name=""/>
        <dsp:cNvSpPr/>
      </dsp:nvSpPr>
      <dsp:spPr>
        <a:xfrm>
          <a:off x="3630447" y="1310"/>
          <a:ext cx="3071843" cy="164750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Задачи обучения</a:t>
          </a:r>
          <a:endParaRPr lang="ru-RU" sz="3100" kern="1200" dirty="0"/>
        </a:p>
      </dsp:txBody>
      <dsp:txXfrm>
        <a:off x="4080308" y="242582"/>
        <a:ext cx="2172121" cy="1164963"/>
      </dsp:txXfrm>
    </dsp:sp>
    <dsp:sp modelId="{29F32733-27C7-4038-8654-21156A11F04F}">
      <dsp:nvSpPr>
        <dsp:cNvPr id="0" name=""/>
        <dsp:cNvSpPr/>
      </dsp:nvSpPr>
      <dsp:spPr>
        <a:xfrm>
          <a:off x="7079413" y="2500327"/>
          <a:ext cx="2921887" cy="164750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Задачи воспитания</a:t>
          </a:r>
          <a:endParaRPr lang="ru-RU" sz="3100" kern="1200" dirty="0"/>
        </a:p>
      </dsp:txBody>
      <dsp:txXfrm>
        <a:off x="7507313" y="2741599"/>
        <a:ext cx="2066087" cy="1164963"/>
      </dsp:txXfrm>
    </dsp:sp>
    <dsp:sp modelId="{CFD036A2-54F7-4574-BB90-8CA94BDAC7EC}">
      <dsp:nvSpPr>
        <dsp:cNvPr id="0" name=""/>
        <dsp:cNvSpPr/>
      </dsp:nvSpPr>
      <dsp:spPr>
        <a:xfrm>
          <a:off x="3331812" y="4994892"/>
          <a:ext cx="3669114" cy="164750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Задачи оздоровления</a:t>
          </a:r>
          <a:endParaRPr lang="ru-RU" sz="3100" kern="1200" dirty="0"/>
        </a:p>
      </dsp:txBody>
      <dsp:txXfrm>
        <a:off x="3869141" y="5236164"/>
        <a:ext cx="2594456" cy="1164963"/>
      </dsp:txXfrm>
    </dsp:sp>
    <dsp:sp modelId="{933AE86A-9B3B-49A3-AED4-4B6F68D0A10D}">
      <dsp:nvSpPr>
        <dsp:cNvPr id="0" name=""/>
        <dsp:cNvSpPr/>
      </dsp:nvSpPr>
      <dsp:spPr>
        <a:xfrm>
          <a:off x="857276" y="2500328"/>
          <a:ext cx="2584593" cy="164750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Задачи развития</a:t>
          </a:r>
          <a:endParaRPr lang="ru-RU" sz="3100" kern="1200" dirty="0"/>
        </a:p>
      </dsp:txBody>
      <dsp:txXfrm>
        <a:off x="1235781" y="2741600"/>
        <a:ext cx="1827583" cy="1164963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32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rPr>
            <a:t>Школьники за продвижение глобального предпринимательства в рамках профильного лагеря «</a:t>
          </a:r>
          <a:r>
            <a:rPr lang="en-US" sz="2000" b="0" i="0" kern="120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rPr>
            <a:t>SAGE</a:t>
          </a:r>
          <a:r>
            <a:rPr lang="ru-RU" sz="2000" b="0" i="0" kern="120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rPr>
            <a:t>-осень 2017»</a:t>
          </a:r>
          <a:endParaRPr lang="ru-RU" sz="2000" b="0" i="0" kern="1200" dirty="0">
            <a:solidFill>
              <a:schemeClr val="bg1"/>
            </a:solidFill>
            <a:latin typeface="+mn-lt"/>
          </a:endParaRPr>
        </a:p>
      </dsp:txBody>
      <dsp:txXfrm>
        <a:off x="42140" y="42140"/>
        <a:ext cx="7476560" cy="778972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32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/>
            <a:t>МУНИЦИПАЛЬНЫЙ УРОВЕНЬ</a:t>
          </a:r>
          <a:endParaRPr lang="ru-RU" sz="2000" b="0" i="0" kern="1200" dirty="0">
            <a:solidFill>
              <a:schemeClr val="bg1"/>
            </a:solidFill>
            <a:latin typeface="+mn-lt"/>
          </a:endParaRPr>
        </a:p>
      </dsp:txBody>
      <dsp:txXfrm>
        <a:off x="42140" y="42140"/>
        <a:ext cx="7476560" cy="778972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32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/>
            <a:t>РЕАЛИЗАЦИЯ ФГОС НОО и ООО</a:t>
          </a:r>
          <a:endParaRPr lang="ru-RU" sz="2000" b="0" i="0" kern="1200" dirty="0">
            <a:solidFill>
              <a:schemeClr val="bg1"/>
            </a:solidFill>
            <a:latin typeface="+mn-lt"/>
          </a:endParaRPr>
        </a:p>
      </dsp:txBody>
      <dsp:txXfrm>
        <a:off x="42140" y="42140"/>
        <a:ext cx="7476560" cy="778972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32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>
              <a:solidFill>
                <a:schemeClr val="bg1"/>
              </a:solidFill>
              <a:latin typeface="+mn-lt"/>
            </a:rPr>
            <a:t>ПРОГРАММА РАЗВИТИЯ ШКОЛЫ</a:t>
          </a:r>
          <a:endParaRPr lang="ru-RU" sz="2000" b="0" i="0" kern="1200" dirty="0">
            <a:solidFill>
              <a:schemeClr val="bg1"/>
            </a:solidFill>
            <a:latin typeface="+mn-lt"/>
          </a:endParaRPr>
        </a:p>
      </dsp:txBody>
      <dsp:txXfrm>
        <a:off x="42140" y="42140"/>
        <a:ext cx="7476560" cy="778972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9635"/>
          <a:ext cx="7560840" cy="84399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МИССИЯ ШКОЛЫ</a:t>
          </a:r>
          <a:endParaRPr lang="ru-RU" sz="2000" b="0" i="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1201" y="50836"/>
        <a:ext cx="7478438" cy="761597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843"/>
          <a:ext cx="7560840" cy="8632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СОТРУДНИЧЕСТВО С РОДИТЕЛЯМИ</a:t>
          </a:r>
          <a:endParaRPr lang="ru-RU" sz="3200" b="0" i="0" kern="1200" dirty="0">
            <a:solidFill>
              <a:schemeClr val="bg1"/>
            </a:solidFill>
            <a:latin typeface="+mn-lt"/>
          </a:endParaRPr>
        </a:p>
      </dsp:txBody>
      <dsp:txXfrm>
        <a:off x="42140" y="42983"/>
        <a:ext cx="7476560" cy="77897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86409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Общая характеристика образовательного учреждения</a:t>
          </a:r>
          <a:endParaRPr lang="ru-RU" sz="2400" kern="1200" dirty="0"/>
        </a:p>
      </dsp:txBody>
      <dsp:txXfrm>
        <a:off x="42182" y="42182"/>
        <a:ext cx="7476476" cy="77972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79208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0" i="0" kern="1200" dirty="0" smtClean="0"/>
            <a:t>УСЛОВИЯ ОСУЩЕСТВЛЕНИЯ ОБРАЗОВАТЕЛЬНОГО ПРОЦЕССА</a:t>
          </a:r>
          <a:endParaRPr lang="ru-RU" sz="2200" b="0" i="0" kern="1200" dirty="0"/>
        </a:p>
      </dsp:txBody>
      <dsp:txXfrm>
        <a:off x="38666" y="38666"/>
        <a:ext cx="7483508" cy="71475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79208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0" i="0" kern="1200" dirty="0" smtClean="0"/>
            <a:t>УСЛОВИЯ ОСУЩЕСТВЛЕНИЯ ОБРАЗОВАТЕЛЬНОГО ПРОЦЕССА</a:t>
          </a:r>
          <a:endParaRPr lang="ru-RU" sz="2200" kern="1200" dirty="0"/>
        </a:p>
      </dsp:txBody>
      <dsp:txXfrm>
        <a:off x="38666" y="38666"/>
        <a:ext cx="7483508" cy="71475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79208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0" i="0" kern="1200" dirty="0" smtClean="0"/>
            <a:t>УСЛОВИЯ ОСУЩЕСТВЛЕНИЯ ОБРАЗОВАТЕЛЬНОГО ПРОЦЕССА</a:t>
          </a:r>
          <a:endParaRPr lang="ru-RU" sz="2200" kern="1200" dirty="0"/>
        </a:p>
      </dsp:txBody>
      <dsp:txXfrm>
        <a:off x="38666" y="38666"/>
        <a:ext cx="7483508" cy="71475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05778-9293-48E6-A0FB-8C3788097EB0}">
      <dsp:nvSpPr>
        <dsp:cNvPr id="0" name=""/>
        <dsp:cNvSpPr/>
      </dsp:nvSpPr>
      <dsp:spPr>
        <a:xfrm>
          <a:off x="0" y="0"/>
          <a:ext cx="7560840" cy="79208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0" i="0" kern="1200" dirty="0" smtClean="0"/>
            <a:t>УСЛОВИЯ ОСУЩЕСТВЛЕНИЯ ОБРАЗОВАТЕЛЬНОГО ПРОЦЕССА</a:t>
          </a:r>
          <a:endParaRPr lang="ru-RU" sz="2200" kern="1200" dirty="0"/>
        </a:p>
      </dsp:txBody>
      <dsp:txXfrm>
        <a:off x="38666" y="38666"/>
        <a:ext cx="7483508" cy="7147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80DC11-CCE4-45E1-9019-718C3E6021E6}" type="datetimeFigureOut">
              <a:rPr lang="ru-RU" smtClean="0"/>
              <a:pPr/>
              <a:t>06.09.2018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206080-F716-48B5-AAA5-42C69828AF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623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06080-F716-48B5-AAA5-42C69828AF0B}" type="slidenum">
              <a:rPr lang="ru-RU" smtClean="0"/>
              <a:pPr/>
              <a:t>36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D7FAD6-8E50-4D41-B02D-AAA6D80E73C8}" type="datetimeFigureOut">
              <a:rPr lang="ru-RU" smtClean="0"/>
              <a:pPr/>
              <a:t>06.09.2018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09A128-E744-4400-929C-6D8E4AABC8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D7FAD6-8E50-4D41-B02D-AAA6D80E73C8}" type="datetimeFigureOut">
              <a:rPr lang="ru-RU" smtClean="0"/>
              <a:pPr/>
              <a:t>06.09.2018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09A128-E744-4400-929C-6D8E4AABC8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D7FAD6-8E50-4D41-B02D-AAA6D80E73C8}" type="datetimeFigureOut">
              <a:rPr lang="ru-RU" smtClean="0"/>
              <a:pPr/>
              <a:t>06.09.2018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09A128-E744-4400-929C-6D8E4AABC8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D7FAD6-8E50-4D41-B02D-AAA6D80E73C8}" type="datetimeFigureOut">
              <a:rPr lang="ru-RU" smtClean="0"/>
              <a:pPr/>
              <a:t>06.09.2018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09A128-E744-4400-929C-6D8E4AABC8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D7FAD6-8E50-4D41-B02D-AAA6D80E73C8}" type="datetimeFigureOut">
              <a:rPr lang="ru-RU" smtClean="0"/>
              <a:pPr/>
              <a:t>06.09.2018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09A128-E744-4400-929C-6D8E4AABC8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D7FAD6-8E50-4D41-B02D-AAA6D80E73C8}" type="datetimeFigureOut">
              <a:rPr lang="ru-RU" smtClean="0"/>
              <a:pPr/>
              <a:t>06.09.2018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09A128-E744-4400-929C-6D8E4AABC8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D7FAD6-8E50-4D41-B02D-AAA6D80E73C8}" type="datetimeFigureOut">
              <a:rPr lang="ru-RU" smtClean="0"/>
              <a:pPr/>
              <a:t>06.09.2018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09A128-E744-4400-929C-6D8E4AABC8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D7FAD6-8E50-4D41-B02D-AAA6D80E73C8}" type="datetimeFigureOut">
              <a:rPr lang="ru-RU" smtClean="0"/>
              <a:pPr/>
              <a:t>06.09.2018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09A128-E744-4400-929C-6D8E4AABC8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D7FAD6-8E50-4D41-B02D-AAA6D80E73C8}" type="datetimeFigureOut">
              <a:rPr lang="ru-RU" smtClean="0"/>
              <a:pPr/>
              <a:t>06.09.2018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09A128-E744-4400-929C-6D8E4AABC8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D7FAD6-8E50-4D41-B02D-AAA6D80E73C8}" type="datetimeFigureOut">
              <a:rPr lang="ru-RU" smtClean="0"/>
              <a:pPr/>
              <a:t>06.09.2018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09A128-E744-4400-929C-6D8E4AABC8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D7FAD6-8E50-4D41-B02D-AAA6D80E73C8}" type="datetimeFigureOut">
              <a:rPr lang="ru-RU" smtClean="0"/>
              <a:pPr/>
              <a:t>06.09.2018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09A128-E744-4400-929C-6D8E4AABC8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Прямоугольник 85"/>
          <p:cNvSpPr/>
          <p:nvPr userDrawn="1"/>
        </p:nvSpPr>
        <p:spPr>
          <a:xfrm>
            <a:off x="714348" y="285728"/>
            <a:ext cx="8215370" cy="635798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6643710"/>
            <a:ext cx="150016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" kern="1200" dirty="0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© Фокина Лидия Петровна </a:t>
            </a:r>
            <a:endParaRPr lang="ru-RU" sz="800" kern="12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8" name="Группа 7"/>
          <p:cNvGrpSpPr/>
          <p:nvPr userDrawn="1"/>
        </p:nvGrpSpPr>
        <p:grpSpPr>
          <a:xfrm rot="10800000">
            <a:off x="357158" y="6147194"/>
            <a:ext cx="821538" cy="250033"/>
            <a:chOff x="2714612" y="1428736"/>
            <a:chExt cx="2857520" cy="785818"/>
          </a:xfrm>
          <a:solidFill>
            <a:schemeClr val="accent3">
              <a:lumMod val="75000"/>
            </a:schemeClr>
          </a:solidFill>
        </p:grpSpPr>
        <p:sp>
          <p:nvSpPr>
            <p:cNvPr id="9" name="Овал 8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softEdge rad="63500"/>
            </a:effectLst>
            <a:scene3d>
              <a:camera prst="perspectiveFront"/>
              <a:lightRig rig="balanced" dir="t">
                <a:rot lat="0" lon="0" rev="8700000"/>
              </a:lightRig>
            </a:scene3d>
            <a:sp3d>
              <a:bevelT w="190500" h="38100" prst="divot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Группа 13"/>
          <p:cNvGrpSpPr/>
          <p:nvPr userDrawn="1"/>
        </p:nvGrpSpPr>
        <p:grpSpPr>
          <a:xfrm rot="10800000">
            <a:off x="357158" y="5436391"/>
            <a:ext cx="821538" cy="250033"/>
            <a:chOff x="2714612" y="1428736"/>
            <a:chExt cx="2857520" cy="785818"/>
          </a:xfrm>
          <a:solidFill>
            <a:schemeClr val="accent3">
              <a:lumMod val="75000"/>
            </a:schemeClr>
          </a:solidFill>
        </p:grpSpPr>
        <p:sp>
          <p:nvSpPr>
            <p:cNvPr id="15" name="Овал 14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Скругленный прямоугольник 18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softEdge rad="63500"/>
            </a:effectLst>
            <a:scene3d>
              <a:camera prst="perspectiveFront"/>
              <a:lightRig rig="balanced" dir="t">
                <a:rot lat="0" lon="0" rev="8700000"/>
              </a:lightRig>
            </a:scene3d>
            <a:sp3d>
              <a:bevelT w="190500" h="38100" prst="divot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7" name="Группа 86"/>
          <p:cNvGrpSpPr/>
          <p:nvPr userDrawn="1"/>
        </p:nvGrpSpPr>
        <p:grpSpPr>
          <a:xfrm rot="10800000">
            <a:off x="357158" y="4725588"/>
            <a:ext cx="821538" cy="250033"/>
            <a:chOff x="2714612" y="1428736"/>
            <a:chExt cx="2857520" cy="785818"/>
          </a:xfrm>
          <a:solidFill>
            <a:schemeClr val="accent3">
              <a:lumMod val="75000"/>
            </a:schemeClr>
          </a:solidFill>
        </p:grpSpPr>
        <p:sp>
          <p:nvSpPr>
            <p:cNvPr id="88" name="Овал 87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Овал 88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Овал 89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1" name="Овал 90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Скругленный прямоугольник 91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softEdge rad="63500"/>
            </a:effectLst>
            <a:scene3d>
              <a:camera prst="perspectiveFront"/>
              <a:lightRig rig="balanced" dir="t">
                <a:rot lat="0" lon="0" rev="8700000"/>
              </a:lightRig>
            </a:scene3d>
            <a:sp3d>
              <a:bevelT w="190500" h="38100" prst="divot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3" name="Группа 92"/>
          <p:cNvGrpSpPr/>
          <p:nvPr userDrawn="1"/>
        </p:nvGrpSpPr>
        <p:grpSpPr>
          <a:xfrm rot="10800000">
            <a:off x="357158" y="4014785"/>
            <a:ext cx="821538" cy="250033"/>
            <a:chOff x="2714612" y="1428736"/>
            <a:chExt cx="2857520" cy="785818"/>
          </a:xfrm>
          <a:solidFill>
            <a:schemeClr val="accent3">
              <a:lumMod val="75000"/>
            </a:schemeClr>
          </a:solidFill>
        </p:grpSpPr>
        <p:sp>
          <p:nvSpPr>
            <p:cNvPr id="94" name="Овал 93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Овал 94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6" name="Овал 95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Овал 96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Скругленный прямоугольник 97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softEdge rad="63500"/>
            </a:effectLst>
            <a:scene3d>
              <a:camera prst="perspectiveFront"/>
              <a:lightRig rig="balanced" dir="t">
                <a:rot lat="0" lon="0" rev="8700000"/>
              </a:lightRig>
            </a:scene3d>
            <a:sp3d>
              <a:bevelT w="190500" h="38100" prst="divot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9" name="Группа 98"/>
          <p:cNvGrpSpPr/>
          <p:nvPr userDrawn="1"/>
        </p:nvGrpSpPr>
        <p:grpSpPr>
          <a:xfrm rot="10800000">
            <a:off x="357158" y="3303982"/>
            <a:ext cx="821538" cy="250033"/>
            <a:chOff x="2714612" y="1428736"/>
            <a:chExt cx="2857520" cy="785818"/>
          </a:xfrm>
          <a:solidFill>
            <a:schemeClr val="accent3">
              <a:lumMod val="75000"/>
            </a:schemeClr>
          </a:solidFill>
        </p:grpSpPr>
        <p:sp>
          <p:nvSpPr>
            <p:cNvPr id="100" name="Овал 99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Овал 100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Овал 101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Овал 102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" name="Скругленный прямоугольник 103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softEdge rad="63500"/>
            </a:effectLst>
            <a:scene3d>
              <a:camera prst="perspectiveFront"/>
              <a:lightRig rig="balanced" dir="t">
                <a:rot lat="0" lon="0" rev="8700000"/>
              </a:lightRig>
            </a:scene3d>
            <a:sp3d>
              <a:bevelT w="190500" h="38100" prst="divot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5" name="Группа 104"/>
          <p:cNvGrpSpPr/>
          <p:nvPr userDrawn="1"/>
        </p:nvGrpSpPr>
        <p:grpSpPr>
          <a:xfrm rot="10800000">
            <a:off x="357158" y="2593179"/>
            <a:ext cx="821538" cy="250033"/>
            <a:chOff x="2714612" y="1428736"/>
            <a:chExt cx="2857520" cy="785818"/>
          </a:xfrm>
          <a:solidFill>
            <a:schemeClr val="accent3">
              <a:lumMod val="75000"/>
            </a:schemeClr>
          </a:solidFill>
        </p:grpSpPr>
        <p:sp>
          <p:nvSpPr>
            <p:cNvPr id="106" name="Овал 105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" name="Овал 106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" name="Овал 107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" name="Овал 108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" name="Скругленный прямоугольник 109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softEdge rad="63500"/>
            </a:effectLst>
            <a:scene3d>
              <a:camera prst="perspectiveFront"/>
              <a:lightRig rig="balanced" dir="t">
                <a:rot lat="0" lon="0" rev="8700000"/>
              </a:lightRig>
            </a:scene3d>
            <a:sp3d>
              <a:bevelT w="190500" h="38100" prst="divot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1" name="Группа 110"/>
          <p:cNvGrpSpPr/>
          <p:nvPr userDrawn="1"/>
        </p:nvGrpSpPr>
        <p:grpSpPr>
          <a:xfrm rot="10800000">
            <a:off x="357158" y="1882376"/>
            <a:ext cx="821538" cy="250033"/>
            <a:chOff x="2714612" y="1428736"/>
            <a:chExt cx="2857520" cy="785818"/>
          </a:xfrm>
          <a:solidFill>
            <a:schemeClr val="accent3">
              <a:lumMod val="75000"/>
            </a:schemeClr>
          </a:solidFill>
        </p:grpSpPr>
        <p:sp>
          <p:nvSpPr>
            <p:cNvPr id="112" name="Овал 111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" name="Овал 112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4" name="Овал 113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5" name="Овал 114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6" name="Скругленный прямоугольник 115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softEdge rad="63500"/>
            </a:effectLst>
            <a:scene3d>
              <a:camera prst="perspectiveFront"/>
              <a:lightRig rig="balanced" dir="t">
                <a:rot lat="0" lon="0" rev="8700000"/>
              </a:lightRig>
            </a:scene3d>
            <a:sp3d>
              <a:bevelT w="190500" h="38100" prst="divot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7" name="Группа 116"/>
          <p:cNvGrpSpPr/>
          <p:nvPr userDrawn="1"/>
        </p:nvGrpSpPr>
        <p:grpSpPr>
          <a:xfrm rot="10800000">
            <a:off x="357158" y="1171573"/>
            <a:ext cx="821538" cy="250033"/>
            <a:chOff x="2714612" y="1428736"/>
            <a:chExt cx="2857520" cy="785818"/>
          </a:xfrm>
          <a:solidFill>
            <a:schemeClr val="accent3">
              <a:lumMod val="75000"/>
            </a:schemeClr>
          </a:solidFill>
        </p:grpSpPr>
        <p:sp>
          <p:nvSpPr>
            <p:cNvPr id="118" name="Овал 117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9" name="Овал 118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0" name="Овал 119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1" name="Овал 120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2" name="Скругленный прямоугольник 121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softEdge rad="63500"/>
            </a:effectLst>
            <a:scene3d>
              <a:camera prst="perspectiveFront"/>
              <a:lightRig rig="balanced" dir="t">
                <a:rot lat="0" lon="0" rev="8700000"/>
              </a:lightRig>
            </a:scene3d>
            <a:sp3d>
              <a:bevelT w="190500" h="38100" prst="divot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3" name="Группа 122"/>
          <p:cNvGrpSpPr/>
          <p:nvPr userDrawn="1"/>
        </p:nvGrpSpPr>
        <p:grpSpPr>
          <a:xfrm rot="10800000">
            <a:off x="357158" y="460770"/>
            <a:ext cx="821538" cy="250033"/>
            <a:chOff x="2714612" y="1428736"/>
            <a:chExt cx="2857520" cy="785818"/>
          </a:xfrm>
          <a:solidFill>
            <a:schemeClr val="accent3">
              <a:lumMod val="75000"/>
            </a:schemeClr>
          </a:solidFill>
        </p:grpSpPr>
        <p:sp>
          <p:nvSpPr>
            <p:cNvPr id="124" name="Овал 123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" name="Овал 124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6" name="Овал 125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7" name="Овал 126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8" name="Скругленный прямоугольник 127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softEdge rad="63500"/>
            </a:effectLst>
            <a:scene3d>
              <a:camera prst="perspectiveFront"/>
              <a:lightRig rig="balanced" dir="t">
                <a:rot lat="0" lon="0" rev="8700000"/>
              </a:lightRig>
            </a:scene3d>
            <a:sp3d>
              <a:bevelT w="190500" h="38100" prst="divot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diagramLayout" Target="../diagrams/layout11.xml"/><Relationship Id="rId7" Type="http://schemas.openxmlformats.org/officeDocument/2006/relationships/image" Target="../media/image21.jpeg"/><Relationship Id="rId12" Type="http://schemas.openxmlformats.org/officeDocument/2006/relationships/image" Target="../media/image26.jpe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11" Type="http://schemas.openxmlformats.org/officeDocument/2006/relationships/image" Target="../media/image25.jpeg"/><Relationship Id="rId5" Type="http://schemas.openxmlformats.org/officeDocument/2006/relationships/diagramColors" Target="../diagrams/colors11.xml"/><Relationship Id="rId10" Type="http://schemas.openxmlformats.org/officeDocument/2006/relationships/image" Target="../media/image24.jpeg"/><Relationship Id="rId4" Type="http://schemas.openxmlformats.org/officeDocument/2006/relationships/diagramQuickStyle" Target="../diagrams/quickStyle11.xml"/><Relationship Id="rId9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5.xml"/><Relationship Id="rId3" Type="http://schemas.openxmlformats.org/officeDocument/2006/relationships/diagramLayout" Target="../diagrams/layout14.xml"/><Relationship Id="rId7" Type="http://schemas.openxmlformats.org/officeDocument/2006/relationships/diagramData" Target="../diagrams/data15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4.xml"/><Relationship Id="rId11" Type="http://schemas.microsoft.com/office/2007/relationships/diagramDrawing" Target="../diagrams/drawing15.xml"/><Relationship Id="rId5" Type="http://schemas.openxmlformats.org/officeDocument/2006/relationships/diagramColors" Target="../diagrams/colors14.xml"/><Relationship Id="rId10" Type="http://schemas.openxmlformats.org/officeDocument/2006/relationships/diagramColors" Target="../diagrams/colors15.xml"/><Relationship Id="rId4" Type="http://schemas.openxmlformats.org/officeDocument/2006/relationships/diagramQuickStyle" Target="../diagrams/quickStyle14.xml"/><Relationship Id="rId9" Type="http://schemas.openxmlformats.org/officeDocument/2006/relationships/diagramQuickStyle" Target="../diagrams/quickStyl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13" Type="http://schemas.openxmlformats.org/officeDocument/2006/relationships/image" Target="../media/image8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12" Type="http://schemas.openxmlformats.org/officeDocument/2006/relationships/image" Target="../media/image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openxmlformats.org/officeDocument/2006/relationships/image" Target="../media/image6.jpeg"/><Relationship Id="rId5" Type="http://schemas.openxmlformats.org/officeDocument/2006/relationships/diagramColors" Target="../diagrams/colors1.xml"/><Relationship Id="rId10" Type="http://schemas.openxmlformats.org/officeDocument/2006/relationships/image" Target="../media/image5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4.jpeg"/><Relationship Id="rId14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diagramLayout" Target="../diagrams/layout25.xml"/><Relationship Id="rId7" Type="http://schemas.openxmlformats.org/officeDocument/2006/relationships/image" Target="../media/image29.jpeg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10" Type="http://schemas.openxmlformats.org/officeDocument/2006/relationships/chart" Target="../charts/chart2.xml"/><Relationship Id="rId4" Type="http://schemas.openxmlformats.org/officeDocument/2006/relationships/diagramQuickStyle" Target="../diagrams/quickStyle25.xml"/><Relationship Id="rId9" Type="http://schemas.openxmlformats.org/officeDocument/2006/relationships/image" Target="../media/image31.jpe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6.xml"/><Relationship Id="rId13" Type="http://schemas.openxmlformats.org/officeDocument/2006/relationships/image" Target="../media/image38.jpeg"/><Relationship Id="rId18" Type="http://schemas.openxmlformats.org/officeDocument/2006/relationships/image" Target="../media/image32.emf"/><Relationship Id="rId3" Type="http://schemas.openxmlformats.org/officeDocument/2006/relationships/image" Target="../media/image33.jpeg"/><Relationship Id="rId7" Type="http://schemas.openxmlformats.org/officeDocument/2006/relationships/diagramColors" Target="../diagrams/colors26.xml"/><Relationship Id="rId12" Type="http://schemas.openxmlformats.org/officeDocument/2006/relationships/image" Target="../media/image37.jpeg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1.jpeg"/><Relationship Id="rId1" Type="http://schemas.openxmlformats.org/officeDocument/2006/relationships/vmlDrawing" Target="../drawings/vmlDrawing1.vml"/><Relationship Id="rId6" Type="http://schemas.openxmlformats.org/officeDocument/2006/relationships/diagramQuickStyle" Target="../diagrams/quickStyle26.xml"/><Relationship Id="rId11" Type="http://schemas.openxmlformats.org/officeDocument/2006/relationships/image" Target="../media/image36.jpeg"/><Relationship Id="rId5" Type="http://schemas.openxmlformats.org/officeDocument/2006/relationships/diagramLayout" Target="../diagrams/layout26.xml"/><Relationship Id="rId15" Type="http://schemas.openxmlformats.org/officeDocument/2006/relationships/image" Target="../media/image40.jpeg"/><Relationship Id="rId10" Type="http://schemas.openxmlformats.org/officeDocument/2006/relationships/image" Target="../media/image35.jpeg"/><Relationship Id="rId19" Type="http://schemas.openxmlformats.org/officeDocument/2006/relationships/image" Target="../media/image42.jpeg"/><Relationship Id="rId4" Type="http://schemas.openxmlformats.org/officeDocument/2006/relationships/diagramData" Target="../diagrams/data26.xml"/><Relationship Id="rId9" Type="http://schemas.openxmlformats.org/officeDocument/2006/relationships/image" Target="../media/image34.jpeg"/><Relationship Id="rId14" Type="http://schemas.openxmlformats.org/officeDocument/2006/relationships/image" Target="../media/image39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jpeg"/><Relationship Id="rId18" Type="http://schemas.openxmlformats.org/officeDocument/2006/relationships/oleObject" Target="../embeddings/oleObject2.bin"/><Relationship Id="rId3" Type="http://schemas.openxmlformats.org/officeDocument/2006/relationships/diagramData" Target="../diagrams/data27.xml"/><Relationship Id="rId21" Type="http://schemas.openxmlformats.org/officeDocument/2006/relationships/image" Target="../media/image55.jpeg"/><Relationship Id="rId7" Type="http://schemas.microsoft.com/office/2007/relationships/diagramDrawing" Target="../diagrams/drawing27.xml"/><Relationship Id="rId12" Type="http://schemas.openxmlformats.org/officeDocument/2006/relationships/image" Target="../media/image48.jpeg"/><Relationship Id="rId17" Type="http://schemas.openxmlformats.org/officeDocument/2006/relationships/image" Target="../media/image53.jpe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52.jpeg"/><Relationship Id="rId20" Type="http://schemas.openxmlformats.org/officeDocument/2006/relationships/image" Target="../media/image54.jpeg"/><Relationship Id="rId1" Type="http://schemas.openxmlformats.org/officeDocument/2006/relationships/vmlDrawing" Target="../drawings/vmlDrawing2.vml"/><Relationship Id="rId6" Type="http://schemas.openxmlformats.org/officeDocument/2006/relationships/diagramColors" Target="../diagrams/colors27.xml"/><Relationship Id="rId11" Type="http://schemas.openxmlformats.org/officeDocument/2006/relationships/image" Target="../media/image47.png"/><Relationship Id="rId5" Type="http://schemas.openxmlformats.org/officeDocument/2006/relationships/diagramQuickStyle" Target="../diagrams/quickStyle27.xml"/><Relationship Id="rId15" Type="http://schemas.openxmlformats.org/officeDocument/2006/relationships/image" Target="../media/image51.jpeg"/><Relationship Id="rId10" Type="http://schemas.openxmlformats.org/officeDocument/2006/relationships/image" Target="../media/image46.jpeg"/><Relationship Id="rId19" Type="http://schemas.openxmlformats.org/officeDocument/2006/relationships/image" Target="../media/image43.emf"/><Relationship Id="rId4" Type="http://schemas.openxmlformats.org/officeDocument/2006/relationships/diagramLayout" Target="../diagrams/layout27.xml"/><Relationship Id="rId9" Type="http://schemas.openxmlformats.org/officeDocument/2006/relationships/image" Target="../media/image45.jpeg"/><Relationship Id="rId14" Type="http://schemas.openxmlformats.org/officeDocument/2006/relationships/image" Target="../media/image50.jpeg"/><Relationship Id="rId22" Type="http://schemas.openxmlformats.org/officeDocument/2006/relationships/image" Target="../media/image56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jpeg"/><Relationship Id="rId3" Type="http://schemas.openxmlformats.org/officeDocument/2006/relationships/diagramLayout" Target="../diagrams/layout28.xml"/><Relationship Id="rId7" Type="http://schemas.openxmlformats.org/officeDocument/2006/relationships/image" Target="../media/image57.jpeg"/><Relationship Id="rId12" Type="http://schemas.openxmlformats.org/officeDocument/2006/relationships/image" Target="../media/image62.jpeg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8.xml"/><Relationship Id="rId11" Type="http://schemas.openxmlformats.org/officeDocument/2006/relationships/image" Target="../media/image61.jpeg"/><Relationship Id="rId5" Type="http://schemas.openxmlformats.org/officeDocument/2006/relationships/diagramColors" Target="../diagrams/colors28.xml"/><Relationship Id="rId10" Type="http://schemas.openxmlformats.org/officeDocument/2006/relationships/image" Target="../media/image60.jpeg"/><Relationship Id="rId4" Type="http://schemas.openxmlformats.org/officeDocument/2006/relationships/diagramQuickStyle" Target="../diagrams/quickStyle28.xml"/><Relationship Id="rId9" Type="http://schemas.openxmlformats.org/officeDocument/2006/relationships/image" Target="../media/image59.jpeg"/><Relationship Id="rId14" Type="http://schemas.openxmlformats.org/officeDocument/2006/relationships/image" Target="../media/image64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diagramLayout" Target="../diagrams/layout29.xml"/><Relationship Id="rId7" Type="http://schemas.openxmlformats.org/officeDocument/2006/relationships/image" Target="../media/image65.jpeg"/><Relationship Id="rId12" Type="http://schemas.openxmlformats.org/officeDocument/2006/relationships/image" Target="../media/image70.emf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9.xml"/><Relationship Id="rId11" Type="http://schemas.openxmlformats.org/officeDocument/2006/relationships/image" Target="../media/image69.jpeg"/><Relationship Id="rId5" Type="http://schemas.openxmlformats.org/officeDocument/2006/relationships/diagramColors" Target="../diagrams/colors29.xml"/><Relationship Id="rId10" Type="http://schemas.openxmlformats.org/officeDocument/2006/relationships/image" Target="../media/image68.png"/><Relationship Id="rId4" Type="http://schemas.openxmlformats.org/officeDocument/2006/relationships/diagramQuickStyle" Target="../diagrams/quickStyle29.xml"/><Relationship Id="rId9" Type="http://schemas.openxmlformats.org/officeDocument/2006/relationships/image" Target="../media/image67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openxmlformats.org/officeDocument/2006/relationships/image" Target="../media/image14.png"/><Relationship Id="rId5" Type="http://schemas.openxmlformats.org/officeDocument/2006/relationships/diagramColors" Target="../diagrams/colors2.xml"/><Relationship Id="rId10" Type="http://schemas.openxmlformats.org/officeDocument/2006/relationships/image" Target="../media/image13.jpe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12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diagramLayout" Target="../diagrams/layout30.xml"/><Relationship Id="rId7" Type="http://schemas.openxmlformats.org/officeDocument/2006/relationships/image" Target="../media/image71.jpeg"/><Relationship Id="rId2" Type="http://schemas.openxmlformats.org/officeDocument/2006/relationships/diagramData" Target="../diagrams/data3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0.xml"/><Relationship Id="rId11" Type="http://schemas.openxmlformats.org/officeDocument/2006/relationships/image" Target="../media/image75.png"/><Relationship Id="rId5" Type="http://schemas.openxmlformats.org/officeDocument/2006/relationships/diagramColors" Target="../diagrams/colors30.xml"/><Relationship Id="rId10" Type="http://schemas.openxmlformats.org/officeDocument/2006/relationships/image" Target="../media/image74.png"/><Relationship Id="rId4" Type="http://schemas.openxmlformats.org/officeDocument/2006/relationships/diagramQuickStyle" Target="../diagrams/quickStyle30.xml"/><Relationship Id="rId9" Type="http://schemas.openxmlformats.org/officeDocument/2006/relationships/image" Target="../media/image7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13" Type="http://schemas.openxmlformats.org/officeDocument/2006/relationships/image" Target="../media/image82.jpeg"/><Relationship Id="rId3" Type="http://schemas.openxmlformats.org/officeDocument/2006/relationships/diagramLayout" Target="../diagrams/layout31.xml"/><Relationship Id="rId7" Type="http://schemas.openxmlformats.org/officeDocument/2006/relationships/image" Target="../media/image76.jpeg"/><Relationship Id="rId12" Type="http://schemas.openxmlformats.org/officeDocument/2006/relationships/image" Target="../media/image81.jpeg"/><Relationship Id="rId2" Type="http://schemas.openxmlformats.org/officeDocument/2006/relationships/diagramData" Target="../diagrams/data3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1.xml"/><Relationship Id="rId11" Type="http://schemas.openxmlformats.org/officeDocument/2006/relationships/image" Target="../media/image80.jpeg"/><Relationship Id="rId5" Type="http://schemas.openxmlformats.org/officeDocument/2006/relationships/diagramColors" Target="../diagrams/colors31.xml"/><Relationship Id="rId10" Type="http://schemas.openxmlformats.org/officeDocument/2006/relationships/image" Target="../media/image79.jpeg"/><Relationship Id="rId4" Type="http://schemas.openxmlformats.org/officeDocument/2006/relationships/diagramQuickStyle" Target="../diagrams/quickStyle31.xml"/><Relationship Id="rId9" Type="http://schemas.openxmlformats.org/officeDocument/2006/relationships/image" Target="../media/image78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eg"/><Relationship Id="rId3" Type="http://schemas.openxmlformats.org/officeDocument/2006/relationships/diagramLayout" Target="../diagrams/layout32.xml"/><Relationship Id="rId7" Type="http://schemas.openxmlformats.org/officeDocument/2006/relationships/image" Target="../media/image83.jpeg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2.xml"/><Relationship Id="rId5" Type="http://schemas.openxmlformats.org/officeDocument/2006/relationships/diagramColors" Target="../diagrams/colors32.xml"/><Relationship Id="rId10" Type="http://schemas.openxmlformats.org/officeDocument/2006/relationships/image" Target="../media/image14.png"/><Relationship Id="rId4" Type="http://schemas.openxmlformats.org/officeDocument/2006/relationships/diagramQuickStyle" Target="../diagrams/quickStyle32.xml"/><Relationship Id="rId9" Type="http://schemas.openxmlformats.org/officeDocument/2006/relationships/image" Target="../media/image85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diagramLayout" Target="../diagrams/layout33.xml"/><Relationship Id="rId7" Type="http://schemas.openxmlformats.org/officeDocument/2006/relationships/image" Target="../media/image86.jpeg"/><Relationship Id="rId2" Type="http://schemas.openxmlformats.org/officeDocument/2006/relationships/diagramData" Target="../diagrams/data3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3.xml"/><Relationship Id="rId5" Type="http://schemas.openxmlformats.org/officeDocument/2006/relationships/diagramColors" Target="../diagrams/colors33.xml"/><Relationship Id="rId4" Type="http://schemas.openxmlformats.org/officeDocument/2006/relationships/diagramQuickStyle" Target="../diagrams/quickStyle3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4.xml"/><Relationship Id="rId7" Type="http://schemas.openxmlformats.org/officeDocument/2006/relationships/image" Target="../media/image88.jpeg"/><Relationship Id="rId2" Type="http://schemas.openxmlformats.org/officeDocument/2006/relationships/diagramData" Target="../diagrams/data3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4.xml"/><Relationship Id="rId5" Type="http://schemas.openxmlformats.org/officeDocument/2006/relationships/diagramColors" Target="../diagrams/colors34.xml"/><Relationship Id="rId4" Type="http://schemas.openxmlformats.org/officeDocument/2006/relationships/diagramQuickStyle" Target="../diagrams/quickStyle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5.xml"/><Relationship Id="rId2" Type="http://schemas.openxmlformats.org/officeDocument/2006/relationships/diagramData" Target="../diagrams/data3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5.xml"/><Relationship Id="rId5" Type="http://schemas.openxmlformats.org/officeDocument/2006/relationships/diagramColors" Target="../diagrams/colors35.xml"/><Relationship Id="rId4" Type="http://schemas.openxmlformats.org/officeDocument/2006/relationships/diagramQuickStyle" Target="../diagrams/quickStyle3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6.xml"/><Relationship Id="rId7" Type="http://schemas.microsoft.com/office/2007/relationships/diagramDrawing" Target="../diagrams/drawing3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6.xml"/><Relationship Id="rId5" Type="http://schemas.openxmlformats.org/officeDocument/2006/relationships/diagramQuickStyle" Target="../diagrams/quickStyle36.xml"/><Relationship Id="rId4" Type="http://schemas.openxmlformats.org/officeDocument/2006/relationships/diagramLayout" Target="../diagrams/layout3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7.xml"/><Relationship Id="rId2" Type="http://schemas.openxmlformats.org/officeDocument/2006/relationships/diagramData" Target="../diagrams/data3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7.xml"/><Relationship Id="rId5" Type="http://schemas.openxmlformats.org/officeDocument/2006/relationships/diagramColors" Target="../diagrams/colors37.xml"/><Relationship Id="rId4" Type="http://schemas.openxmlformats.org/officeDocument/2006/relationships/diagramQuickStyle" Target="../diagrams/quickStyle3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jpeg"/><Relationship Id="rId3" Type="http://schemas.openxmlformats.org/officeDocument/2006/relationships/diagramLayout" Target="../diagrams/layout38.xml"/><Relationship Id="rId7" Type="http://schemas.openxmlformats.org/officeDocument/2006/relationships/image" Target="../media/image93.jpeg"/><Relationship Id="rId12" Type="http://schemas.openxmlformats.org/officeDocument/2006/relationships/image" Target="../media/image98.jpeg"/><Relationship Id="rId2" Type="http://schemas.openxmlformats.org/officeDocument/2006/relationships/diagramData" Target="../diagrams/data3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8.xml"/><Relationship Id="rId11" Type="http://schemas.openxmlformats.org/officeDocument/2006/relationships/image" Target="../media/image97.jpeg"/><Relationship Id="rId5" Type="http://schemas.openxmlformats.org/officeDocument/2006/relationships/diagramColors" Target="../diagrams/colors38.xml"/><Relationship Id="rId10" Type="http://schemas.openxmlformats.org/officeDocument/2006/relationships/image" Target="../media/image96.jpeg"/><Relationship Id="rId4" Type="http://schemas.openxmlformats.org/officeDocument/2006/relationships/diagramQuickStyle" Target="../diagrams/quickStyle38.xml"/><Relationship Id="rId9" Type="http://schemas.openxmlformats.org/officeDocument/2006/relationships/image" Target="../media/image95.jpe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jpeg"/><Relationship Id="rId13" Type="http://schemas.openxmlformats.org/officeDocument/2006/relationships/image" Target="../media/image105.jpeg"/><Relationship Id="rId18" Type="http://schemas.openxmlformats.org/officeDocument/2006/relationships/image" Target="../media/image110.jpeg"/><Relationship Id="rId3" Type="http://schemas.openxmlformats.org/officeDocument/2006/relationships/diagramLayout" Target="../diagrams/layout39.xml"/><Relationship Id="rId7" Type="http://schemas.openxmlformats.org/officeDocument/2006/relationships/image" Target="../media/image99.jpeg"/><Relationship Id="rId12" Type="http://schemas.openxmlformats.org/officeDocument/2006/relationships/image" Target="../media/image104.jpeg"/><Relationship Id="rId17" Type="http://schemas.openxmlformats.org/officeDocument/2006/relationships/image" Target="../media/image109.jpeg"/><Relationship Id="rId2" Type="http://schemas.openxmlformats.org/officeDocument/2006/relationships/diagramData" Target="../diagrams/data39.xml"/><Relationship Id="rId16" Type="http://schemas.openxmlformats.org/officeDocument/2006/relationships/image" Target="../media/image108.png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9.xml"/><Relationship Id="rId11" Type="http://schemas.openxmlformats.org/officeDocument/2006/relationships/image" Target="../media/image103.jpeg"/><Relationship Id="rId5" Type="http://schemas.openxmlformats.org/officeDocument/2006/relationships/diagramColors" Target="../diagrams/colors39.xml"/><Relationship Id="rId15" Type="http://schemas.openxmlformats.org/officeDocument/2006/relationships/image" Target="../media/image107.jpeg"/><Relationship Id="rId10" Type="http://schemas.openxmlformats.org/officeDocument/2006/relationships/image" Target="../media/image102.jpeg"/><Relationship Id="rId4" Type="http://schemas.openxmlformats.org/officeDocument/2006/relationships/diagramQuickStyle" Target="../diagrams/quickStyle39.xml"/><Relationship Id="rId9" Type="http://schemas.openxmlformats.org/officeDocument/2006/relationships/image" Target="../media/image101.jpeg"/><Relationship Id="rId14" Type="http://schemas.openxmlformats.org/officeDocument/2006/relationships/image" Target="../media/image106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jpeg"/><Relationship Id="rId3" Type="http://schemas.openxmlformats.org/officeDocument/2006/relationships/diagramLayout" Target="../diagrams/layout40.xml"/><Relationship Id="rId7" Type="http://schemas.openxmlformats.org/officeDocument/2006/relationships/image" Target="../media/image111.jpeg"/><Relationship Id="rId2" Type="http://schemas.openxmlformats.org/officeDocument/2006/relationships/diagramData" Target="../diagrams/data4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0.xml"/><Relationship Id="rId5" Type="http://schemas.openxmlformats.org/officeDocument/2006/relationships/diagramColors" Target="../diagrams/colors40.xml"/><Relationship Id="rId10" Type="http://schemas.openxmlformats.org/officeDocument/2006/relationships/image" Target="../media/image114.jpeg"/><Relationship Id="rId4" Type="http://schemas.openxmlformats.org/officeDocument/2006/relationships/diagramQuickStyle" Target="../diagrams/quickStyle40.xml"/><Relationship Id="rId9" Type="http://schemas.openxmlformats.org/officeDocument/2006/relationships/image" Target="../media/image113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8.jpeg"/><Relationship Id="rId4" Type="http://schemas.openxmlformats.org/officeDocument/2006/relationships/image" Target="../media/image117.jpe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jpeg"/><Relationship Id="rId3" Type="http://schemas.openxmlformats.org/officeDocument/2006/relationships/diagramLayout" Target="../diagrams/layout41.xml"/><Relationship Id="rId7" Type="http://schemas.openxmlformats.org/officeDocument/2006/relationships/image" Target="../media/image119.jpeg"/><Relationship Id="rId12" Type="http://schemas.openxmlformats.org/officeDocument/2006/relationships/image" Target="../media/image124.jpeg"/><Relationship Id="rId2" Type="http://schemas.openxmlformats.org/officeDocument/2006/relationships/diagramData" Target="../diagrams/data4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1.xml"/><Relationship Id="rId11" Type="http://schemas.openxmlformats.org/officeDocument/2006/relationships/image" Target="../media/image123.jpeg"/><Relationship Id="rId5" Type="http://schemas.openxmlformats.org/officeDocument/2006/relationships/diagramColors" Target="../diagrams/colors41.xml"/><Relationship Id="rId10" Type="http://schemas.openxmlformats.org/officeDocument/2006/relationships/image" Target="../media/image122.jpeg"/><Relationship Id="rId4" Type="http://schemas.openxmlformats.org/officeDocument/2006/relationships/diagramQuickStyle" Target="../diagrams/quickStyle41.xml"/><Relationship Id="rId9" Type="http://schemas.openxmlformats.org/officeDocument/2006/relationships/image" Target="../media/image12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2.xml"/><Relationship Id="rId2" Type="http://schemas.openxmlformats.org/officeDocument/2006/relationships/diagramData" Target="../diagrams/data4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2.xml"/><Relationship Id="rId5" Type="http://schemas.openxmlformats.org/officeDocument/2006/relationships/diagramColors" Target="../diagrams/colors42.xml"/><Relationship Id="rId4" Type="http://schemas.openxmlformats.org/officeDocument/2006/relationships/diagramQuickStyle" Target="../diagrams/quickStyle4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3.xml"/><Relationship Id="rId2" Type="http://schemas.openxmlformats.org/officeDocument/2006/relationships/diagramData" Target="../diagrams/data4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3.xml"/><Relationship Id="rId5" Type="http://schemas.openxmlformats.org/officeDocument/2006/relationships/diagramColors" Target="../diagrams/colors43.xml"/><Relationship Id="rId4" Type="http://schemas.openxmlformats.org/officeDocument/2006/relationships/diagramQuickStyle" Target="../diagrams/quickStyle4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4.xml"/><Relationship Id="rId2" Type="http://schemas.openxmlformats.org/officeDocument/2006/relationships/diagramData" Target="../diagrams/data4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4.xml"/><Relationship Id="rId5" Type="http://schemas.openxmlformats.org/officeDocument/2006/relationships/diagramColors" Target="../diagrams/colors44.xml"/><Relationship Id="rId4" Type="http://schemas.openxmlformats.org/officeDocument/2006/relationships/diagramQuickStyle" Target="../diagrams/quickStyle4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5.xml"/><Relationship Id="rId2" Type="http://schemas.openxmlformats.org/officeDocument/2006/relationships/diagramData" Target="../diagrams/data4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5.xml"/><Relationship Id="rId5" Type="http://schemas.openxmlformats.org/officeDocument/2006/relationships/diagramColors" Target="../diagrams/colors45.xml"/><Relationship Id="rId4" Type="http://schemas.openxmlformats.org/officeDocument/2006/relationships/diagramQuickStyle" Target="../diagrams/quickStyle4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16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9" Type="http://schemas.openxmlformats.org/officeDocument/2006/relationships/hyperlink" Target="http://shekino4.reg-school.ru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diagramLayout" Target="../diagrams/layout6.xml"/><Relationship Id="rId7" Type="http://schemas.openxmlformats.org/officeDocument/2006/relationships/image" Target="../media/image18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11" Type="http://schemas.microsoft.com/office/2007/relationships/hdphoto" Target="../media/hdphoto1.wdp"/><Relationship Id="rId5" Type="http://schemas.openxmlformats.org/officeDocument/2006/relationships/diagramColors" Target="../diagrams/colors6.xml"/><Relationship Id="rId10" Type="http://schemas.openxmlformats.org/officeDocument/2006/relationships/image" Target="../media/image20.jpeg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6"/>
          <p:cNvGrpSpPr/>
          <p:nvPr/>
        </p:nvGrpSpPr>
        <p:grpSpPr>
          <a:xfrm>
            <a:off x="749679" y="476672"/>
            <a:ext cx="8158720" cy="6198233"/>
            <a:chOff x="1115616" y="2146449"/>
            <a:chExt cx="7178488" cy="6677254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15616" y="2146449"/>
              <a:ext cx="7165477" cy="12930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72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Monotype Corsiva" pitchFamily="66" charset="0"/>
                </a:rPr>
                <a:t>Публичный отчет</a:t>
              </a: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3209401" y="7928484"/>
              <a:ext cx="5084703" cy="8952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defRPr/>
              </a:pPr>
              <a:r>
                <a:rPr lang="ru-RU" sz="2400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</a:rPr>
                <a:t>Мишина Ольга Викторовна</a:t>
              </a:r>
            </a:p>
            <a:p>
              <a:pPr algn="r">
                <a:defRPr/>
              </a:pPr>
              <a:r>
                <a:rPr lang="ru-RU" sz="2400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</a:rPr>
                <a:t>директор школы</a:t>
              </a:r>
              <a:endParaRPr lang="ru-RU" sz="2400" dirty="0">
                <a:solidFill>
                  <a:prstClr val="black"/>
                </a:solidFill>
              </a:endParaRP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3110280" y="1916832"/>
            <a:ext cx="577902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ru-RU" sz="29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Муниципальное бюджетное общеобразовательное учреждение </a:t>
            </a:r>
          </a:p>
          <a:p>
            <a:pPr algn="r">
              <a:defRPr/>
            </a:pPr>
            <a:r>
              <a:rPr lang="ru-RU" sz="29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«Средняя школа №4»</a:t>
            </a:r>
            <a:endParaRPr lang="ru-RU" sz="2900" dirty="0">
              <a:solidFill>
                <a:prstClr val="black"/>
              </a:solidFill>
            </a:endParaRPr>
          </a:p>
        </p:txBody>
      </p:sp>
      <p:pic>
        <p:nvPicPr>
          <p:cNvPr id="2" name="Picture 2" descr="C:\Users\МБОУ СШ №4\Documents\Фотки\IMG_20170901_1012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09" y="2852936"/>
            <a:ext cx="4074409" cy="2592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03648" y="5843908"/>
            <a:ext cx="360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2017-2018 учебный год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3681">
        <p:dissolve/>
      </p:transition>
    </mc:Choice>
    <mc:Fallback xmlns="">
      <p:transition spd="slow" advTm="3681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454441622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Блок-схема: процесс 5"/>
          <p:cNvSpPr/>
          <p:nvPr/>
        </p:nvSpPr>
        <p:spPr>
          <a:xfrm>
            <a:off x="1403648" y="1196752"/>
            <a:ext cx="7200800" cy="72008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Учебный план на </a:t>
            </a:r>
            <a:r>
              <a:rPr lang="ru-RU" sz="28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2017</a:t>
            </a:r>
            <a:r>
              <a:rPr lang="en-US" sz="28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/</a:t>
            </a:r>
            <a:r>
              <a:rPr lang="ru-RU" sz="28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2018 </a:t>
            </a:r>
            <a:r>
              <a:rPr lang="ru-RU" sz="28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учебный год</a:t>
            </a:r>
            <a:br>
              <a:rPr lang="ru-RU" sz="28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28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был составлен на основе: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59632" y="2204864"/>
            <a:ext cx="7560840" cy="4539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 Приказа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Минобразования России «Об утверждении федерального базисного учебного плана и примерных учебных планов для ОУ РФ, реализующих программы ОО»</a:t>
            </a:r>
          </a:p>
          <a:p>
            <a:pPr algn="just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 Приказа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Минобразования России «Об утверждении и введении в действие ФГОС НОО» (1-4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algn="just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  Постановления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Главного государственного санитарного врача РФ «Об утверждении санитарно-эпидемиологических требований к условиям и организации обучения»</a:t>
            </a:r>
          </a:p>
          <a:p>
            <a:pPr algn="just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  Приказа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Минобразования России «Об утверждении ФГОС ООО» (5-7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algn="just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Приказа Минобразования России «Об утверждении федерального перечня учебников….»</a:t>
            </a:r>
          </a:p>
          <a:p>
            <a:pPr algn="just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   Приказа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департамента образования ТО «Об утверждении базисного учебного плана для ОУ ТО, реализующих программы общего образования» (8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algn="just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   Приказа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Минобразования России «О внесении изменений в федеральный компонент государственных образовательных программ…» (9, 11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algn="just"/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7791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257645375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Блок-схема: процесс 6"/>
          <p:cNvSpPr/>
          <p:nvPr/>
        </p:nvSpPr>
        <p:spPr>
          <a:xfrm>
            <a:off x="0" y="980728"/>
            <a:ext cx="8892480" cy="5040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УЧЕБНЫЙ ПЛАН был направлен на решение следующих задач: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71538" y="1714488"/>
            <a:ext cx="7848872" cy="390956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5113" indent="-265113" algn="just">
              <a:buFont typeface="Wingdings" pitchFamily="2" charset="2"/>
              <a:buChar char="ü"/>
            </a:pPr>
            <a:r>
              <a:rPr lang="ru-RU" sz="21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обеспечение базового образования каждому обучающемуся;</a:t>
            </a:r>
          </a:p>
          <a:p>
            <a:pPr marL="265113" indent="-265113" algn="just">
              <a:buFont typeface="Wingdings" pitchFamily="2" charset="2"/>
              <a:buChar char="ü"/>
            </a:pPr>
            <a:r>
              <a:rPr lang="ru-RU" sz="21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адаптивной (развивающей) образовательной среды;</a:t>
            </a:r>
          </a:p>
          <a:p>
            <a:pPr marL="265113" indent="-265113" algn="just">
              <a:buFont typeface="Wingdings" pitchFamily="2" charset="2"/>
              <a:buChar char="ü"/>
            </a:pPr>
            <a:r>
              <a:rPr lang="ru-RU" sz="21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реализация программ </a:t>
            </a:r>
            <a:r>
              <a:rPr lang="ru-RU" sz="2100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предпрофильной</a:t>
            </a:r>
            <a:r>
              <a:rPr lang="ru-RU" sz="21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подготовки и профильного обучения;</a:t>
            </a:r>
          </a:p>
          <a:p>
            <a:pPr marL="265113" indent="-265113" algn="just">
              <a:buFont typeface="Wingdings" pitchFamily="2" charset="2"/>
              <a:buChar char="ü"/>
            </a:pPr>
            <a:r>
              <a:rPr lang="ru-RU" sz="21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творческих, исследовательских способностей обучающихся;</a:t>
            </a:r>
          </a:p>
          <a:p>
            <a:pPr marL="265113" indent="-265113" algn="just">
              <a:buFont typeface="Wingdings" pitchFamily="2" charset="2"/>
              <a:buChar char="ü"/>
            </a:pPr>
            <a:r>
              <a:rPr lang="ru-RU" sz="21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обновление содержания образования.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834207838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Рисунок 7" descr="I:\777 ВОСТАНОВЛЕНИЕ\фото_видео\работа мамина\школа уроки общий план\IMG_0029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034" y="3429000"/>
            <a:ext cx="2793242" cy="2095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C:\Users\МБОУ СШ №4\Documents\Фотки\казачья молодежь\Снимок7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3412" y="1359988"/>
            <a:ext cx="3894864" cy="19877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МБОУ СШ №4\Documents\Фотки\по местам боевой славы, май 2018\IMG_20180505_10030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621" y="1337504"/>
            <a:ext cx="3528392" cy="19847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МБОУ СШ №4\Documents\Фотки\школа безопасности, 2018 год\IMG_20180426_121845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564904"/>
            <a:ext cx="2089327" cy="27857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E:\Фото\Фото1А\DSC_0765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556719"/>
            <a:ext cx="2973970" cy="19910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МБОУ СШ №4\Documents\Фотки\брей ринг\IMG_2526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746" y="3874906"/>
            <a:ext cx="3246033" cy="24344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8498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7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345904093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Блок-схема: процесс 5"/>
          <p:cNvSpPr/>
          <p:nvPr/>
        </p:nvSpPr>
        <p:spPr>
          <a:xfrm>
            <a:off x="3419872" y="1124744"/>
            <a:ext cx="5472608" cy="5040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ПРИОРИТЕТНЫЕ НАПРАВЛЕНИЯ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43608" y="1772816"/>
            <a:ext cx="7848872" cy="463705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предупреждение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(профилактика) возникновения деструктивных проблем в развитии ребенка с целью обеспечения его психологической безопасности; 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социально-психологическое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сопровождение  детей и подростков категории социального риска, выход на коррекционную работу и специализированную помощь в работе с  этой категорией учащихся;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расширение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рамок первичной профилактики зависимости от ПАВ, 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игромании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ВИЧ-инфекции и др., пополнение арсенала методов и подходов в осуществлении первичной профилактики в рамках массовых и открытых мероприятий,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расширение объема консультативно-диагностической, коррекционно-развивающей помощи всем участникам образовательного процесса;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расширение    работы по повышению родительской компетентности в вопросах воспитания и межличностного взаимодействия с детьми и подростками.</a:t>
            </a:r>
            <a:endParaRPr lang="ru-RU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64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345904093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Блок-схема: процесс 5"/>
          <p:cNvSpPr/>
          <p:nvPr/>
        </p:nvSpPr>
        <p:spPr>
          <a:xfrm>
            <a:off x="3635896" y="1124744"/>
            <a:ext cx="5256584" cy="5040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ОСНОВНЫЕ ЗАДАЧИ</a:t>
            </a:r>
            <a:endParaRPr lang="ru-RU" sz="2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71472" y="1772816"/>
            <a:ext cx="8572528" cy="463705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9388" indent="-179388" algn="just">
              <a:buFont typeface="Wingdings" pitchFamily="2" charset="2"/>
              <a:buChar char="ü"/>
            </a:pPr>
            <a:r>
              <a:rPr lang="ru-RU" sz="19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определение уровня адаптации учащихся 1-х и 5-х классов;</a:t>
            </a:r>
          </a:p>
          <a:p>
            <a:pPr marL="179388" indent="-179388" algn="just">
              <a:buFont typeface="Wingdings" pitchFamily="2" charset="2"/>
              <a:buChar char="ü"/>
            </a:pPr>
            <a:r>
              <a:rPr lang="ru-RU" sz="19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выявление  уровня сформированности УУД  у учащихся 1-6-х классов;</a:t>
            </a:r>
          </a:p>
          <a:p>
            <a:pPr marL="179388" indent="-179388" algn="just">
              <a:buFont typeface="Wingdings" pitchFamily="2" charset="2"/>
              <a:buChar char="ü"/>
            </a:pPr>
            <a:r>
              <a:rPr lang="ru-RU" sz="19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определение уровня мотивации учения учащихся;</a:t>
            </a:r>
          </a:p>
          <a:p>
            <a:pPr marL="179388" indent="-179388" algn="just">
              <a:buFont typeface="Wingdings" pitchFamily="2" charset="2"/>
              <a:buChar char="ü"/>
            </a:pPr>
            <a:r>
              <a:rPr lang="ru-RU" sz="19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определение уровня интеллектуального развития учащихся 7-х классов;</a:t>
            </a:r>
          </a:p>
          <a:p>
            <a:pPr marL="179388" indent="-179388" algn="just">
              <a:buFont typeface="Wingdings" pitchFamily="2" charset="2"/>
              <a:buChar char="ü"/>
            </a:pPr>
            <a:r>
              <a:rPr lang="ru-RU" sz="19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выявление проф. предпочтений и проф. интересов учащихся 9-х классов;</a:t>
            </a:r>
          </a:p>
          <a:p>
            <a:pPr marL="179388" indent="-179388" algn="just">
              <a:buFont typeface="Wingdings" pitchFamily="2" charset="2"/>
              <a:buChar char="ü"/>
            </a:pPr>
            <a:r>
              <a:rPr lang="ru-RU" sz="19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определение уровня развития личности учащихся  7-х и 8-х классов;</a:t>
            </a:r>
          </a:p>
          <a:p>
            <a:pPr marL="179388" indent="-179388" algn="just">
              <a:buFont typeface="Wingdings" pitchFamily="2" charset="2"/>
              <a:buChar char="ü"/>
            </a:pPr>
            <a:r>
              <a:rPr lang="ru-RU" sz="19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КРЗ по повышению уровня школьной зрелости и адаптации  первоклассников;</a:t>
            </a:r>
          </a:p>
          <a:p>
            <a:pPr marL="179388" indent="-179388" algn="just">
              <a:buFont typeface="Wingdings" pitchFamily="2" charset="2"/>
              <a:buChar char="ü"/>
            </a:pPr>
            <a:r>
              <a:rPr lang="ru-RU" sz="19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ТЗ с учащимися 5-х и 6-х классов по проблемам межличностного общения и взаимодействия;</a:t>
            </a:r>
          </a:p>
          <a:p>
            <a:pPr marL="179388" indent="-179388" algn="just">
              <a:buFont typeface="Wingdings" pitchFamily="2" charset="2"/>
              <a:buChar char="ü"/>
            </a:pPr>
            <a:r>
              <a:rPr lang="ru-RU" sz="19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ТЗ с учащимися 9-х, 11-х классов по профилактике экзаменационного стресса;</a:t>
            </a:r>
          </a:p>
          <a:p>
            <a:pPr marL="179388" indent="-179388" algn="just">
              <a:buFont typeface="Wingdings" pitchFamily="2" charset="2"/>
              <a:buChar char="ü"/>
            </a:pPr>
            <a:r>
              <a:rPr lang="ru-RU" sz="19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просветительско-профилактическая работа со всеми участниками учебно-воспитательного процесса в рамках акции «Знать, чтобы жить» и повышения компетентности родителей в вопросах воспитания</a:t>
            </a:r>
            <a:r>
              <a:rPr lang="ru-RU" sz="1900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5164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97051028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Блок-схема: процесс 5"/>
          <p:cNvSpPr/>
          <p:nvPr/>
        </p:nvSpPr>
        <p:spPr>
          <a:xfrm>
            <a:off x="3635896" y="1124744"/>
            <a:ext cx="5256584" cy="5040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ДИАГНОСТИЧЕСКАЯ РАБОТА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165823709"/>
              </p:ext>
            </p:extLst>
          </p:nvPr>
        </p:nvGraphicFramePr>
        <p:xfrm>
          <a:off x="1475656" y="1916832"/>
          <a:ext cx="727280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60531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979389336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Блок-схема: процесс 5"/>
          <p:cNvSpPr/>
          <p:nvPr/>
        </p:nvSpPr>
        <p:spPr>
          <a:xfrm>
            <a:off x="3635896" y="1124744"/>
            <a:ext cx="5256584" cy="5040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КОНСУЛЬТАТИВНАЯ РАБОТА</a:t>
            </a:r>
            <a:endParaRPr lang="ru-RU" sz="28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3319450"/>
              </p:ext>
            </p:extLst>
          </p:nvPr>
        </p:nvGraphicFramePr>
        <p:xfrm>
          <a:off x="1357290" y="1785924"/>
          <a:ext cx="7500990" cy="4857786"/>
        </p:xfrm>
        <a:graphic>
          <a:graphicData uri="http://schemas.openxmlformats.org/drawingml/2006/table">
            <a:tbl>
              <a:tblPr/>
              <a:tblGrid>
                <a:gridCol w="3511413"/>
                <a:gridCol w="2103922"/>
                <a:gridCol w="1885655"/>
              </a:tblGrid>
              <a:tr h="107950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Возрастной контингент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Индивидуальное и групповое консультирование 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79508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Кол-во консультаций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Кол-во человек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397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Младшие подростки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7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Старшие подростки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113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36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397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Юноши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7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Педагоги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397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Родители 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45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2099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322068990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Блок-схема: процесс 5"/>
          <p:cNvSpPr/>
          <p:nvPr/>
        </p:nvSpPr>
        <p:spPr>
          <a:xfrm>
            <a:off x="2195736" y="1124744"/>
            <a:ext cx="6696744" cy="5040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ПРОСВЕТИТЕЛЬСКО-ПРОФИЛАКТИЧЕСКАЯ РАБОТА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146365"/>
              </p:ext>
            </p:extLst>
          </p:nvPr>
        </p:nvGraphicFramePr>
        <p:xfrm>
          <a:off x="1259633" y="1772813"/>
          <a:ext cx="7488832" cy="51195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88456"/>
                <a:gridCol w="1663490"/>
                <a:gridCol w="1636886"/>
              </a:tblGrid>
              <a:tr h="7311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spc="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Проблематика мероприятий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spc="1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мероприятий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spc="1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участников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655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spc="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школьная дезадаптация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spc="1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spc="1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42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655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spc="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социальная дезадаптация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spc="1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spc="1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655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spc="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ДРО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spc="1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spc="1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311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spc="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возрастные и индивидуально-личностные особенности ребенка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spc="1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spc="1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43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655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spc="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профилактика употребления ПАВ 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spc="1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spc="1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311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spc="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профессиональное самоопределение старшеклассников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spc="1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spc="1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55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655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spc="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психофизическое здоровье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spc="1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spc="1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23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655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spc="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подготовка ребёнка к школе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spc="1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spc="1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47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655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spc="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особенности познавательной сферы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spc="1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spc="1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655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подготовка</a:t>
                      </a:r>
                      <a:r>
                        <a:rPr lang="ru-RU" sz="1800" baseline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к ЕГЭ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endParaRPr lang="ru-RU" sz="24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55</a:t>
                      </a:r>
                      <a:endParaRPr lang="ru-RU" sz="24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8324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МБОУ СШ №4\Desktop\cnjkjdfz\IMG_20180904_0958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12776"/>
            <a:ext cx="2339202" cy="31189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798804886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146" name="Picture 2" descr="E:\Фото\На уроках\IMG_005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585748"/>
            <a:ext cx="3727624" cy="27960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1003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150578651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2360315"/>
              </p:ext>
            </p:extLst>
          </p:nvPr>
        </p:nvGraphicFramePr>
        <p:xfrm>
          <a:off x="714348" y="1397000"/>
          <a:ext cx="8215371" cy="29606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7"/>
                <a:gridCol w="2738457"/>
                <a:gridCol w="2738457"/>
              </a:tblGrid>
              <a:tr h="46051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Число детей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Всего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Оздоровлено</a:t>
                      </a:r>
                      <a:endParaRPr lang="ru-RU" sz="2400" dirty="0"/>
                    </a:p>
                  </a:txBody>
                  <a:tcPr/>
                </a:tc>
              </a:tr>
              <a:tr h="835633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из многодетных семей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19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19</a:t>
                      </a:r>
                      <a:endParaRPr lang="ru-RU" sz="3200" dirty="0"/>
                    </a:p>
                  </a:txBody>
                  <a:tcPr/>
                </a:tc>
              </a:tr>
              <a:tr h="835633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проживающих в неполных семьях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86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86</a:t>
                      </a:r>
                      <a:endParaRPr lang="ru-RU" sz="3200" dirty="0"/>
                    </a:p>
                  </a:txBody>
                  <a:tcPr/>
                </a:tc>
              </a:tr>
              <a:tr h="828918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находящихся под опекой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9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9</a:t>
                      </a:r>
                      <a:endParaRPr lang="ru-RU" sz="3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357290" y="4429132"/>
            <a:ext cx="750099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В июне  на базе школы работал лагерь дневного пребывания, где оздоровились учащиеся в количестве  50 человек. В оздоровительных лагерях Щекинского района - 106 человек, за пределами района – 151 человек, за пределами РФ – 52 человека.</a:t>
            </a:r>
            <a:endParaRPr lang="ru-RU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586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130160805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 descr="E:\фото_видео\работа мамина\школа\IMG_9935.jpg"/>
          <p:cNvPicPr/>
          <p:nvPr/>
        </p:nvPicPr>
        <p:blipFill>
          <a:blip r:embed="rId7" cstate="print"/>
          <a:stretch>
            <a:fillRect/>
          </a:stretch>
        </p:blipFill>
        <p:spPr bwMode="auto">
          <a:xfrm>
            <a:off x="1154500" y="1772816"/>
            <a:ext cx="2476500" cy="185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E:\фото_видео\работа мамина\школа\IMG_0017.jpg"/>
          <p:cNvPicPr/>
          <p:nvPr/>
        </p:nvPicPr>
        <p:blipFill>
          <a:blip r:embed="rId8" cstate="print"/>
          <a:stretch>
            <a:fillRect/>
          </a:stretch>
        </p:blipFill>
        <p:spPr bwMode="auto">
          <a:xfrm>
            <a:off x="3631000" y="1323638"/>
            <a:ext cx="2219397" cy="166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E:\фото_видео\работа мамина\школа\IMG_0015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670" y="5085184"/>
            <a:ext cx="2230522" cy="14872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G:\медкабинет\Фото0049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929454" y="3286124"/>
            <a:ext cx="1651968" cy="220773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2" name="Рисунок 11" descr="E:\фото_видео\работа мамина\школа\IMG_9995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5085183"/>
            <a:ext cx="2232248" cy="1488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 descr="C:\Users\1\Desktop\Новая папка\DSCF0200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650" y="3102552"/>
            <a:ext cx="2590562" cy="1932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E:\Фото\субботник 10 класс\IMG_20160916_092228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0525" y="1235206"/>
            <a:ext cx="2630897" cy="197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МБОУ СШ №4\Desktop\cnjkjdfz\IMG_20180904_095833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792" y="3837045"/>
            <a:ext cx="1872208" cy="2496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150578651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1043608" y="1268760"/>
            <a:ext cx="7848872" cy="532859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 algn="just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день здоровья;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месячник безопасности дорожного движения «Внимание, дети!»;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посещение противопожарной выставки;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КТД: неделя ГО и ЧС;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школьные « Веселые старты»;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практические занятия « Правила поведения в критических ситуациях»;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часы общения по пропаганде здорового образа жизни;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уроки здоровья;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беседы медицинских специалистов о вреде пагубных привычек, 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первенство по  волейболу, настольному теннису, баскетболу, лыжам;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военно-спортивная районная игра « Зарница»;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легкоатлетические кроссы;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турнир по шахматам.</a:t>
            </a:r>
          </a:p>
        </p:txBody>
      </p:sp>
    </p:spTree>
    <p:extLst>
      <p:ext uri="{BB962C8B-B14F-4D97-AF65-F5344CB8AC3E}">
        <p14:creationId xmlns:p14="http://schemas.microsoft.com/office/powerpoint/2010/main" val="2879586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403486095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714348" y="1196752"/>
            <a:ext cx="8178132" cy="548347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b="1" u="sng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b="1" u="sng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 счет бюджетных средств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ctr"/>
            <a:endParaRPr lang="ru-RU" sz="28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ctr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Учебная литература – 725028,00 руб. </a:t>
            </a:r>
          </a:p>
          <a:p>
            <a:pPr marL="342900" lvl="0" indent="-342900" algn="ctr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Компьютерная техника – 195400,00 руб. </a:t>
            </a:r>
          </a:p>
          <a:p>
            <a:pPr marL="342900" lvl="0" indent="-342900" algn="ctr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Наглядные пособия – 12380,00 руб.</a:t>
            </a:r>
          </a:p>
          <a:p>
            <a:pPr marL="342900" lvl="0" indent="-342900" algn="ctr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Оборудование – 292200,00 руб.</a:t>
            </a:r>
          </a:p>
          <a:p>
            <a:pPr marL="342900" lvl="0" indent="-342900" algn="ctr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Мебель – 45500,00 руб.</a:t>
            </a:r>
          </a:p>
          <a:p>
            <a:pPr marL="342900" lvl="0" indent="-342900" algn="ctr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Спортивный инвентарь – 26950,00 руб.</a:t>
            </a:r>
          </a:p>
          <a:p>
            <a:pPr marL="342900" lvl="0" indent="-342900" algn="ctr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Хозяйственный инвентарь – 8250,00 руб.</a:t>
            </a:r>
          </a:p>
          <a:p>
            <a:pPr marL="342900" lvl="0" indent="-342900" algn="ctr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Учебно-методическая литература – 17535,00 руб.</a:t>
            </a:r>
          </a:p>
          <a:p>
            <a:pPr marL="342900" lvl="0" indent="-342900" algn="ctr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Канцелярские товары – 10116,00 руб.</a:t>
            </a:r>
          </a:p>
          <a:p>
            <a:pPr marL="342900" lvl="0" indent="-342900" algn="ctr">
              <a:buFont typeface="Wingdings" pitchFamily="2" charset="2"/>
              <a:buChar char="§"/>
            </a:pPr>
            <a:endParaRPr lang="ru-RU" sz="24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781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403486095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571472" y="1214422"/>
            <a:ext cx="8321008" cy="548347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u="sng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u="sng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счет привлеченных средств:</a:t>
            </a:r>
          </a:p>
          <a:p>
            <a:pPr marL="342900" indent="-342900" algn="just">
              <a:buFont typeface="Wingdings" pitchFamily="2" charset="2"/>
              <a:buChar char="§"/>
            </a:pPr>
            <a:endParaRPr lang="ru-RU" sz="2000" b="1" u="sng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Учебная литература – 2436,00 руб.</a:t>
            </a:r>
          </a:p>
          <a:p>
            <a:pPr marL="342900" indent="-342900" algn="ctr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Оборудование – 23753,00 руб.</a:t>
            </a:r>
          </a:p>
          <a:p>
            <a:pPr marL="342900" indent="-342900" algn="ctr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Хозяйственные материалы – 49723,93 руб.</a:t>
            </a:r>
          </a:p>
          <a:p>
            <a:pPr marL="342900" indent="-342900" algn="ctr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Канцелярские товары – 5230,00 руб.</a:t>
            </a:r>
          </a:p>
          <a:p>
            <a:pPr marL="342900" indent="-342900" algn="ctr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Оконные блоки – 175165,06 руб.</a:t>
            </a:r>
          </a:p>
          <a:p>
            <a:pPr marL="342900" indent="-342900" algn="ctr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Заправка картриджа – 1100,00 руб.</a:t>
            </a:r>
          </a:p>
          <a:p>
            <a:pPr marL="342900" indent="-342900" algn="ctr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Строительные материалы – 1350,00 руб.</a:t>
            </a:r>
          </a:p>
          <a:p>
            <a:pPr algn="just"/>
            <a:endParaRPr lang="ru-RU" sz="24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342900" indent="-342900" algn="just">
              <a:buFont typeface="Wingdings" pitchFamily="2" charset="2"/>
              <a:buChar char="§"/>
            </a:pPr>
            <a:endParaRPr lang="ru-RU" sz="24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342900" indent="-342900" algn="just">
              <a:buFont typeface="Wingdings" pitchFamily="2" charset="2"/>
              <a:buChar char="§"/>
            </a:pPr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781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503479379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Текст 5"/>
          <p:cNvSpPr txBox="1">
            <a:spLocks/>
          </p:cNvSpPr>
          <p:nvPr/>
        </p:nvSpPr>
        <p:spPr bwMode="auto">
          <a:xfrm>
            <a:off x="1207634" y="1501684"/>
            <a:ext cx="7684846" cy="4663619"/>
          </a:xfrm>
          <a:prstGeom prst="rect">
            <a:avLst/>
          </a:prstGeom>
          <a:solidFill>
            <a:srgbClr val="FFFFFF">
              <a:alpha val="32157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20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РАБОТНИКИ ШКОЛЫ НАГРАЖДЕНЫ: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знаком «Почетный работник общего образования РФ»</a:t>
            </a:r>
          </a:p>
          <a:p>
            <a:pPr marL="5826125" lvl="0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      3 человека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грамотой министерства образования и науки РФ </a:t>
            </a:r>
          </a:p>
          <a:p>
            <a:pPr marL="5826125" lvl="0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      7 человек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грамотой департамента и министерства образования Тульской области  				           23 человек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благодарностью губернатора  Тульской области      3 человек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благодарностью   Тульской областной Думы              1 человек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почетной грамотой   Тульской областной Думы       1 человек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грамотой правительства    Тульской области             1 человек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г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рамота собрания представителей МО </a:t>
            </a:r>
            <a:r>
              <a:rPr lang="ru-RU" sz="2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Щекинский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 район </a:t>
            </a:r>
          </a:p>
          <a:p>
            <a:pPr lvl="8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                                           2 человека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грамотой администрации МО </a:t>
            </a:r>
            <a:r>
              <a:rPr lang="ru-RU" sz="2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Щекинский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 район      8 человек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грамотой комитета по образованию                            41 человек</a:t>
            </a:r>
            <a:r>
              <a:rPr lang="ru-RU" sz="2000" dirty="0" smtClean="0">
                <a:latin typeface="Cambria Math" pitchFamily="18" charset="0"/>
                <a:ea typeface="Cambria Math" pitchFamily="18" charset="0"/>
              </a:rPr>
              <a:t> </a:t>
            </a:r>
            <a:endParaRPr kumimoji="0" lang="ru-RU" sz="2000" b="1" i="0" u="none" strike="noStrike" kern="0" normalizeH="0" baseline="0" noProof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4788024" y="980728"/>
            <a:ext cx="4104456" cy="5040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СРЕДНИЙ ВОЗРАСТ 40 лет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15352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52964056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Текст 5"/>
          <p:cNvSpPr txBox="1">
            <a:spLocks/>
          </p:cNvSpPr>
          <p:nvPr/>
        </p:nvSpPr>
        <p:spPr bwMode="auto">
          <a:xfrm>
            <a:off x="1207634" y="1124744"/>
            <a:ext cx="7684846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20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ПОВЫШЕНИЕ ПРОФЕССИОНАЛЬНОГО УРОВНЯ:</a:t>
            </a:r>
          </a:p>
          <a:p>
            <a:pPr marL="342900" lvl="0" indent="-3429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победители приоритетного национального проекта «Образование» - </a:t>
            </a:r>
            <a:r>
              <a:rPr lang="ru-RU" sz="20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2 </a:t>
            </a:r>
            <a:r>
              <a:rPr lang="ru-RU" sz="2000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человек </a:t>
            </a: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(2007 г. и 2014 г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., 2016г.)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 Math" pitchFamily="18" charset="0"/>
              <a:ea typeface="Cambria Math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победители муниципальной составляющей  приоритетного национального проекта «Образование» - </a:t>
            </a:r>
            <a:r>
              <a:rPr lang="ru-RU" sz="2000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3 человека</a:t>
            </a:r>
          </a:p>
          <a:p>
            <a:pPr marL="342900" lvl="0" indent="-3429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победители и призеры Всероссийского конкурса «От призвания к признанию» - </a:t>
            </a:r>
            <a:r>
              <a:rPr lang="ru-RU" sz="2000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3</a:t>
            </a:r>
            <a:r>
              <a:rPr lang="ru-RU" sz="20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 </a:t>
            </a:r>
            <a:r>
              <a:rPr lang="ru-RU" sz="2000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человека</a:t>
            </a:r>
          </a:p>
          <a:p>
            <a:pPr marL="342900" lvl="0" indent="-3429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победители и призеры муниципального  конкурса «Педагог 21 века» - </a:t>
            </a:r>
            <a:r>
              <a:rPr lang="ru-RU" sz="2000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2 человека </a:t>
            </a: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 Math" pitchFamily="18" charset="0"/>
                <a:ea typeface="Cambria Math" pitchFamily="18" charset="0"/>
              </a:rPr>
              <a:t>победители и призеры дистанционных педагогических конкурсов – </a:t>
            </a:r>
            <a:r>
              <a:rPr lang="ru-RU" sz="20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21человек</a:t>
            </a:r>
            <a:endParaRPr kumimoji="0" lang="ru-RU" sz="2000" b="1" i="0" u="sng" strike="noStrike" kern="0" normalizeH="0" baseline="0" noProof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 Math" pitchFamily="18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123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820482778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 descr="G:\1.jpg"/>
          <p:cNvPicPr/>
          <p:nvPr/>
        </p:nvPicPr>
        <p:blipFill>
          <a:blip r:embed="rId7" cstate="print"/>
          <a:srcRect l="2312" t="1429" r="2975" b="840"/>
          <a:stretch>
            <a:fillRect/>
          </a:stretch>
        </p:blipFill>
        <p:spPr bwMode="auto">
          <a:xfrm>
            <a:off x="6804248" y="1285860"/>
            <a:ext cx="2019407" cy="2840669"/>
          </a:xfrm>
          <a:prstGeom prst="rect">
            <a:avLst/>
          </a:prstGeom>
          <a:noFill/>
          <a:ln w="9525">
            <a:solidFill>
              <a:schemeClr val="bg2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6" name="Рисунок 5" descr="G:\1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0538120">
            <a:off x="5565237" y="1507924"/>
            <a:ext cx="1882083" cy="2705058"/>
          </a:xfrm>
          <a:prstGeom prst="rect">
            <a:avLst/>
          </a:prstGeom>
          <a:noFill/>
          <a:ln w="9525">
            <a:solidFill>
              <a:schemeClr val="bg2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9" cstate="print"/>
          <a:stretch>
            <a:fillRect/>
          </a:stretch>
        </p:blipFill>
        <p:spPr bwMode="auto">
          <a:xfrm rot="20684445">
            <a:off x="6700948" y="3126210"/>
            <a:ext cx="1898159" cy="2752476"/>
          </a:xfrm>
          <a:prstGeom prst="rect">
            <a:avLst/>
          </a:prstGeom>
          <a:noFill/>
          <a:ln w="9525">
            <a:solidFill>
              <a:schemeClr val="bg2">
                <a:lumMod val="50000"/>
              </a:schemeClr>
            </a:solidFill>
            <a:miter lim="800000"/>
            <a:headEnd/>
            <a:tailEnd/>
          </a:ln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8968489"/>
              </p:ext>
            </p:extLst>
          </p:nvPr>
        </p:nvGraphicFramePr>
        <p:xfrm>
          <a:off x="1331638" y="1306248"/>
          <a:ext cx="3866966" cy="1399945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1933483"/>
                <a:gridCol w="1933483"/>
              </a:tblGrid>
              <a:tr h="9332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Высшее образование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Н/высшее образование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666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97%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3% 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(1 чел)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4116620962"/>
              </p:ext>
            </p:extLst>
          </p:nvPr>
        </p:nvGraphicFramePr>
        <p:xfrm>
          <a:off x="-571536" y="2786058"/>
          <a:ext cx="7715304" cy="40719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3769708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92679">
            <a:off x="1460079" y="1811623"/>
            <a:ext cx="1404418" cy="200934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166659655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Блок-схема: процесс 9"/>
          <p:cNvSpPr/>
          <p:nvPr/>
        </p:nvSpPr>
        <p:spPr>
          <a:xfrm>
            <a:off x="1619672" y="980728"/>
            <a:ext cx="7272808" cy="79208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СЕМИНАРЫ, ВЕБИНАРЫ, </a:t>
            </a:r>
          </a:p>
          <a:p>
            <a:pPr algn="ctr"/>
            <a:r>
              <a:rPr lang="ru-RU" sz="2800" dirty="0" smtClean="0"/>
              <a:t>КУРСЫ ПОВЫШЕНИЯ КВАЛИФИКАЦИИ</a:t>
            </a:r>
            <a:endParaRPr lang="ru-RU" sz="2800" dirty="0"/>
          </a:p>
        </p:txBody>
      </p:sp>
      <p:pic>
        <p:nvPicPr>
          <p:cNvPr id="4" name="Рисунок 3" descr="E:\документы\МАМИНЫ ДОКУМЕНТЫ\материалы школы на грант\информация\грамоты\Н.Н.2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21338418">
            <a:off x="4551113" y="1862486"/>
            <a:ext cx="2192584" cy="306044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45440">
            <a:off x="6589555" y="1920189"/>
            <a:ext cx="2194560" cy="2970441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857884">
            <a:off x="2544277" y="3688527"/>
            <a:ext cx="1939286" cy="269895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7" name="Рисунок 6" descr="E:\документы\МАМИНЫ ДОКУМЕНТЫ\материалы школы на грант\информация\грамоты\Н.М1.jp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1134272">
            <a:off x="6095201" y="3183761"/>
            <a:ext cx="2219325" cy="31337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8" name="Рисунок 7" descr="C:\Users\Надежда\Desktop\свидетельство о дистанте.jpg"/>
          <p:cNvPicPr/>
          <p:nvPr/>
        </p:nvPicPr>
        <p:blipFill>
          <a:blip r:embed="rId13" cstate="print"/>
          <a:srcRect l="49780"/>
          <a:stretch>
            <a:fillRect/>
          </a:stretch>
        </p:blipFill>
        <p:spPr bwMode="auto">
          <a:xfrm rot="20566892">
            <a:off x="3076670" y="1976661"/>
            <a:ext cx="2055234" cy="285749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9" name="Рисунок 8" descr="C:\Users\Надежда\Pictures\img033.jpg"/>
          <p:cNvPicPr/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965805" y="3904298"/>
            <a:ext cx="2838450" cy="23241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566892">
            <a:off x="6675186" y="4991578"/>
            <a:ext cx="2055234" cy="141756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3" name="Рисунок 12"/>
          <p:cNvPicPr/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566892">
            <a:off x="847308" y="5018737"/>
            <a:ext cx="2055234" cy="141745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571472" y="3786190"/>
          <a:ext cx="1987550" cy="1404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3" name="Acrobat Document" r:id="rId17" imgW="8019898" imgH="5667146" progId="AcroExch.Document.7">
                  <p:embed/>
                </p:oleObj>
              </mc:Choice>
              <mc:Fallback>
                <p:oleObj name="Acrobat Document" r:id="rId17" imgW="8019898" imgH="5667146" progId="AcroExch.Document.7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472" y="3786190"/>
                        <a:ext cx="1987550" cy="1404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Рисунок 13"/>
          <p:cNvPicPr/>
          <p:nvPr/>
        </p:nvPicPr>
        <p:blipFill>
          <a:blip r:embed="rId19" cstate="print"/>
          <a:stretch>
            <a:fillRect/>
          </a:stretch>
        </p:blipFill>
        <p:spPr bwMode="auto">
          <a:xfrm rot="21388467">
            <a:off x="3822239" y="5274721"/>
            <a:ext cx="1702429" cy="120792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62072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203882960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Блок-схема: процесс 5"/>
          <p:cNvSpPr/>
          <p:nvPr/>
        </p:nvSpPr>
        <p:spPr>
          <a:xfrm>
            <a:off x="2987824" y="980728"/>
            <a:ext cx="5904656" cy="5040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ПРОФЕССИОНАЛЬНЫЕ КОНКУРСЫ</a:t>
            </a:r>
            <a:endParaRPr lang="ru-RU" sz="2800" dirty="0"/>
          </a:p>
        </p:txBody>
      </p:sp>
      <p:pic>
        <p:nvPicPr>
          <p:cNvPr id="4" name="Рисунок 3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33577" y="1183756"/>
            <a:ext cx="1352538" cy="192817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5753934">
            <a:off x="357961" y="1429432"/>
            <a:ext cx="1915758" cy="143681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85852" y="2571744"/>
            <a:ext cx="1205155" cy="171394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28992" y="1571612"/>
            <a:ext cx="1423769" cy="201394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131458">
            <a:off x="2722978" y="3106104"/>
            <a:ext cx="1741781" cy="122509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131458">
            <a:off x="4611527" y="1796680"/>
            <a:ext cx="2079489" cy="1474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14" cstate="print"/>
          <a:stretch>
            <a:fillRect/>
          </a:stretch>
        </p:blipFill>
        <p:spPr bwMode="auto">
          <a:xfrm>
            <a:off x="6786578" y="1578469"/>
            <a:ext cx="1423769" cy="200023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2" name="Рисунок 11"/>
          <p:cNvPicPr/>
          <p:nvPr/>
        </p:nvPicPr>
        <p:blipFill>
          <a:blip r:embed="rId15" cstate="print"/>
          <a:stretch>
            <a:fillRect/>
          </a:stretch>
        </p:blipFill>
        <p:spPr bwMode="auto">
          <a:xfrm rot="21388467">
            <a:off x="5056323" y="3338519"/>
            <a:ext cx="1702429" cy="122509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3" name="Рисунок 12"/>
          <p:cNvPicPr/>
          <p:nvPr/>
        </p:nvPicPr>
        <p:blipFill>
          <a:blip r:embed="rId16"/>
          <a:stretch>
            <a:fillRect/>
          </a:stretch>
        </p:blipFill>
        <p:spPr bwMode="auto">
          <a:xfrm rot="1131458">
            <a:off x="6982074" y="3160817"/>
            <a:ext cx="2076684" cy="146505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4" name="Рисунок 13"/>
          <p:cNvPicPr/>
          <p:nvPr/>
        </p:nvPicPr>
        <p:blipFill>
          <a:blip r:embed="rId17" cstate="print"/>
          <a:stretch>
            <a:fillRect/>
          </a:stretch>
        </p:blipFill>
        <p:spPr bwMode="auto">
          <a:xfrm>
            <a:off x="1712191" y="3531871"/>
            <a:ext cx="1423769" cy="200023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7286644" y="4286256"/>
          <a:ext cx="1637817" cy="23177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3" name="Acrobat Document" r:id="rId18" imgW="5667146" imgH="8019898" progId="AcroExch.Document.7">
                  <p:embed/>
                </p:oleObj>
              </mc:Choice>
              <mc:Fallback>
                <p:oleObj name="Acrobat Document" r:id="rId18" imgW="5667146" imgH="8019898" progId="AcroExch.Document.7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86644" y="4286256"/>
                        <a:ext cx="1637817" cy="23177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Рисунок 16"/>
          <p:cNvPicPr/>
          <p:nvPr/>
        </p:nvPicPr>
        <p:blipFill>
          <a:blip r:embed="rId20" cstate="print"/>
          <a:stretch>
            <a:fillRect/>
          </a:stretch>
        </p:blipFill>
        <p:spPr bwMode="auto">
          <a:xfrm rot="21388467">
            <a:off x="3359974" y="4235578"/>
            <a:ext cx="1793804" cy="245734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9" name="Рисунок 18"/>
          <p:cNvPicPr/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9963" y="4792903"/>
            <a:ext cx="2217079" cy="1662808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02" name="Picture 78" descr="C:\Documents and Settings\academic\Рабочий стол\DSC_0283.JPG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7" r="20698"/>
          <a:stretch/>
        </p:blipFill>
        <p:spPr bwMode="auto">
          <a:xfrm rot="1128980">
            <a:off x="5533411" y="4331710"/>
            <a:ext cx="1531012" cy="2149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972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4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6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8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3170946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Блок-схема: процесс 9"/>
          <p:cNvSpPr/>
          <p:nvPr/>
        </p:nvSpPr>
        <p:spPr>
          <a:xfrm>
            <a:off x="4283968" y="980728"/>
            <a:ext cx="4608512" cy="79208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ЕЖЕГОДНАЯ ФЕДЕРАЛЬНАЯ </a:t>
            </a:r>
          </a:p>
          <a:p>
            <a:pPr algn="ctr"/>
            <a:r>
              <a:rPr lang="ru-RU" sz="2800" dirty="0" smtClean="0"/>
              <a:t>БАЗОВАЯ ПЛОЩАДКА</a:t>
            </a:r>
            <a:endParaRPr lang="ru-RU" sz="2800" dirty="0"/>
          </a:p>
        </p:txBody>
      </p:sp>
      <p:pic>
        <p:nvPicPr>
          <p:cNvPr id="3076" name="Picture 4" descr="F:\личный отчет\базовая площадка\IMG_136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0730" y="1916832"/>
            <a:ext cx="1855726" cy="27835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804" y="980728"/>
            <a:ext cx="1661235" cy="235607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 descr="F:\фото школа\праздник Мы занковцы\IMG_2681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804" y="2799184"/>
            <a:ext cx="3429000" cy="2286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F:\фото школа\базовая\фотки базовая\IMG_0149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226" y="4700420"/>
            <a:ext cx="2791236" cy="18608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F:\фото школа\базовая\фотки базовая\семинар 2017\DSC07767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493" y="5001329"/>
            <a:ext cx="2128180" cy="15960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F:\фото школа\базовая\IMG_20171215_113012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516" y="4502044"/>
            <a:ext cx="2713529" cy="20351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E:\фото_видео\работа мамина\06.02.15\IMG_0759.JPG"/>
          <p:cNvPicPr/>
          <p:nvPr/>
        </p:nvPicPr>
        <p:blipFill>
          <a:blip r:embed="rId13" cstate="print"/>
          <a:stretch>
            <a:fillRect/>
          </a:stretch>
        </p:blipFill>
        <p:spPr bwMode="auto">
          <a:xfrm>
            <a:off x="2405039" y="1606884"/>
            <a:ext cx="2668856" cy="1779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" descr="F:\фото школа\базовая\фотки базовая\IMG_0154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304" y="2708920"/>
            <a:ext cx="2590944" cy="1727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5534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75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2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75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7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715941378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Блок-схема: процесс 4"/>
          <p:cNvSpPr/>
          <p:nvPr/>
        </p:nvSpPr>
        <p:spPr>
          <a:xfrm>
            <a:off x="6012160" y="980728"/>
            <a:ext cx="2880320" cy="5040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РЕАЛИЗАЦИЯ</a:t>
            </a:r>
            <a:endParaRPr lang="ru-RU" sz="2400" dirty="0"/>
          </a:p>
        </p:txBody>
      </p:sp>
      <p:pic>
        <p:nvPicPr>
          <p:cNvPr id="64514" name="Picture 2" descr="http://fullhousepab.ru/imgs/87470689-konstituciya-o-zaschite-prav-rebenka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14942" y="4286256"/>
            <a:ext cx="3124756" cy="1929996"/>
          </a:xfrm>
          <a:prstGeom prst="rect">
            <a:avLst/>
          </a:prstGeom>
          <a:noFill/>
        </p:spPr>
      </p:pic>
      <p:pic>
        <p:nvPicPr>
          <p:cNvPr id="64516" name="Picture 4" descr="http://akrosta.ru/adm_dop_files/upload_files_object/2146dfb24aa69d7bdb0f90855b99ea6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14678" y="2928934"/>
            <a:ext cx="2143107" cy="1607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4518" name="Picture 6" descr="http://krasnogorskay.ucoz.ru/_si/0/37384116.gif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786578" y="1571612"/>
            <a:ext cx="1912623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4520" name="AutoShape 8" descr="https://fs00.infourok.ru/images/doc/129/150685/img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4522" name="AutoShape 10" descr="https://fs00.infourok.ru/images/doc/129/150685/img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4524" name="AutoShape 12" descr="https://fs00.infourok.ru/images/doc/129/150685/img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4526" name="AutoShape 14" descr="https://fs00.infourok.ru/images/doc/129/150685/img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4528" name="Picture 16" descr="http://dsad_soln.ust.edu54.ru/images/customlogo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928662" y="1000108"/>
            <a:ext cx="5181600" cy="1885950"/>
          </a:xfrm>
          <a:prstGeom prst="rect">
            <a:avLst/>
          </a:prstGeom>
          <a:noFill/>
        </p:spPr>
      </p:pic>
      <p:pic>
        <p:nvPicPr>
          <p:cNvPr id="64530" name="Picture 18" descr="http://bga32.ru/uploads/2016/08/bga32-ru-Zakon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22" y="4929174"/>
            <a:ext cx="2571768" cy="1928826"/>
          </a:xfrm>
          <a:prstGeom prst="rect">
            <a:avLst/>
          </a:prstGeom>
          <a:noFill/>
        </p:spPr>
      </p:pic>
      <p:pic>
        <p:nvPicPr>
          <p:cNvPr id="21" name="Рисунок 20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86" y="2928934"/>
            <a:ext cx="1979241" cy="2749576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96382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4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4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4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4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130160805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9" name="Picture 3" descr="E:\Фото\1сентября 2017\DSC0725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6423" y="4437112"/>
            <a:ext cx="2643684" cy="198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E:\Фото\Лыжня России 2016\DSC_007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796" y="4366036"/>
            <a:ext cx="3077698" cy="205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МБОУ СШ №4\Documents\Фотки\турслет 2018\IMG_095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192" y="1381657"/>
            <a:ext cx="3347719" cy="2510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МБОУ СШ №4\Documents\Фотки\1 сентября 2018\DSC07280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230288"/>
            <a:ext cx="3315891" cy="248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МБОУ СШ №4\Documents\Фотки\казачья молодежь\Снимок1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636912"/>
            <a:ext cx="1984251" cy="2547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E:\фото_видео\работа мамина\школа\IMG_0015.jpg"/>
          <p:cNvPicPr/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3995936" y="4932497"/>
            <a:ext cx="1982985" cy="14872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75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2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2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710968907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http://www.cdti43.ru/images/logo_gnom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268760"/>
            <a:ext cx="3960440" cy="1269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nic-snail.ru/01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5652" y="1268760"/>
            <a:ext cx="3041571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nic-snail.ru/upload/image/Sneyl_Muravey_logo_1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69" y="2708920"/>
            <a:ext cx="1553720" cy="2108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Рисунок 24"/>
          <p:cNvPicPr/>
          <p:nvPr/>
        </p:nvPicPr>
        <p:blipFill rotWithShape="1">
          <a:blip r:embed="rId10"/>
          <a:srcRect l="13003" t="10843" r="14275" b="50000"/>
          <a:stretch/>
        </p:blipFill>
        <p:spPr bwMode="auto">
          <a:xfrm>
            <a:off x="2814189" y="3304943"/>
            <a:ext cx="5490039" cy="15755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6" name="Рисунок 25"/>
          <p:cNvPicPr/>
          <p:nvPr/>
        </p:nvPicPr>
        <p:blipFill rotWithShape="1">
          <a:blip r:embed="rId11"/>
          <a:srcRect l="8508" t="12650" r="11386" b="25904"/>
          <a:stretch/>
        </p:blipFill>
        <p:spPr bwMode="auto">
          <a:xfrm>
            <a:off x="2339752" y="4914900"/>
            <a:ext cx="4752975" cy="19431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27928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710968907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8" name="Picture 2" descr="F:\фото школа\5 октября 2017 г\IMG_20171005_10532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931447"/>
            <a:ext cx="288032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:\фото школа\9мая 2017\IMG_221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562370"/>
            <a:ext cx="3655518" cy="2056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F:\фото школа\21 февраля\IMG_169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358549"/>
            <a:ext cx="3235819" cy="2157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F:\фото школа\лагерь\IMG_6589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433500"/>
            <a:ext cx="1998222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F:\фото школа\сэйдж2018\IMG_0706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59792"/>
            <a:ext cx="2948891" cy="2211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F:\фото школа\закладки 2018\IMG_20180209_095558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8" t="4739"/>
          <a:stretch/>
        </p:blipFill>
        <p:spPr bwMode="auto">
          <a:xfrm>
            <a:off x="1763688" y="4469154"/>
            <a:ext cx="2657871" cy="2149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F:\фото школа\8 декабря 2017\IMG_0114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8094" y="931447"/>
            <a:ext cx="2827175" cy="188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928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1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1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3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1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4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1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1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6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1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710968907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8" name="Picture 2" descr="F:\личный отчет\месячник оборонно-массовой работы\IMG_20170215_13171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471340"/>
            <a:ext cx="3507368" cy="21081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МБОУ СШ №4\Documents\Фотки\школа безопасности, 2018 год\IMG_20180426_12445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978" y="1196753"/>
            <a:ext cx="2455942" cy="32745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МБОУ СШ №4\Documents\Фотки\29мая 2018\IMG-8233e6d2481a16d1a6483476da0559f9-V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436" y="1226489"/>
            <a:ext cx="4245199" cy="23879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МБОУ СШ №4\Documents\Фотки\казачья молодежь\Снимок1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101965"/>
            <a:ext cx="2698451" cy="34638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928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1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8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1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9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1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697669981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475656" y="1772816"/>
            <a:ext cx="30963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Золото:</a:t>
            </a:r>
          </a:p>
          <a:p>
            <a:pPr algn="ct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Акимов Никита</a:t>
            </a:r>
          </a:p>
          <a:p>
            <a:pPr algn="ct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Ефимова Алина</a:t>
            </a:r>
          </a:p>
          <a:p>
            <a:pPr algn="ctr"/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Чемодуров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Максим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08104" y="4692045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Серебро:</a:t>
            </a:r>
          </a:p>
          <a:p>
            <a:pPr algn="ctr"/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Файзулова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Милана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Documents and Settings\academic\Рабочий стол\gto-25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502" y="1484784"/>
            <a:ext cx="2421532" cy="2392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Documents and Settings\academic\Рабочий стол\znachok-gto-02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3981450"/>
            <a:ext cx="2273052" cy="2246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657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520376262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349912" y="1924413"/>
            <a:ext cx="7542568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«Ладушка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Гризли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Фотостудия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Основы православной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культуры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Веселый пешеход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Театральный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Юные экономисты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Историческое краеведение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Азбука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волейбола»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Шахматы для начинающих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«Тропа выживания»</a:t>
            </a:r>
          </a:p>
        </p:txBody>
      </p:sp>
      <p:sp>
        <p:nvSpPr>
          <p:cNvPr id="9" name="Rectangle 13"/>
          <p:cNvSpPr>
            <a:spLocks noChangeArrowheads="1"/>
          </p:cNvSpPr>
          <p:nvPr/>
        </p:nvSpPr>
        <p:spPr bwMode="auto">
          <a:xfrm>
            <a:off x="3654112" y="1484784"/>
            <a:ext cx="492922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«Решение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задач по географии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«Формула успеха»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5350013" y="4593596"/>
            <a:ext cx="377391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54013" marR="0" lvl="0" indent="-35401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«За страницами учебника математики»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54013" marR="0" lvl="0" indent="-35401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«Умелые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руки»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C:\Users\Надежда\Desktop\публичный отчет 14_15\Грамоты\DSC04341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834" y="2541097"/>
            <a:ext cx="2095500" cy="1571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5395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205474807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Скругленный прямоугольник 7"/>
          <p:cNvSpPr/>
          <p:nvPr/>
        </p:nvSpPr>
        <p:spPr>
          <a:xfrm>
            <a:off x="1043608" y="1260263"/>
            <a:ext cx="7848872" cy="532859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Министерство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образования Тульской области;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МКУ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«Центр обеспечения деятельности системы образования 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Щекинского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района»;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ГОУ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ДПО ТО «ИПК и ППРО ТО»;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ФГБОУ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ВПО «ТГПУ им. Л.Н. Толстого»;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АМУ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ДОД «Детская школа искусств»;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НОУ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«Тульский колледж экономики, права и информационных технологий»;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МОУ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ДОД «ДЮСШ №1»;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МБУ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«МПО «Дружина»;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ГУДО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 «Центр патриотического воспитания и допризывной подготовки молодежи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Щекинское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Казачье общество;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Тульская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региональная Федерация традиционного каратэ;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МБУК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Щекинская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городская централизованная библиотечная сеть»;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МБУК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Щекинская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городская библиотечная сеть»;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МКУК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Щекинская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Межпоселенческая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Центральная библиотека»;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ГУЗ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«ТОНД №1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»;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ГУЗ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Щекинская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районная больница»</a:t>
            </a:r>
            <a:endParaRPr lang="ru-RU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789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205474807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Скругленный прямоугольник 7"/>
          <p:cNvSpPr/>
          <p:nvPr/>
        </p:nvSpPr>
        <p:spPr>
          <a:xfrm>
            <a:off x="1071538" y="1714488"/>
            <a:ext cx="7848872" cy="423992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5113" indent="-265113" algn="just">
              <a:buFont typeface="Wingdings" pitchFamily="2" charset="2"/>
              <a:buChar char="ü"/>
            </a:pPr>
            <a:r>
              <a:rPr lang="ru-RU" sz="21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широкое вовлечение учащихся в жизнь школы, развитие лидерских качеств, инициативы и самостоятельности;</a:t>
            </a:r>
          </a:p>
          <a:p>
            <a:pPr marL="265113" indent="-265113" algn="just">
              <a:buFont typeface="Wingdings" pitchFamily="2" charset="2"/>
              <a:buChar char="ü"/>
            </a:pPr>
            <a:r>
              <a:rPr lang="ru-RU" sz="21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взаимодействие с государственными и другими социальными институтами общества;</a:t>
            </a:r>
          </a:p>
          <a:p>
            <a:pPr marL="265113" indent="-265113" algn="just">
              <a:buFont typeface="Wingdings" pitchFamily="2" charset="2"/>
              <a:buChar char="ü"/>
            </a:pPr>
            <a:r>
              <a:rPr lang="ru-RU" sz="21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акцентировать воспитательную работу школы  на формирование у учащихся активной жизненной позиции; </a:t>
            </a:r>
          </a:p>
          <a:p>
            <a:pPr marL="265113" indent="-265113" algn="just">
              <a:buFont typeface="Wingdings" pitchFamily="2" charset="2"/>
              <a:buChar char="ü"/>
            </a:pPr>
            <a:r>
              <a:rPr lang="ru-RU" sz="21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активизировать профилактическую работу среди учащихся и родителей в вопросах  воспитания у учащихся воли, решительности для преодоления различных трудностей, возникающих в образовательном процессе.</a:t>
            </a:r>
          </a:p>
        </p:txBody>
      </p:sp>
    </p:spTree>
    <p:extLst>
      <p:ext uri="{BB962C8B-B14F-4D97-AF65-F5344CB8AC3E}">
        <p14:creationId xmlns:p14="http://schemas.microsoft.com/office/powerpoint/2010/main" val="1058789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40902166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1497051"/>
              </p:ext>
            </p:extLst>
          </p:nvPr>
        </p:nvGraphicFramePr>
        <p:xfrm>
          <a:off x="1214414" y="1571612"/>
          <a:ext cx="7416824" cy="231343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{2D5ABB26-0587-4C30-8999-92F81FD0307C}</a:tableStyleId>
              </a:tblPr>
              <a:tblGrid>
                <a:gridCol w="1861251"/>
                <a:gridCol w="1861251"/>
                <a:gridCol w="1390066"/>
                <a:gridCol w="2304256"/>
              </a:tblGrid>
              <a:tr h="308553">
                <a:tc rowSpan="2">
                  <a:txBody>
                    <a:bodyPr/>
                    <a:lstStyle/>
                    <a:p>
                      <a:pPr indent="895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Учебный год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895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численность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indent="895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Наполняемость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6379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895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классов комплектов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895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учащихся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8553">
                <a:tc>
                  <a:txBody>
                    <a:bodyPr/>
                    <a:lstStyle/>
                    <a:p>
                      <a:pPr indent="895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2015-2016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895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14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895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353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895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25,2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553">
                <a:tc>
                  <a:txBody>
                    <a:bodyPr/>
                    <a:lstStyle/>
                    <a:p>
                      <a:pPr indent="895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2016-201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2000" dirty="0" smtClean="0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895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14</a:t>
                      </a:r>
                      <a:endParaRPr lang="ru-RU" sz="2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895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377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895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27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553">
                <a:tc>
                  <a:txBody>
                    <a:bodyPr/>
                    <a:lstStyle/>
                    <a:p>
                      <a:pPr indent="895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2017-2018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895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895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374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895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27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Содержимое 4"/>
          <p:cNvSpPr txBox="1">
            <a:spLocks/>
          </p:cNvSpPr>
          <p:nvPr/>
        </p:nvSpPr>
        <p:spPr>
          <a:xfrm>
            <a:off x="914400" y="4214818"/>
            <a:ext cx="8229600" cy="2071702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Общая успеваемость – 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100%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Количество/доля обучающихся, </a:t>
            </a:r>
          </a:p>
          <a:p>
            <a:pPr marL="457200" marR="0" lvl="0" indent="-793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успевающих на «4» и «5» 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201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/201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-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62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чел./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51,1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%</a:t>
            </a:r>
          </a:p>
          <a:p>
            <a:pPr marL="3586163" marR="0" lvl="0" indent="-793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201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/201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7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– 16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9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чел./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,1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%</a:t>
            </a:r>
          </a:p>
          <a:p>
            <a:pPr marL="3586163" marR="0" lvl="0" indent="-793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201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7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/201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8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– 1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76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чел./5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6,23%</a:t>
            </a:r>
            <a:endParaRPr kumimoji="0" lang="ru-RU" sz="2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744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928662" y="357166"/>
            <a:ext cx="7560840" cy="863252"/>
            <a:chOff x="0" y="0"/>
            <a:chExt cx="7560840" cy="863252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0" y="0"/>
              <a:ext cx="7560840" cy="86325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Скругленный прямоугольник 4"/>
            <p:cNvSpPr/>
            <p:nvPr/>
          </p:nvSpPr>
          <p:spPr>
            <a:xfrm>
              <a:off x="42140" y="42140"/>
              <a:ext cx="7476560" cy="7789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0" i="0" kern="1200" dirty="0" smtClean="0"/>
                <a:t>РЕЗУЛЬТАТЫ ОБРАЗОВАТЕЛЬНОЙ ДЕЯТЕЛЬНОСТИ</a:t>
              </a:r>
              <a:endParaRPr lang="ru-RU" sz="2000" b="0" i="0" kern="1200" dirty="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6" name="Содержимое 4"/>
          <p:cNvSpPr>
            <a:spLocks noGrp="1"/>
          </p:cNvSpPr>
          <p:nvPr>
            <p:ph idx="1"/>
          </p:nvPr>
        </p:nvSpPr>
        <p:spPr>
          <a:xfrm>
            <a:off x="1187624" y="1268760"/>
            <a:ext cx="4364833" cy="2143140"/>
          </a:xfrm>
          <a:solidFill>
            <a:srgbClr val="FFCCFF">
              <a:alpha val="20000"/>
            </a:srgbClr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Похвальные листы 2016/2017: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 уровень – 13 человек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 уровень – 15 человек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 уровень – 4 человека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ИТОГО:    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32 человека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indent="-457200">
              <a:buNone/>
            </a:pPr>
            <a:endParaRPr lang="ru-RU" sz="2400" dirty="0"/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2764520717"/>
              </p:ext>
            </p:extLst>
          </p:nvPr>
        </p:nvGraphicFramePr>
        <p:xfrm>
          <a:off x="4688756" y="4365104"/>
          <a:ext cx="4425508" cy="2208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Содержимое 4"/>
          <p:cNvSpPr txBox="1">
            <a:spLocks/>
          </p:cNvSpPr>
          <p:nvPr/>
        </p:nvSpPr>
        <p:spPr>
          <a:xfrm>
            <a:off x="1169233" y="3717032"/>
            <a:ext cx="4364833" cy="2143140"/>
          </a:xfrm>
          <a:prstGeom prst="rect">
            <a:avLst/>
          </a:prstGeom>
          <a:solidFill>
            <a:srgbClr val="FFCCFF">
              <a:alpha val="30196"/>
            </a:srgbClr>
          </a:solidFill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Похвальные листы 201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/201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 уровень –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человек</a:t>
            </a:r>
          </a:p>
          <a:p>
            <a:pPr>
              <a:buFont typeface="Arial" pitchFamily="34" charset="0"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 уровень – 1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человек</a:t>
            </a:r>
          </a:p>
          <a:p>
            <a:pPr>
              <a:buFont typeface="Arial" pitchFamily="34" charset="0"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 уровень –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человека</a:t>
            </a:r>
          </a:p>
          <a:p>
            <a:pPr>
              <a:buFont typeface="Arial" pitchFamily="34" charset="0"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ИТОГО:    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28 человек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indent="-457200">
              <a:buFont typeface="Arial" pitchFamily="34" charset="0"/>
              <a:buNone/>
            </a:pPr>
            <a:endParaRPr lang="ru-RU" sz="2400" dirty="0"/>
          </a:p>
        </p:txBody>
      </p:sp>
      <p:sp>
        <p:nvSpPr>
          <p:cNvPr id="13" name="Содержимое 4"/>
          <p:cNvSpPr txBox="1">
            <a:spLocks/>
          </p:cNvSpPr>
          <p:nvPr/>
        </p:nvSpPr>
        <p:spPr>
          <a:xfrm>
            <a:off x="5292080" y="1858496"/>
            <a:ext cx="3851920" cy="1841416"/>
          </a:xfrm>
          <a:prstGeom prst="rect">
            <a:avLst/>
          </a:prstGeom>
          <a:solidFill>
            <a:srgbClr val="FFCCFF">
              <a:alpha val="20000"/>
            </a:srgb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Похвальные листы 2017/2018: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 уровень – 16 человек</a:t>
            </a:r>
          </a:p>
          <a:p>
            <a:pPr>
              <a:buFont typeface="Arial" pitchFamily="34" charset="0"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 уровень – 15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человек</a:t>
            </a:r>
          </a:p>
          <a:p>
            <a:pPr>
              <a:buFont typeface="Arial" pitchFamily="34" charset="0"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ИТОГО:    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31 человек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indent="-457200">
              <a:buFont typeface="Arial" pitchFamily="34" charset="0"/>
              <a:buNone/>
            </a:pPr>
            <a:endParaRPr lang="ru-RU" sz="2400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928662" y="357166"/>
            <a:ext cx="7560840" cy="863252"/>
            <a:chOff x="0" y="0"/>
            <a:chExt cx="7560840" cy="863252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0" y="0"/>
              <a:ext cx="7560840" cy="86325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42140" y="42140"/>
              <a:ext cx="7476560" cy="7789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0" i="0" kern="1200" dirty="0" smtClean="0"/>
                <a:t>РЕЗУЛЬТАТЫ ОБРАЗОВАТЕЛЬНОЙ ДЕЯТЕЛЬНОСТИ</a:t>
              </a:r>
              <a:endParaRPr lang="ru-RU" sz="2000" b="0" i="0" kern="1200" dirty="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11" name="Блок-схема: процесс 10"/>
          <p:cNvSpPr/>
          <p:nvPr/>
        </p:nvSpPr>
        <p:spPr>
          <a:xfrm>
            <a:off x="1142976" y="980728"/>
            <a:ext cx="7749504" cy="66232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>
              <a:spcBef>
                <a:spcPct val="0"/>
              </a:spcBef>
              <a:defRPr/>
            </a:pPr>
            <a:r>
              <a:rPr lang="ru-RU" sz="2400" spc="50" dirty="0" smtClean="0">
                <a:ln w="11430"/>
                <a:solidFill>
                  <a:schemeClr val="bg1"/>
                </a:solidFill>
              </a:rPr>
              <a:t>Результаты государственной итоговой аттестации ЕГЭ по обязательным предметам.</a:t>
            </a:r>
            <a:endParaRPr lang="ru-RU" sz="2400" spc="50" dirty="0">
              <a:ln w="11430"/>
              <a:solidFill>
                <a:schemeClr val="bg1"/>
              </a:solidFill>
            </a:endParaRPr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810315899"/>
              </p:ext>
            </p:extLst>
          </p:nvPr>
        </p:nvGraphicFramePr>
        <p:xfrm>
          <a:off x="1142976" y="1737976"/>
          <a:ext cx="6103304" cy="4355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Скругленный прямоугольник 1"/>
          <p:cNvSpPr/>
          <p:nvPr/>
        </p:nvSpPr>
        <p:spPr>
          <a:xfrm>
            <a:off x="5292080" y="4149080"/>
            <a:ext cx="3197422" cy="230425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508104" y="4293096"/>
            <a:ext cx="26642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ЗОЛОТАЯ МЕДАЛЬ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Воронцова Полина</a:t>
            </a:r>
          </a:p>
          <a:p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Елисеева Вероника</a:t>
            </a:r>
          </a:p>
          <a:p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Жукова Светлана</a:t>
            </a:r>
          </a:p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Тропин Иван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AsOne/>
      </p:bldGraphic>
      <p:bldP spid="2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327147752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Блок-схема: процесс 5"/>
          <p:cNvSpPr/>
          <p:nvPr/>
        </p:nvSpPr>
        <p:spPr>
          <a:xfrm>
            <a:off x="3995936" y="980728"/>
            <a:ext cx="4896544" cy="5040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ЦЕЛЬ РАЗВИТИЯ МБОУ СШ№4</a:t>
            </a:r>
            <a:endParaRPr lang="ru-RU" sz="28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59632" y="1623190"/>
            <a:ext cx="7632848" cy="468613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направлениями комплексной оценки деятельности МБОУ СШ №4 являются оценка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образовательной деятельности; 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системы управления; 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содержания и качества подготовки учащихся и выпускников; 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организации учебного процесса; 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качества кадрового состава; 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учебно-методического обеспечения; 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библиотечно-информационного обеспечения; 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материально-технической базы;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функционирования внутренней системы оценки качества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556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928662" y="357166"/>
            <a:ext cx="7560840" cy="863252"/>
            <a:chOff x="0" y="0"/>
            <a:chExt cx="7560840" cy="863252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0" y="0"/>
              <a:ext cx="7560840" cy="86325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42140" y="42140"/>
              <a:ext cx="7476560" cy="7789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0" i="0" kern="1200" dirty="0" smtClean="0"/>
                <a:t>РЕЗУЛЬТАТЫ ОБРАЗОВАТЕЛЬНОЙ ДЕЯТЕЛЬНОСТИ</a:t>
              </a:r>
              <a:endParaRPr lang="ru-RU" sz="2000" b="0" i="0" kern="1200" dirty="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11" name="Блок-схема: процесс 10"/>
          <p:cNvSpPr/>
          <p:nvPr/>
        </p:nvSpPr>
        <p:spPr>
          <a:xfrm>
            <a:off x="1142976" y="980728"/>
            <a:ext cx="7749504" cy="66232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>
              <a:spcBef>
                <a:spcPct val="0"/>
              </a:spcBef>
              <a:defRPr/>
            </a:pPr>
            <a:r>
              <a:rPr lang="ru-RU" sz="2400" spc="50" dirty="0" smtClean="0">
                <a:ln w="11430"/>
                <a:solidFill>
                  <a:schemeClr val="bg1"/>
                </a:solidFill>
              </a:rPr>
              <a:t>Результаты государственной итоговой аттестации ОГЭ по обязательным предметам.</a:t>
            </a:r>
            <a:endParaRPr lang="ru-RU" sz="2400" spc="50" dirty="0">
              <a:ln w="11430"/>
              <a:solidFill>
                <a:schemeClr val="bg1"/>
              </a:solidFill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866904629"/>
              </p:ext>
            </p:extLst>
          </p:nvPr>
        </p:nvGraphicFramePr>
        <p:xfrm>
          <a:off x="970802" y="1643050"/>
          <a:ext cx="4170422" cy="4594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673509782"/>
              </p:ext>
            </p:extLst>
          </p:nvPr>
        </p:nvGraphicFramePr>
        <p:xfrm>
          <a:off x="4932040" y="1916832"/>
          <a:ext cx="5859364" cy="5214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928662" y="357166"/>
            <a:ext cx="7560840" cy="863252"/>
            <a:chOff x="0" y="0"/>
            <a:chExt cx="7560840" cy="863252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0" y="0"/>
              <a:ext cx="7560840" cy="86325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42140" y="42140"/>
              <a:ext cx="7476560" cy="7789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0" i="0" kern="1200" dirty="0" smtClean="0"/>
                <a:t>РЕЗУЛЬТАТЫ ОБРАЗОВАТЕЛЬНОЙ ДЕЯТЕЛЬНОСТИ</a:t>
              </a:r>
              <a:endParaRPr lang="ru-RU" sz="2000" b="0" i="0" kern="1200" dirty="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11" name="Блок-схема: процесс 10"/>
          <p:cNvSpPr/>
          <p:nvPr/>
        </p:nvSpPr>
        <p:spPr>
          <a:xfrm>
            <a:off x="1142976" y="980728"/>
            <a:ext cx="7749504" cy="66232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>
              <a:spcBef>
                <a:spcPct val="0"/>
              </a:spcBef>
              <a:defRPr/>
            </a:pPr>
            <a:r>
              <a:rPr lang="ru-RU" sz="2400" spc="50" dirty="0" smtClean="0">
                <a:ln w="11430"/>
                <a:solidFill>
                  <a:schemeClr val="bg1"/>
                </a:solidFill>
              </a:rPr>
              <a:t>Результаты государственной итоговой аттестации ОГЭ по обязательным предметам.</a:t>
            </a:r>
            <a:endParaRPr lang="ru-RU" sz="2400" spc="50" dirty="0">
              <a:ln w="11430"/>
              <a:solidFill>
                <a:schemeClr val="bg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659991" y="2348880"/>
            <a:ext cx="4653730" cy="3677603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АТТЕСТАТЫ С ОТЛИЧИЕМ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buNone/>
            </a:pPr>
            <a:endParaRPr lang="ru-RU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Дёмина Алина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Орлеанская Маргарита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2000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Сливинская</a:t>
            </a: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Алина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2000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Шаповалова</a:t>
            </a: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Алёна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Юшкина Елизавета</a:t>
            </a: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928662" y="357166"/>
            <a:ext cx="7560840" cy="863252"/>
            <a:chOff x="0" y="0"/>
            <a:chExt cx="7560840" cy="863252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0" y="0"/>
              <a:ext cx="7560840" cy="86325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42140" y="42140"/>
              <a:ext cx="7476560" cy="7789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0" i="0" kern="1200" dirty="0" smtClean="0"/>
                <a:t>СИСТЕМА ПОДДЕРЖКИ И СОПРОВОЖДЕНИЯ ОДАРЕННЫХ ДЕТЕЙ</a:t>
              </a:r>
              <a:endParaRPr lang="ru-RU" sz="2000" b="0" i="0" kern="1200" dirty="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13" name="Содержимое 4"/>
          <p:cNvSpPr>
            <a:spLocks noGrp="1"/>
          </p:cNvSpPr>
          <p:nvPr>
            <p:ph idx="1"/>
          </p:nvPr>
        </p:nvSpPr>
        <p:spPr>
          <a:xfrm>
            <a:off x="163079" y="1412776"/>
            <a:ext cx="8892480" cy="509660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ru-RU" sz="22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проведена  </a:t>
            </a:r>
            <a:r>
              <a:rPr lang="ru-RU" sz="22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Всероссийская олимпиада </a:t>
            </a:r>
            <a:r>
              <a:rPr lang="ru-RU" sz="22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школьников: 884 участника </a:t>
            </a:r>
            <a:r>
              <a:rPr lang="ru-RU" sz="22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школьного этапа,  </a:t>
            </a:r>
            <a:r>
              <a:rPr lang="ru-RU" sz="22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214 </a:t>
            </a:r>
            <a:r>
              <a:rPr lang="ru-RU" sz="22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2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победителей </a:t>
            </a:r>
            <a:r>
              <a:rPr lang="ru-RU" sz="22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2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призеров; </a:t>
            </a:r>
            <a:r>
              <a:rPr lang="ru-RU" sz="22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этап  Всероссийской олимпиады школьников – </a:t>
            </a:r>
            <a:r>
              <a:rPr lang="ru-RU" sz="22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108 участников, 11- победителей </a:t>
            </a:r>
            <a:r>
              <a:rPr lang="ru-RU" sz="22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2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призеров; </a:t>
            </a:r>
          </a:p>
          <a:p>
            <a:pPr algn="just"/>
            <a:r>
              <a:rPr lang="ru-RU" sz="22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 </a:t>
            </a:r>
            <a:r>
              <a:rPr lang="ru-RU" sz="22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школы приняли участие в городских проектах по развитию одаренности детей;</a:t>
            </a:r>
          </a:p>
          <a:p>
            <a:pPr algn="just"/>
            <a:r>
              <a:rPr lang="ru-RU" sz="22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привлечены </a:t>
            </a:r>
            <a:r>
              <a:rPr lang="ru-RU" sz="22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- ресурсы для развития одаренности детей;</a:t>
            </a:r>
          </a:p>
          <a:p>
            <a:pPr algn="just"/>
            <a:r>
              <a:rPr lang="ru-RU" sz="22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организованы </a:t>
            </a:r>
            <a:r>
              <a:rPr lang="ru-RU" sz="22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проведены награждения победителей и призеров Всероссийской предметной олимпиады школьников </a:t>
            </a:r>
            <a:r>
              <a:rPr lang="ru-RU" sz="22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2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школьный, муниципальный и региональный уровень);</a:t>
            </a:r>
          </a:p>
          <a:p>
            <a:pPr algn="just"/>
            <a:r>
              <a:rPr lang="ru-RU" sz="22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вся </a:t>
            </a:r>
            <a:r>
              <a:rPr lang="ru-RU" sz="22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актуальная информация об итогах  олимпиадного движения  постоянно обновляется на сайте  школы.</a:t>
            </a:r>
          </a:p>
        </p:txBody>
      </p:sp>
    </p:spTree>
    <p:extLst>
      <p:ext uri="{BB962C8B-B14F-4D97-AF65-F5344CB8AC3E}">
        <p14:creationId xmlns:p14="http://schemas.microsoft.com/office/powerpoint/2010/main" val="848310530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928662" y="357166"/>
            <a:ext cx="7560840" cy="863252"/>
            <a:chOff x="0" y="0"/>
            <a:chExt cx="7560840" cy="863252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0" y="0"/>
              <a:ext cx="7560840" cy="86325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42140" y="42140"/>
              <a:ext cx="7476560" cy="7789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0" i="0" kern="1200" dirty="0" smtClean="0"/>
                <a:t>СИСТЕМА ПОДДЕРЖКИ И СОПРОВОЖДЕНИЯ ОДАРЕННЫХ ДЕТЕЙ</a:t>
              </a:r>
              <a:endParaRPr lang="ru-RU" sz="2000" b="0" i="0" kern="1200" dirty="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13" name="Содержимое 4"/>
          <p:cNvSpPr>
            <a:spLocks noGrp="1"/>
          </p:cNvSpPr>
          <p:nvPr>
            <p:ph idx="1"/>
          </p:nvPr>
        </p:nvSpPr>
        <p:spPr>
          <a:xfrm>
            <a:off x="545870" y="1221636"/>
            <a:ext cx="8326423" cy="528896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i="1" u="sng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</a:t>
            </a:r>
            <a:r>
              <a:rPr lang="ru-RU" sz="2000" b="1" i="1" u="sng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 Всероссийской олимпиады школьников </a:t>
            </a:r>
            <a:endParaRPr lang="ru-RU" sz="2000" b="1" i="1" u="sng" dirty="0" smtClean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000" b="1" i="1" u="sng" dirty="0" smtClean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800" b="1" u="sng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Победители:</a:t>
            </a:r>
          </a:p>
          <a:p>
            <a:pPr marL="0" indent="0" algn="ctr">
              <a:buNone/>
            </a:pP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ХОРОШИЛОВА КСЕНИЯ</a:t>
            </a:r>
          </a:p>
          <a:p>
            <a:pPr marL="0" indent="0" algn="ctr">
              <a:buNone/>
            </a:pP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РАСКОЛЬНИКОВА ЕКАТЕРИНА</a:t>
            </a:r>
          </a:p>
          <a:p>
            <a:pPr marL="0" indent="0" algn="ctr">
              <a:buNone/>
            </a:pP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ГУРОВА КРИСТИНА</a:t>
            </a:r>
          </a:p>
          <a:p>
            <a:pPr marL="0" indent="0" algn="ctr">
              <a:buNone/>
            </a:pP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ОРЛЕАНСКАЯ МАРГАРИТА</a:t>
            </a:r>
          </a:p>
          <a:p>
            <a:pPr marL="0" indent="0" algn="ctr">
              <a:buNone/>
            </a:pPr>
            <a:endParaRPr lang="ru-RU" sz="1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800" b="1" u="sng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Призеры:</a:t>
            </a:r>
          </a:p>
          <a:p>
            <a:pPr marL="0" indent="0" algn="ctr">
              <a:buNone/>
            </a:pP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ЛОБАНОВ КИРИЛЛ</a:t>
            </a:r>
          </a:p>
          <a:p>
            <a:pPr marL="0" indent="0" algn="ctr">
              <a:buNone/>
            </a:pP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РАСКОЛЬНИКОВА ЕКАТЕРИНА</a:t>
            </a:r>
          </a:p>
          <a:p>
            <a:pPr marL="0" indent="0" algn="ctr">
              <a:buNone/>
            </a:pP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ГРИБОВА ОЛЬГА</a:t>
            </a:r>
          </a:p>
          <a:p>
            <a:pPr marL="0" indent="0" algn="ctr">
              <a:buNone/>
            </a:pP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ДЕМИНА АЛИНА</a:t>
            </a:r>
          </a:p>
          <a:p>
            <a:pPr marL="0" indent="0" algn="ctr">
              <a:buNone/>
            </a:pP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ОРЛЕАНСКАЯ МАРГАРИТА </a:t>
            </a:r>
          </a:p>
          <a:p>
            <a:pPr marL="0" indent="0" algn="ctr">
              <a:buNone/>
            </a:pP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АНТОХИНА КСЕНИЯ</a:t>
            </a:r>
          </a:p>
          <a:p>
            <a:pPr marL="0" indent="0" algn="ctr">
              <a:buNone/>
            </a:pP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КРАВЧЕНКО РОМАН</a:t>
            </a:r>
            <a:endParaRPr lang="ru-RU" sz="1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475600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928662" y="357166"/>
            <a:ext cx="7560840" cy="863252"/>
            <a:chOff x="0" y="0"/>
            <a:chExt cx="7560840" cy="863252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0" y="0"/>
              <a:ext cx="7560840" cy="86325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42140" y="42140"/>
              <a:ext cx="7476560" cy="7789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0" i="0" kern="1200" dirty="0" smtClean="0"/>
                <a:t>СИСТЕМА ПОДДЕРЖКИ И СОПРОВОЖДЕНИЯ ОДАРЕННЫХ ДЕТЕЙ</a:t>
              </a:r>
              <a:endParaRPr lang="ru-RU" sz="2000" b="0" i="0" kern="1200" dirty="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616603" y="2060848"/>
            <a:ext cx="21962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Спасатели-2017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G:\фото\DSC006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686719"/>
            <a:ext cx="3774282" cy="28305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5" name="TextBox 4"/>
          <p:cNvSpPr txBox="1"/>
          <p:nvPr/>
        </p:nvSpPr>
        <p:spPr>
          <a:xfrm>
            <a:off x="5868144" y="1278578"/>
            <a:ext cx="1944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Муравей-2017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G:\фото\DSC0064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4" t="8284" r="8613"/>
          <a:stretch/>
        </p:blipFill>
        <p:spPr bwMode="auto">
          <a:xfrm>
            <a:off x="4782082" y="1768059"/>
            <a:ext cx="2859314" cy="26228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76" name="Picture 4" descr="G:\фото\DSC0064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30" t="3878" r="10905" b="7274"/>
          <a:stretch/>
        </p:blipFill>
        <p:spPr bwMode="auto">
          <a:xfrm>
            <a:off x="7784752" y="1788966"/>
            <a:ext cx="1633233" cy="26019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77" name="Picture 5" descr="G:\фото\Муравей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0" r="26242" b="6662"/>
          <a:stretch/>
        </p:blipFill>
        <p:spPr bwMode="auto">
          <a:xfrm>
            <a:off x="5705159" y="4179097"/>
            <a:ext cx="2742203" cy="26719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431711285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895091567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Скругленный прямоугольник 1"/>
          <p:cNvSpPr/>
          <p:nvPr/>
        </p:nvSpPr>
        <p:spPr>
          <a:xfrm>
            <a:off x="214282" y="3010138"/>
            <a:ext cx="8678768" cy="3847862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i="1" dirty="0"/>
              <a:t>Конкурсы и олимпиады</a:t>
            </a:r>
            <a:endParaRPr lang="ru-RU" sz="2000" dirty="0"/>
          </a:p>
          <a:p>
            <a:pPr lvl="0"/>
            <a:r>
              <a:rPr lang="ru-RU" sz="2000" dirty="0" smtClean="0"/>
              <a:t>«</a:t>
            </a:r>
            <a:r>
              <a:rPr lang="ru-RU" sz="2000" dirty="0" err="1" smtClean="0"/>
              <a:t>Блиц-турнир</a:t>
            </a:r>
            <a:r>
              <a:rPr lang="ru-RU" sz="2000" dirty="0" smtClean="0"/>
              <a:t>»                «</a:t>
            </a:r>
            <a:r>
              <a:rPr lang="ru-RU" sz="2000" dirty="0" err="1"/>
              <a:t>Инфоурок</a:t>
            </a:r>
            <a:r>
              <a:rPr lang="ru-RU" sz="2000" dirty="0"/>
              <a:t>»</a:t>
            </a:r>
          </a:p>
          <a:p>
            <a:pPr lvl="0"/>
            <a:r>
              <a:rPr lang="ru-RU" sz="2000" dirty="0" smtClean="0"/>
              <a:t>«Образовательная олимпиада по математике»  «Мириады открытий»     «Кенгуру» «КИТ» «Молодежное движение» «Русский медвежонок» «</a:t>
            </a:r>
            <a:r>
              <a:rPr lang="ru-RU" sz="2000" dirty="0"/>
              <a:t>Спасатели»            «Муравей</a:t>
            </a:r>
            <a:r>
              <a:rPr lang="ru-RU" sz="2000" dirty="0" smtClean="0"/>
              <a:t>»   «</a:t>
            </a:r>
            <a:r>
              <a:rPr lang="ru-RU" sz="2000" dirty="0" err="1" smtClean="0"/>
              <a:t>ЯэнциклопедиЯ</a:t>
            </a:r>
            <a:r>
              <a:rPr lang="ru-RU" sz="2000" dirty="0" smtClean="0"/>
              <a:t>»  «Этнокультурный фестиваль </a:t>
            </a:r>
            <a:r>
              <a:rPr lang="en-US" sz="2000" dirty="0" smtClean="0"/>
              <a:t>“</a:t>
            </a:r>
            <a:r>
              <a:rPr lang="ru-RU" sz="2000" dirty="0" smtClean="0"/>
              <a:t>С любовью к России!</a:t>
            </a:r>
            <a:r>
              <a:rPr lang="en-US" sz="2000" dirty="0" smtClean="0"/>
              <a:t>”</a:t>
            </a:r>
            <a:r>
              <a:rPr lang="ru-RU" sz="2000" dirty="0" smtClean="0"/>
              <a:t>» «Кросс СШОР </a:t>
            </a:r>
            <a:r>
              <a:rPr lang="en-US" sz="2000" dirty="0" smtClean="0"/>
              <a:t>“</a:t>
            </a:r>
            <a:r>
              <a:rPr lang="ru-RU" sz="2000" dirty="0" smtClean="0"/>
              <a:t>Первенство Москвы</a:t>
            </a:r>
            <a:r>
              <a:rPr lang="en-US" sz="2000" dirty="0" smtClean="0"/>
              <a:t>”</a:t>
            </a:r>
            <a:r>
              <a:rPr lang="ru-RU" sz="2000" dirty="0" smtClean="0"/>
              <a:t>»</a:t>
            </a:r>
          </a:p>
          <a:p>
            <a:pPr lvl="0"/>
            <a:r>
              <a:rPr lang="ru-RU" sz="2000" dirty="0" err="1" smtClean="0"/>
              <a:t>Мультитест</a:t>
            </a:r>
            <a:r>
              <a:rPr lang="ru-RU" sz="2000" dirty="0" smtClean="0"/>
              <a:t> </a:t>
            </a:r>
            <a:r>
              <a:rPr lang="ru-RU" sz="2000" dirty="0"/>
              <a:t>по предметам школьной программы</a:t>
            </a:r>
          </a:p>
          <a:p>
            <a:pPr lvl="0"/>
            <a:r>
              <a:rPr lang="ru-RU" sz="2000" dirty="0"/>
              <a:t>Молодежные предметные чемпионаты</a:t>
            </a:r>
          </a:p>
          <a:p>
            <a:pPr lvl="0"/>
            <a:r>
              <a:rPr lang="ru-RU" sz="2000" dirty="0"/>
              <a:t>Дистанционная олимпиада </a:t>
            </a:r>
            <a:r>
              <a:rPr lang="ru-RU" sz="2000" dirty="0" smtClean="0"/>
              <a:t>по ПДД</a:t>
            </a:r>
            <a:endParaRPr lang="ru-RU" sz="2000" dirty="0"/>
          </a:p>
          <a:p>
            <a:r>
              <a:rPr lang="ru-RU" sz="2000" dirty="0"/>
              <a:t>Викторина </a:t>
            </a:r>
            <a:r>
              <a:rPr lang="ru-RU" sz="2000" dirty="0" smtClean="0"/>
              <a:t>по </a:t>
            </a:r>
            <a:r>
              <a:rPr lang="ru-RU" sz="2000" dirty="0"/>
              <a:t>английскому </a:t>
            </a:r>
            <a:r>
              <a:rPr lang="ru-RU" sz="2000" dirty="0" smtClean="0"/>
              <a:t>языку</a:t>
            </a:r>
          </a:p>
          <a:p>
            <a:r>
              <a:rPr lang="ru-RU" sz="2000" dirty="0" smtClean="0"/>
              <a:t>«</a:t>
            </a:r>
            <a:r>
              <a:rPr lang="ru-RU" sz="2000" dirty="0" err="1" smtClean="0"/>
              <a:t>Олимпус</a:t>
            </a:r>
            <a:r>
              <a:rPr lang="ru-RU" sz="2000" dirty="0" smtClean="0"/>
              <a:t>» (осенняя </a:t>
            </a:r>
            <a:r>
              <a:rPr lang="ru-RU" sz="2000" dirty="0" err="1" smtClean="0"/>
              <a:t>сесия</a:t>
            </a:r>
            <a:r>
              <a:rPr lang="ru-RU" sz="2000" dirty="0" smtClean="0"/>
              <a:t>) «</a:t>
            </a:r>
            <a:r>
              <a:rPr lang="ru-RU" sz="2000" dirty="0" err="1" smtClean="0"/>
              <a:t>Вопросито</a:t>
            </a:r>
            <a:r>
              <a:rPr lang="ru-RU" sz="2000" dirty="0" smtClean="0"/>
              <a:t>» «</a:t>
            </a:r>
            <a:r>
              <a:rPr lang="ru-RU" sz="2000" dirty="0" err="1" smtClean="0"/>
              <a:t>Интербриг</a:t>
            </a:r>
            <a:r>
              <a:rPr lang="ru-RU" sz="2000" dirty="0" smtClean="0"/>
              <a:t>»</a:t>
            </a:r>
            <a:endParaRPr lang="ru-RU" sz="2000" dirty="0"/>
          </a:p>
        </p:txBody>
      </p:sp>
      <p:pic>
        <p:nvPicPr>
          <p:cNvPr id="6" name="Рисунок 5"/>
          <p:cNvPicPr/>
          <p:nvPr/>
        </p:nvPicPr>
        <p:blipFill>
          <a:blip r:embed="rId7" cstate="print"/>
          <a:stretch>
            <a:fillRect/>
          </a:stretch>
        </p:blipFill>
        <p:spPr bwMode="auto">
          <a:xfrm rot="708393">
            <a:off x="6551377" y="911650"/>
            <a:ext cx="1441108" cy="203970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8" cstate="print"/>
          <a:stretch>
            <a:fillRect/>
          </a:stretch>
        </p:blipFill>
        <p:spPr bwMode="auto">
          <a:xfrm rot="245440">
            <a:off x="5014704" y="1052147"/>
            <a:ext cx="1511809" cy="2127591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/>
          <p:nvPr/>
        </p:nvPicPr>
        <p:blipFill>
          <a:blip r:embed="rId9" cstate="print"/>
          <a:stretch>
            <a:fillRect/>
          </a:stretch>
        </p:blipFill>
        <p:spPr bwMode="auto">
          <a:xfrm rot="1134272">
            <a:off x="7556108" y="1663757"/>
            <a:ext cx="1320847" cy="186836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4098" name="Picture 2" descr="F:\Грамоты II полугодие 2017-2018 уч. год\Лиза Ю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88061">
            <a:off x="3704679" y="1081194"/>
            <a:ext cx="1386274" cy="1923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F:\Грамоты II полугодие 2017-2018 уч. год\Рисунок (2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00351">
            <a:off x="467544" y="893976"/>
            <a:ext cx="1656184" cy="229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:\Грамоты II полугодие 2017-2018 уч. год\Рисунок (5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045108" y="1275336"/>
            <a:ext cx="1453382" cy="2016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15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06630228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495211">
            <a:off x="7033953" y="3822667"/>
            <a:ext cx="1900789" cy="263463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857884">
            <a:off x="525907" y="1192536"/>
            <a:ext cx="1619674" cy="224499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525891">
            <a:off x="7145925" y="1322506"/>
            <a:ext cx="1910018" cy="264743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38418">
            <a:off x="3688180" y="1420820"/>
            <a:ext cx="2162287" cy="306044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45440">
            <a:off x="5382757" y="1596465"/>
            <a:ext cx="2194560" cy="3041826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857884">
            <a:off x="1141808" y="2640848"/>
            <a:ext cx="1899141" cy="268799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134272">
            <a:off x="4387012" y="3534128"/>
            <a:ext cx="1610281" cy="223197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2" name="Рисунок 11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566892">
            <a:off x="1882611" y="1868018"/>
            <a:ext cx="2020122" cy="142834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3" name="Рисунок 12"/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40602" y="3117378"/>
            <a:ext cx="1447931" cy="200694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4" name="Рисунок 13"/>
          <p:cNvPicPr/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538120">
            <a:off x="1426182" y="4315708"/>
            <a:ext cx="1882083" cy="2619001"/>
          </a:xfrm>
          <a:prstGeom prst="rect">
            <a:avLst/>
          </a:prstGeom>
          <a:noFill/>
          <a:ln w="9525">
            <a:solidFill>
              <a:schemeClr val="bg2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15" name="Рисунок 14"/>
          <p:cNvPicPr/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313379">
            <a:off x="3640781" y="4776458"/>
            <a:ext cx="1495504" cy="2072883"/>
          </a:xfrm>
          <a:prstGeom prst="rect">
            <a:avLst/>
          </a:prstGeom>
          <a:noFill/>
          <a:ln w="9525">
            <a:solidFill>
              <a:schemeClr val="bg2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03035" y="4648838"/>
            <a:ext cx="1572600" cy="21797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02851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556480423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2" name="Picture 2" descr="C:\Users\1\Desktop\sage 2017\IMG_166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228188"/>
            <a:ext cx="3220249" cy="241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1\Desktop\экономический лагерь 2016-17\IMG_100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712190"/>
            <a:ext cx="3652946" cy="2739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F:\фото школа\сэйдж2018\IMG_069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24744"/>
            <a:ext cx="3312368" cy="2484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F:\фото школа\SAGE 2017 лагерь\IMG_053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655890"/>
            <a:ext cx="3168352" cy="268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9537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705220" y="281626"/>
            <a:ext cx="7560840" cy="863252"/>
            <a:chOff x="0" y="0"/>
            <a:chExt cx="7560840" cy="863252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0" y="0"/>
              <a:ext cx="7560840" cy="86325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" name="Скругленный прямоугольник 4"/>
            <p:cNvSpPr/>
            <p:nvPr/>
          </p:nvSpPr>
          <p:spPr>
            <a:xfrm>
              <a:off x="42140" y="42140"/>
              <a:ext cx="7476560" cy="7789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000" b="0" i="0" kern="1200" dirty="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767968" y="349573"/>
            <a:ext cx="7455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  </a:t>
            </a:r>
            <a:r>
              <a:rPr lang="en-US" sz="1600" b="1" dirty="0" smtClean="0">
                <a:solidFill>
                  <a:schemeClr val="bg1"/>
                </a:solidFill>
              </a:rPr>
              <a:t>III </a:t>
            </a:r>
            <a:r>
              <a:rPr lang="ru-RU" sz="1600" b="1" dirty="0">
                <a:solidFill>
                  <a:schemeClr val="bg1"/>
                </a:solidFill>
              </a:rPr>
              <a:t>региональные соревнования «Казаки – сила» на базе Тульского регионального центра подготовки граждан Российской Федерации к военной службе и военно-патриотического воспитания Тульской области</a:t>
            </a:r>
          </a:p>
        </p:txBody>
      </p:sp>
      <p:pic>
        <p:nvPicPr>
          <p:cNvPr id="4098" name="Picture 2" descr="C:\Users\МБОУ СШ №4\Documents\Фотки\казаки сила\IMG_20180427_0950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252578"/>
            <a:ext cx="3869195" cy="2176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МБОУ СШ №4\Documents\Фотки\казаки сила\IMG_20180427_1146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501008"/>
            <a:ext cx="4299972" cy="2418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МБОУ СШ №4\Documents\Фотки\казаки сила\IMG_20180427_12064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1" r="15994"/>
          <a:stretch/>
        </p:blipFill>
        <p:spPr bwMode="auto">
          <a:xfrm>
            <a:off x="5221218" y="1244008"/>
            <a:ext cx="3637032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МБОУ СШ №4\Documents\Фотки\казаки сила\IMG_20180427_13300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7" t="8565" r="2708"/>
          <a:stretch/>
        </p:blipFill>
        <p:spPr bwMode="auto">
          <a:xfrm>
            <a:off x="4425404" y="4077072"/>
            <a:ext cx="4432846" cy="2437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3494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75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75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398860963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571472" y="1285860"/>
            <a:ext cx="8245580" cy="3477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i="1" dirty="0"/>
              <a:t>Конкурсы и олимпиады</a:t>
            </a:r>
            <a:endParaRPr lang="ru-RU" sz="2000" dirty="0"/>
          </a:p>
          <a:p>
            <a:pPr marL="342900" lvl="0" indent="-342900">
              <a:buFont typeface="Wingdings" pitchFamily="2" charset="2"/>
              <a:buChar char="Ø"/>
            </a:pPr>
            <a:r>
              <a:rPr lang="ru-RU" sz="2000" dirty="0"/>
              <a:t>Осенний кросс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sz="2000" dirty="0"/>
              <a:t>Конкурс творческих работ «Мир мастеров»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sz="2000" dirty="0"/>
              <a:t>Первенство по нормам ГТО (зимние виды)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sz="2000" dirty="0"/>
              <a:t>Конкурс творческих работ «Лесная красавица»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sz="2000" dirty="0"/>
              <a:t>Конкурс творческих работ </a:t>
            </a:r>
            <a:r>
              <a:rPr lang="ru-RU" sz="2000" dirty="0" smtClean="0"/>
              <a:t>«Красота Божьего мира»</a:t>
            </a:r>
            <a:endParaRPr lang="ru-RU" sz="2000" dirty="0"/>
          </a:p>
          <a:p>
            <a:pPr marL="342900" lvl="0" indent="-342900">
              <a:buFont typeface="Wingdings" pitchFamily="2" charset="2"/>
              <a:buChar char="Ø"/>
            </a:pPr>
            <a:r>
              <a:rPr lang="ru-RU" sz="2000" dirty="0" smtClean="0"/>
              <a:t>Акция «Право на жизнь»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sz="2000" dirty="0" smtClean="0"/>
              <a:t>Конкурс новогодних открыток на английском языке</a:t>
            </a:r>
            <a:endParaRPr lang="ru-RU" sz="2000" dirty="0"/>
          </a:p>
          <a:p>
            <a:pPr marL="342900" lvl="0" indent="-342900">
              <a:buFont typeface="Wingdings" pitchFamily="2" charset="2"/>
              <a:buChar char="Ø"/>
            </a:pPr>
            <a:r>
              <a:rPr lang="ru-RU" sz="2000" dirty="0"/>
              <a:t>Конкурс </a:t>
            </a:r>
            <a:r>
              <a:rPr lang="ru-RU" sz="2000" dirty="0" smtClean="0"/>
              <a:t>«Юный химик»</a:t>
            </a:r>
            <a:endParaRPr lang="ru-RU" sz="2000" dirty="0"/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/>
              <a:t> </a:t>
            </a:r>
            <a:r>
              <a:rPr lang="ru-RU" sz="2000" dirty="0" smtClean="0"/>
              <a:t>Президентские состязания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 smtClean="0"/>
              <a:t>Школа безопасности</a:t>
            </a:r>
            <a:endParaRPr lang="ru-RU" sz="2000" dirty="0"/>
          </a:p>
        </p:txBody>
      </p:sp>
      <p:pic>
        <p:nvPicPr>
          <p:cNvPr id="6" name="Рисунок 5"/>
          <p:cNvPicPr/>
          <p:nvPr/>
        </p:nvPicPr>
        <p:blipFill>
          <a:blip r:embed="rId7" cstate="print"/>
          <a:stretch>
            <a:fillRect/>
          </a:stretch>
        </p:blipFill>
        <p:spPr bwMode="auto">
          <a:xfrm>
            <a:off x="6072198" y="4071941"/>
            <a:ext cx="1497363" cy="210726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8" cstate="print"/>
          <a:stretch>
            <a:fillRect/>
          </a:stretch>
        </p:blipFill>
        <p:spPr bwMode="auto">
          <a:xfrm rot="21222621">
            <a:off x="6716210" y="1926840"/>
            <a:ext cx="1904453" cy="13465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/>
          <p:nvPr/>
        </p:nvPicPr>
        <p:blipFill>
          <a:blip r:embed="rId9" cstate="print"/>
          <a:stretch>
            <a:fillRect/>
          </a:stretch>
        </p:blipFill>
        <p:spPr bwMode="auto">
          <a:xfrm rot="20790766">
            <a:off x="4724534" y="266987"/>
            <a:ext cx="1904453" cy="1428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/>
          <p:nvPr/>
        </p:nvPicPr>
        <p:blipFill>
          <a:blip r:embed="rId10" cstate="print"/>
          <a:stretch>
            <a:fillRect/>
          </a:stretch>
        </p:blipFill>
        <p:spPr bwMode="auto">
          <a:xfrm rot="1127918">
            <a:off x="6947622" y="346120"/>
            <a:ext cx="2020121" cy="13108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/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3643306" y="4643446"/>
            <a:ext cx="2071702" cy="146480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1428728" y="4766640"/>
            <a:ext cx="1497363" cy="207545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11562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/>
        </p:nvGraphicFramePr>
        <p:xfrm>
          <a:off x="-857288" y="214290"/>
          <a:ext cx="10501386" cy="6643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336241064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Блок-схема: процесс 4"/>
          <p:cNvSpPr/>
          <p:nvPr/>
        </p:nvSpPr>
        <p:spPr>
          <a:xfrm>
            <a:off x="3491880" y="980728"/>
            <a:ext cx="5400600" cy="5040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АКТИВНОЕ УЧАСТИЕ В МЕРОПРИЯТИЯХ </a:t>
            </a:r>
            <a:endParaRPr lang="ru-RU" sz="24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54012" y="1700808"/>
            <a:ext cx="7848872" cy="460851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 algn="just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реализация нормативно-правовой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базы по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ФГОС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реализация Основной образовательной программы начального общего  и основного общего образования;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реализация  организационной модели внеурочной  деятельности;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реализация Программы по укреплению материально – технической базы школы;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прохождение курсовой подготовки по проблемам реализации  ФГОС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(в том числе дистанционное обучение,  курсы по ОРКСЭ);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участие в работе РМО по вопросам реализации  ФГОС НОО и ФГОС ООО;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участие в мероприятиях города по вопросам реализации  ФГОС;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подготовка и проведение региональной базовой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площадки </a:t>
            </a: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Метапредметное</a:t>
            </a: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содержание и результаты образования: реализация федеральных государственных образовательных стандартов в предметах естественно-математического цикла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1447008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13203914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Скругленный прямоугольник 7"/>
          <p:cNvSpPr/>
          <p:nvPr/>
        </p:nvSpPr>
        <p:spPr>
          <a:xfrm>
            <a:off x="1054012" y="1700808"/>
            <a:ext cx="7848872" cy="424847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just">
              <a:buFont typeface="Wingdings" pitchFamily="2" charset="2"/>
              <a:buChar char="ü"/>
            </a:pPr>
            <a:r>
              <a:rPr lang="ru-RU" sz="21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констатирует реализацию предыдущей программы развития, анализирует состояние и выявляет существенные проблемы школы, позволяет наметить пути их разрешения;</a:t>
            </a:r>
          </a:p>
          <a:p>
            <a:pPr marL="457200" lvl="0" indent="-457200" algn="just">
              <a:buFont typeface="Wingdings" pitchFamily="2" charset="2"/>
              <a:buChar char="ü"/>
            </a:pPr>
            <a:r>
              <a:rPr lang="ru-RU" sz="21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прогнозирует тенденции, определяет направления и особенности развития школы, алгоритм и последовательность осуществления инноваций;</a:t>
            </a:r>
          </a:p>
          <a:p>
            <a:pPr marL="457200" lvl="0" indent="-457200" algn="just">
              <a:buFont typeface="Wingdings" pitchFamily="2" charset="2"/>
              <a:buChar char="ü"/>
            </a:pPr>
            <a:r>
              <a:rPr lang="ru-RU" sz="21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обеспечивает научно – методическую основу и основные практические подходы для реализации следующего этапа модернизации школы;</a:t>
            </a:r>
          </a:p>
          <a:p>
            <a:pPr marL="457200" indent="-457200" algn="just">
              <a:buFont typeface="Wingdings" pitchFamily="2" charset="2"/>
              <a:buChar char="ü"/>
            </a:pPr>
            <a:r>
              <a:rPr lang="ru-RU" sz="21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утверждает механизм управления реализацией программы и контроля качества её осуществления.</a:t>
            </a:r>
          </a:p>
        </p:txBody>
      </p:sp>
    </p:spTree>
    <p:extLst>
      <p:ext uri="{BB962C8B-B14F-4D97-AF65-F5344CB8AC3E}">
        <p14:creationId xmlns:p14="http://schemas.microsoft.com/office/powerpoint/2010/main" val="406904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95431283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Скругленный прямоугольник 7"/>
          <p:cNvSpPr/>
          <p:nvPr/>
        </p:nvSpPr>
        <p:spPr>
          <a:xfrm>
            <a:off x="1054012" y="1700808"/>
            <a:ext cx="7848872" cy="424847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Создание необходимых условий для овладения обучающимися предметными и ключевыми компетенциями в интересах семьи, общества и государства</a:t>
            </a: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 Создание необходимых условий для овладения обучающимися предметными и ключевыми компетенциями в интересах семьи, общества и государства.</a:t>
            </a:r>
            <a:endParaRPr lang="ru-RU" sz="2400" dirty="0"/>
          </a:p>
          <a:p>
            <a:pPr algn="just"/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1916832"/>
            <a:ext cx="70533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3538" indent="-363538" algn="just"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  с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оздание </a:t>
            </a: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необходимых условий для овладения обучающимися предметными и ключевыми компетенциями в интересах семьи, общества и 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государства</a:t>
            </a: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;</a:t>
            </a:r>
            <a:endParaRPr lang="ru-RU" sz="2400" b="1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342900" lvl="0" indent="-342900" algn="just">
              <a:buFont typeface="Wingdings" pitchFamily="2" charset="2"/>
              <a:buChar char="ü"/>
            </a:pP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интеграция </a:t>
            </a: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новых методов обучения и воспитания; </a:t>
            </a:r>
          </a:p>
          <a:p>
            <a:pPr marL="342900" lvl="0" indent="-342900" algn="just">
              <a:buFont typeface="Wingdings" pitchFamily="2" charset="2"/>
              <a:buChar char="ü"/>
            </a:pP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внедрение </a:t>
            </a: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новых образовательных технологий;</a:t>
            </a:r>
          </a:p>
          <a:p>
            <a:pPr marL="342900" lvl="0" indent="-342900" algn="just">
              <a:buFont typeface="Wingdings" pitchFamily="2" charset="2"/>
              <a:buChar char="ü"/>
            </a:pP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использование </a:t>
            </a: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цифровых технологий в обучении.</a:t>
            </a:r>
          </a:p>
          <a:p>
            <a:pPr algn="just"/>
            <a:endParaRPr lang="ru-RU" sz="32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375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854706312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1038386" y="2852936"/>
            <a:ext cx="7848872" cy="237626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предоставлять доступное качественное образование, воспитывать и развивать в безопасных, комфортных условиях, адаптированных к возможностям каждого ребенка, создавать все условия для самореализации ребенка в урочной и внеурочной деятельности, что подтверждается качеством и уровнем участия в олимпиадах, конкурсах, различного уровня.</a:t>
            </a:r>
            <a:endParaRPr lang="ru-RU" sz="20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1357290" y="1142984"/>
            <a:ext cx="7560840" cy="79208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ДАЕТ ВОЗМОЖНОСТЬ ШКОЛЕ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89540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936495708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Блок-схема: процесс 6"/>
          <p:cNvSpPr/>
          <p:nvPr/>
        </p:nvSpPr>
        <p:spPr>
          <a:xfrm>
            <a:off x="1714480" y="980728"/>
            <a:ext cx="7178000" cy="5040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ЭЛЕКТРОННЫЙ ДОКУМЕНТООБОРОТ</a:t>
            </a:r>
            <a:endParaRPr lang="ru-RU" sz="2800" dirty="0"/>
          </a:p>
        </p:txBody>
      </p:sp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86314" y="2996952"/>
            <a:ext cx="4094115" cy="3508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1114622" y="5229200"/>
            <a:ext cx="4394793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</a:rPr>
              <a:t>https://sgo-s.edu71.ru</a:t>
            </a:r>
            <a:endParaRPr lang="ru-RU" sz="36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2" r="2273" b="5014"/>
          <a:stretch/>
        </p:blipFill>
        <p:spPr bwMode="auto">
          <a:xfrm>
            <a:off x="172090" y="1827362"/>
            <a:ext cx="5151569" cy="26963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131840" y="1628800"/>
            <a:ext cx="5831981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r>
              <a:rPr lang="ru-RU" sz="3600" u="sng" dirty="0" smtClean="0">
                <a:hlinkClick r:id="rId9"/>
              </a:rPr>
              <a:t>http://shekino4.reg-school.ru</a:t>
            </a:r>
            <a:r>
              <a:rPr lang="ru-RU" sz="3600" u="sng" dirty="0" smtClean="0"/>
              <a:t>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718415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782836294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 descr="E:\фото_видео\работа мамина\школа\IMG_9923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358" y="4830093"/>
            <a:ext cx="2543175" cy="16954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9552210"/>
              </p:ext>
            </p:extLst>
          </p:nvPr>
        </p:nvGraphicFramePr>
        <p:xfrm>
          <a:off x="1259632" y="1124744"/>
          <a:ext cx="7560839" cy="30849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pic>
        <p:nvPicPr>
          <p:cNvPr id="5122" name="Picture 2" descr="C:\Users\МБОУ СШ №4\Documents\Фотки\Урок безопасности фото\IMG-807b94097790b5c3213f940fb1696f07-V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293096"/>
            <a:ext cx="2736304" cy="191656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МБОУ СШ №4\Documents\Фотки\всемирный день ГО\P_20180302_122222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137732"/>
            <a:ext cx="2737930" cy="154008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0965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456972182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Блок-схема: процесс 5"/>
          <p:cNvSpPr/>
          <p:nvPr/>
        </p:nvSpPr>
        <p:spPr>
          <a:xfrm>
            <a:off x="1763688" y="1196752"/>
            <a:ext cx="6768752" cy="79208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Структура и содержание основных образовательных программ.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61255" y="2348880"/>
            <a:ext cx="741682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Образовательная программа школы и учебный план  предусматривали выполнение государственной функции школы, обеспечение базового уровня образования, развития ребенка в процессе обучения.</a:t>
            </a:r>
          </a:p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Школа осуществляет образовательный процесс в соответствии с уровнями общеобразовательных программ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общего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образования.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2080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892247550"/>
              </p:ext>
            </p:extLst>
          </p:nvPr>
        </p:nvGraphicFramePr>
        <p:xfrm>
          <a:off x="1259632" y="332656"/>
          <a:ext cx="756084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403648" y="1196752"/>
            <a:ext cx="741682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уровень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– ОП НОО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формирование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основ умения учиться и способности к организации своей деятельности;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духовно-нравственное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развитие и воспитание обучающихся;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укрепление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физического и духовного здоровья обучающихся;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обеспечение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условий для индивидуального развития всех обучающихся, в особенности тех, кто в наибольшей степени нуждается в специальных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условиях одарённых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детей и детей с ограниченными возможностями здоровья. </a:t>
            </a:r>
          </a:p>
          <a:p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уровень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– ОП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создание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условий для воспитания, становления и формирования личности обучающегося, для развития его склонностей, интересов и способности к социальному самоопределению.</a:t>
            </a:r>
          </a:p>
          <a:p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уровень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– ОП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СОО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развитие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интереса 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познанию 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творческих способностей обучающихся, формирование навыков самостоятельной учебной деятельности на основе дифференциации обучения.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308304" y="1124744"/>
            <a:ext cx="13979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задачи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422543" y="3573016"/>
            <a:ext cx="13979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задачи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403882" y="4581128"/>
            <a:ext cx="13979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задачи</a:t>
            </a:r>
          </a:p>
        </p:txBody>
      </p:sp>
    </p:spTree>
    <p:extLst>
      <p:ext uri="{BB962C8B-B14F-4D97-AF65-F5344CB8AC3E}">
        <p14:creationId xmlns:p14="http://schemas.microsoft.com/office/powerpoint/2010/main" val="12001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6923C"/>
      </a:hlink>
      <a:folHlink>
        <a:srgbClr val="4F612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2136</TotalTime>
  <Words>2386</Words>
  <Application>Microsoft Office PowerPoint</Application>
  <PresentationFormat>Экран (4:3)</PresentationFormat>
  <Paragraphs>436</Paragraphs>
  <Slides>53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5" baseType="lpstr">
      <vt:lpstr>Тема Office</vt:lpstr>
      <vt:lpstr>Acrobat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academic</cp:lastModifiedBy>
  <cp:revision>238</cp:revision>
  <dcterms:created xsi:type="dcterms:W3CDTF">2014-11-22T17:16:34Z</dcterms:created>
  <dcterms:modified xsi:type="dcterms:W3CDTF">2018-09-06T13:32:12Z</dcterms:modified>
</cp:coreProperties>
</file>