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rts/chart2.xml" ContentType="application/vnd.openxmlformats-officedocument.drawingml.chart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312" r:id="rId4"/>
    <p:sldId id="262" r:id="rId5"/>
    <p:sldId id="326" r:id="rId6"/>
    <p:sldId id="310" r:id="rId7"/>
    <p:sldId id="267" r:id="rId8"/>
    <p:sldId id="266" r:id="rId9"/>
    <p:sldId id="281" r:id="rId10"/>
    <p:sldId id="282" r:id="rId11"/>
    <p:sldId id="327" r:id="rId12"/>
    <p:sldId id="268" r:id="rId13"/>
    <p:sldId id="269" r:id="rId14"/>
    <p:sldId id="313" r:id="rId15"/>
    <p:sldId id="271" r:id="rId16"/>
    <p:sldId id="272" r:id="rId17"/>
    <p:sldId id="273" r:id="rId18"/>
    <p:sldId id="270" r:id="rId19"/>
    <p:sldId id="274" r:id="rId20"/>
    <p:sldId id="314" r:id="rId21"/>
    <p:sldId id="315" r:id="rId22"/>
    <p:sldId id="316" r:id="rId23"/>
    <p:sldId id="275" r:id="rId24"/>
    <p:sldId id="277" r:id="rId25"/>
    <p:sldId id="278" r:id="rId26"/>
    <p:sldId id="279" r:id="rId27"/>
    <p:sldId id="287" r:id="rId28"/>
    <p:sldId id="280" r:id="rId29"/>
    <p:sldId id="285" r:id="rId30"/>
    <p:sldId id="317" r:id="rId31"/>
    <p:sldId id="318" r:id="rId32"/>
    <p:sldId id="319" r:id="rId33"/>
    <p:sldId id="292" r:id="rId34"/>
    <p:sldId id="332" r:id="rId35"/>
    <p:sldId id="296" r:id="rId36"/>
    <p:sldId id="320" r:id="rId37"/>
    <p:sldId id="298" r:id="rId38"/>
    <p:sldId id="321" r:id="rId39"/>
    <p:sldId id="322" r:id="rId40"/>
    <p:sldId id="323" r:id="rId41"/>
    <p:sldId id="324" r:id="rId42"/>
    <p:sldId id="329" r:id="rId43"/>
    <p:sldId id="333" r:id="rId44"/>
    <p:sldId id="334" r:id="rId45"/>
    <p:sldId id="304" r:id="rId46"/>
    <p:sldId id="305" r:id="rId47"/>
    <p:sldId id="286" r:id="rId48"/>
    <p:sldId id="331" r:id="rId49"/>
    <p:sldId id="306" r:id="rId50"/>
    <p:sldId id="302" r:id="rId51"/>
    <p:sldId id="297" r:id="rId52"/>
    <p:sldId id="330" r:id="rId53"/>
    <p:sldId id="30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76;&#1077;&#1078;&#1076;&#1072;\Desktop\&#1087;&#1091;&#1073;&#1083;&#1080;&#1095;&#1085;&#1099;&#1081;%20&#1086;&#1090;&#1095;&#1077;&#1090;%2014_15\&#1087;&#1091;&#1073;&#1083;&#1080;&#1095;&#1085;&#1099;&#1081;%20&#1086;&#1090;&#1095;&#1077;&#1090;%2014_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КЛАССОВ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I уровень</c:v>
                </c:pt>
                <c:pt idx="1">
                  <c:v>II уровень</c:v>
                </c:pt>
                <c:pt idx="2">
                  <c:v>III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ОБУЧАЮЩИХСЯ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</a:t>
                    </a:r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I уровень</c:v>
                </c:pt>
                <c:pt idx="1">
                  <c:v>II уровень</c:v>
                </c:pt>
                <c:pt idx="2">
                  <c:v>III 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118</c:v>
                </c:pt>
                <c:pt idx="1">
                  <c:v>196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3915136"/>
        <c:axId val="83916672"/>
        <c:axId val="0"/>
      </c:bar3DChart>
      <c:catAx>
        <c:axId val="83915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83916672"/>
        <c:crosses val="autoZero"/>
        <c:auto val="1"/>
        <c:lblAlgn val="ctr"/>
        <c:lblOffset val="100"/>
        <c:noMultiLvlLbl val="0"/>
      </c:catAx>
      <c:valAx>
        <c:axId val="839166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39151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МОЛОДЫЕ СПЕЦИАЛИСТЫ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7880704"/>
        <c:axId val="133211648"/>
        <c:axId val="0"/>
      </c:bar3DChart>
      <c:catAx>
        <c:axId val="117880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211648"/>
        <c:crosses val="autoZero"/>
        <c:auto val="1"/>
        <c:lblAlgn val="ctr"/>
        <c:lblOffset val="100"/>
        <c:noMultiLvlLbl val="0"/>
      </c:catAx>
      <c:valAx>
        <c:axId val="1332116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7880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2015/2016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8-4832-AAFB-540199F17E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68-4832-AAFB-540199F17E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5.0793620321286717E-3"/>
                  <c:y val="5.3897740284189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68-4832-AAFB-540199F17E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49080704"/>
        <c:axId val="149090688"/>
        <c:axId val="0"/>
      </c:bar3DChart>
      <c:catAx>
        <c:axId val="149080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49090688"/>
        <c:crosses val="autoZero"/>
        <c:auto val="1"/>
        <c:lblAlgn val="ctr"/>
        <c:lblOffset val="100"/>
        <c:noMultiLvlLbl val="0"/>
      </c:catAx>
      <c:valAx>
        <c:axId val="1490906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9080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66960549754963"/>
          <c:y val="9.2915460333385116E-2"/>
          <c:w val="0.30340991361895631"/>
          <c:h val="0.478881142062189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07353132008498"/>
          <c:y val="3.2075714298834532E-2"/>
          <c:w val="0.4266045079845277"/>
          <c:h val="0.4647619463093412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2015/2016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72.3</c:v>
                </c:pt>
                <c:pt idx="1">
                  <c:v>52.8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35-4C75-AF14-48B67B3F80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68.7</c:v>
                </c:pt>
                <c:pt idx="1">
                  <c:v>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35-4C75-AF14-48B67B3F80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333333333333334E-2"/>
                  <c:y val="9.3750000000000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735-4C75-AF14-48B67B3F8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68</c:v>
                </c:pt>
                <c:pt idx="1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35-4C75-AF14-48B67B3F80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49183104"/>
        <c:axId val="149186048"/>
        <c:axId val="149209088"/>
      </c:bar3DChart>
      <c:catAx>
        <c:axId val="149183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49186048"/>
        <c:crosses val="autoZero"/>
        <c:auto val="1"/>
        <c:lblAlgn val="ctr"/>
        <c:lblOffset val="100"/>
        <c:noMultiLvlLbl val="0"/>
      </c:catAx>
      <c:valAx>
        <c:axId val="1491860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9183104"/>
        <c:crosses val="autoZero"/>
        <c:crossBetween val="between"/>
      </c:valAx>
      <c:serAx>
        <c:axId val="149209088"/>
        <c:scaling>
          <c:orientation val="minMax"/>
        </c:scaling>
        <c:delete val="0"/>
        <c:axPos val="b"/>
        <c:majorTickMark val="out"/>
        <c:minorTickMark val="none"/>
        <c:tickLblPos val="nextTo"/>
        <c:crossAx val="149186048"/>
        <c:crosses val="autoZero"/>
      </c:serAx>
    </c:plotArea>
    <c:legend>
      <c:legendPos val="r"/>
      <c:layout>
        <c:manualLayout>
          <c:xMode val="edge"/>
          <c:yMode val="edge"/>
          <c:x val="0.73878702763725512"/>
          <c:y val="0.21455626954147952"/>
          <c:w val="0.22000264119237711"/>
          <c:h val="0.242800299403947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Средний балл</a:t>
            </a:r>
          </a:p>
        </c:rich>
      </c:tx>
      <c:layout>
        <c:manualLayout>
          <c:xMode val="edge"/>
          <c:yMode val="edge"/>
          <c:x val="0.18079156834879889"/>
          <c:y val="2.875796865402003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012840906747571E-2"/>
          <c:y val="2.8652262322000792E-2"/>
          <c:w val="0.59001415204504482"/>
          <c:h val="0.695502999175928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2015/2016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8573667678851418E-2"/>
                  <c:y val="1.5686164720374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DAE-430E-B956-365AD55E4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AE-430E-B956-365AD55E4C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533810969787814E-2"/>
                  <c:y val="2.6143607867290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DAE-430E-B956-365AD55E4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4.0999999999999996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AE-430E-B956-365AD55E4C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893624907183891E-2"/>
                  <c:y val="1.3582530635367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DAE-430E-B956-365AD55E4C8B}"/>
                </c:ext>
              </c:extLst>
            </c:dLbl>
            <c:dLbl>
              <c:idx val="1"/>
              <c:layout>
                <c:manualLayout>
                  <c:x val="2.65338109697878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DAE-430E-B956-365AD55E4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DAE-430E-B956-365AD55E4C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49516672"/>
        <c:axId val="149518208"/>
        <c:axId val="149212672"/>
      </c:bar3DChart>
      <c:catAx>
        <c:axId val="149516672"/>
        <c:scaling>
          <c:orientation val="minMax"/>
        </c:scaling>
        <c:delete val="0"/>
        <c:axPos val="b"/>
        <c:numFmt formatCode="#,##0.00\ &quot;₽&quot;" sourceLinked="0"/>
        <c:majorTickMark val="out"/>
        <c:minorTickMark val="none"/>
        <c:tickLblPos val="nextTo"/>
        <c:spPr>
          <a:solidFill>
            <a:srgbClr val="FFFFFF">
              <a:alpha val="49020"/>
            </a:srgbClr>
          </a:solidFill>
        </c:spPr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518208"/>
        <c:crosses val="autoZero"/>
        <c:auto val="1"/>
        <c:lblAlgn val="ctr"/>
        <c:lblOffset val="100"/>
        <c:noMultiLvlLbl val="0"/>
      </c:catAx>
      <c:valAx>
        <c:axId val="149518208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9516672"/>
        <c:crosses val="autoZero"/>
        <c:crossBetween val="between"/>
      </c:valAx>
      <c:serAx>
        <c:axId val="149212672"/>
        <c:scaling>
          <c:orientation val="minMax"/>
        </c:scaling>
        <c:delete val="0"/>
        <c:axPos val="b"/>
        <c:majorTickMark val="out"/>
        <c:minorTickMark val="none"/>
        <c:tickLblPos val="nextTo"/>
        <c:crossAx val="149518208"/>
        <c:crosses val="autoZero"/>
        <c:tickMarkSkip val="1"/>
      </c:serAx>
      <c:spPr>
        <a:noFill/>
      </c:spPr>
    </c:plotArea>
    <c:legend>
      <c:legendPos val="r"/>
      <c:layout>
        <c:manualLayout>
          <c:xMode val="edge"/>
          <c:yMode val="edge"/>
          <c:x val="0.65062456509197386"/>
          <c:y val="0.17118353285032503"/>
          <c:w val="0.32196813655788309"/>
          <c:h val="0.230172550020003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1806564671523"/>
          <c:y val="4.4855807553692201E-2"/>
          <c:w val="0.40854246297038382"/>
          <c:h val="0.6642963019779670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2015/2016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87.7</c:v>
                </c:pt>
                <c:pt idx="1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75</c:v>
                </c:pt>
                <c:pt idx="1">
                  <c:v>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57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0348544"/>
        <c:axId val="150350080"/>
        <c:axId val="149490752"/>
      </c:bar3DChart>
      <c:catAx>
        <c:axId val="150348544"/>
        <c:scaling>
          <c:orientation val="minMax"/>
        </c:scaling>
        <c:delete val="0"/>
        <c:axPos val="b"/>
        <c:majorTickMark val="out"/>
        <c:minorTickMark val="none"/>
        <c:tickLblPos val="nextTo"/>
        <c:crossAx val="150350080"/>
        <c:crosses val="autoZero"/>
        <c:auto val="1"/>
        <c:lblAlgn val="ctr"/>
        <c:lblOffset val="100"/>
        <c:noMultiLvlLbl val="0"/>
      </c:catAx>
      <c:valAx>
        <c:axId val="150350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348544"/>
        <c:crosses val="autoZero"/>
        <c:crossBetween val="between"/>
      </c:valAx>
      <c:serAx>
        <c:axId val="149490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5035008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1EA86D-C2A1-4F94-BC20-025E9DE1C864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879C910-9948-4C47-81C8-8E44EDB0511B}" type="presOf" srcId="{C39F0467-B471-4C26-A1C6-9A89D73C51AE}" destId="{5E805778-9293-48E6-A0FB-8C3788097EB0}" srcOrd="0" destOrd="0" presId="urn:microsoft.com/office/officeart/2005/8/layout/vList2"/>
    <dgm:cxn modelId="{289D571E-AE8F-4D01-82FD-A912B0F1C6B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0AE4F-0DE3-47CC-9131-4DEE08BE73ED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0DE14D91-2036-42B4-BF4B-600459721338}" type="presOf" srcId="{6176C0DC-1009-440E-8FC5-455E134F5DEB}" destId="{B9AC8F90-A8BB-404C-A7B1-02146FC5F7FE}" srcOrd="0" destOrd="0" presId="urn:microsoft.com/office/officeart/2005/8/layout/vList2"/>
    <dgm:cxn modelId="{E4EC74A6-303D-4861-AF4D-9E587D91CC5F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C56A6-65D7-40E1-AF97-E04FE113A55D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FCBABBED-DB5A-4C58-ACA7-E8B1B115515F}" type="presOf" srcId="{C39F0467-B471-4C26-A1C6-9A89D73C51AE}" destId="{5E805778-9293-48E6-A0FB-8C3788097EB0}" srcOrd="0" destOrd="0" presId="urn:microsoft.com/office/officeart/2005/8/layout/vList2"/>
    <dgm:cxn modelId="{F72BB5F9-A45B-4691-B202-130F5D01C50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0EBFF49-469B-4B98-9112-2441C905D1A4}" type="presOf" srcId="{C39F0467-B471-4C26-A1C6-9A89D73C51AE}" destId="{5E805778-9293-48E6-A0FB-8C3788097EB0}" srcOrd="0" destOrd="0" presId="urn:microsoft.com/office/officeart/2005/8/layout/vList2"/>
    <dgm:cxn modelId="{58E25412-C90A-4798-B860-F80DB479361B}" type="presOf" srcId="{6176C0DC-1009-440E-8FC5-455E134F5DEB}" destId="{B9AC8F90-A8BB-404C-A7B1-02146FC5F7FE}" srcOrd="0" destOrd="0" presId="urn:microsoft.com/office/officeart/2005/8/layout/vList2"/>
    <dgm:cxn modelId="{0FDE2E18-3AE4-49BD-B25F-B0C74F31002B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D7E7F1-D86F-41A8-AD4C-B9EDC4212E8A}" type="presOf" srcId="{6176C0DC-1009-440E-8FC5-455E134F5DEB}" destId="{B9AC8F90-A8BB-404C-A7B1-02146FC5F7FE}" srcOrd="0" destOrd="0" presId="urn:microsoft.com/office/officeart/2005/8/layout/vList2"/>
    <dgm:cxn modelId="{84766922-3188-4792-9E3C-499E9FF803D8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AB4B8F7-498C-4A36-B27A-4402459DE497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349D5A-B508-42FE-9692-90E32FFBA579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FD07FC2-00F2-414D-B2D0-81F685ED5C21}" type="presOf" srcId="{C39F0467-B471-4C26-A1C6-9A89D73C51AE}" destId="{5E805778-9293-48E6-A0FB-8C3788097EB0}" srcOrd="0" destOrd="0" presId="urn:microsoft.com/office/officeart/2005/8/layout/vList2"/>
    <dgm:cxn modelId="{7CE6B0E0-C75B-44C3-89AC-2693C5FD6625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46CB864-2F8A-4977-A15A-07E5D5FD839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271DD6F-9F57-4D44-99D1-33FEB904D695}">
      <dgm:prSet phldrT="[Текст]"/>
      <dgm:spPr/>
      <dgm:t>
        <a:bodyPr/>
        <a:lstStyle/>
        <a:p>
          <a:r>
            <a:rPr lang="ru-RU" dirty="0" smtClean="0"/>
            <a:t>ИНДИВИДУАЛЬНАЯ</a:t>
          </a:r>
          <a:endParaRPr lang="ru-RU" dirty="0"/>
        </a:p>
      </dgm:t>
    </dgm:pt>
    <dgm:pt modelId="{02EAC15E-3EAC-42F2-8D96-B7853D02BBBA}" type="parTrans" cxnId="{C3463258-A954-47EC-A44E-FEFB85D89F9C}">
      <dgm:prSet/>
      <dgm:spPr/>
      <dgm:t>
        <a:bodyPr/>
        <a:lstStyle/>
        <a:p>
          <a:endParaRPr lang="ru-RU"/>
        </a:p>
      </dgm:t>
    </dgm:pt>
    <dgm:pt modelId="{CDEF2579-5D74-4670-80F3-6F6C107D8336}" type="sibTrans" cxnId="{C3463258-A954-47EC-A44E-FEFB85D89F9C}">
      <dgm:prSet/>
      <dgm:spPr/>
      <dgm:t>
        <a:bodyPr/>
        <a:lstStyle/>
        <a:p>
          <a:endParaRPr lang="ru-RU"/>
        </a:p>
      </dgm:t>
    </dgm:pt>
    <dgm:pt modelId="{BD247555-08BC-4EDB-91FB-F46BF2E5E151}">
      <dgm:prSet phldrT="[Текст]"/>
      <dgm:spPr/>
      <dgm:t>
        <a:bodyPr/>
        <a:lstStyle/>
        <a:p>
          <a:r>
            <a:rPr lang="ru-RU" b="1" dirty="0" smtClean="0"/>
            <a:t>КОРРЕКЦИОННО-РАЗВИВАЮЩАЯ </a:t>
          </a:r>
          <a:endParaRPr lang="ru-RU" dirty="0"/>
        </a:p>
      </dgm:t>
    </dgm:pt>
    <dgm:pt modelId="{8280B2BC-1EC4-4C26-9217-432025648A5A}" type="parTrans" cxnId="{6A741B6D-F6A3-4D2E-819A-C756D2469B59}">
      <dgm:prSet/>
      <dgm:spPr/>
      <dgm:t>
        <a:bodyPr/>
        <a:lstStyle/>
        <a:p>
          <a:endParaRPr lang="ru-RU"/>
        </a:p>
      </dgm:t>
    </dgm:pt>
    <dgm:pt modelId="{ADDB610B-8A4D-43A5-917C-2966A8E910CE}" type="sibTrans" cxnId="{6A741B6D-F6A3-4D2E-819A-C756D2469B59}">
      <dgm:prSet/>
      <dgm:spPr/>
      <dgm:t>
        <a:bodyPr/>
        <a:lstStyle/>
        <a:p>
          <a:endParaRPr lang="ru-RU"/>
        </a:p>
      </dgm:t>
    </dgm:pt>
    <dgm:pt modelId="{8AC47E20-A3A6-4519-B910-D8B015FB610F}">
      <dgm:prSet phldrT="[Текст]"/>
      <dgm:spPr/>
      <dgm:t>
        <a:bodyPr/>
        <a:lstStyle/>
        <a:p>
          <a:r>
            <a:rPr lang="ru-RU" b="1" dirty="0" smtClean="0"/>
            <a:t>КОНСУЛЬТАТИВНАЯ </a:t>
          </a:r>
          <a:endParaRPr lang="ru-RU" dirty="0"/>
        </a:p>
      </dgm:t>
    </dgm:pt>
    <dgm:pt modelId="{66F1DBE6-6796-4D58-BBCC-CAC4891FA120}" type="parTrans" cxnId="{8A0D456A-D6FD-4905-A96C-067A11AB9F53}">
      <dgm:prSet/>
      <dgm:spPr/>
      <dgm:t>
        <a:bodyPr/>
        <a:lstStyle/>
        <a:p>
          <a:endParaRPr lang="ru-RU"/>
        </a:p>
      </dgm:t>
    </dgm:pt>
    <dgm:pt modelId="{329F5EBA-D524-4556-86AB-322FBA05F04D}" type="sibTrans" cxnId="{8A0D456A-D6FD-4905-A96C-067A11AB9F53}">
      <dgm:prSet/>
      <dgm:spPr/>
      <dgm:t>
        <a:bodyPr/>
        <a:lstStyle/>
        <a:p>
          <a:endParaRPr lang="ru-RU"/>
        </a:p>
      </dgm:t>
    </dgm:pt>
    <dgm:pt modelId="{46D8597D-6BD5-4293-ACCB-77C61B55A171}">
      <dgm:prSet phldrT="[Текст]"/>
      <dgm:spPr/>
      <dgm:t>
        <a:bodyPr/>
        <a:lstStyle/>
        <a:p>
          <a:r>
            <a:rPr lang="ru-RU" b="1" dirty="0" smtClean="0"/>
            <a:t>ПРОСВЕТИТЕЛЬСКО-ПРОФИЛАКТИЧЕСКАЯ </a:t>
          </a:r>
          <a:endParaRPr lang="ru-RU" dirty="0"/>
        </a:p>
      </dgm:t>
    </dgm:pt>
    <dgm:pt modelId="{97A0A37A-B7ED-4144-BBC0-DF7703A8595E}" type="parTrans" cxnId="{ED23E4F0-67FC-47D7-A906-381F22CFED5E}">
      <dgm:prSet/>
      <dgm:spPr/>
      <dgm:t>
        <a:bodyPr/>
        <a:lstStyle/>
        <a:p>
          <a:endParaRPr lang="ru-RU"/>
        </a:p>
      </dgm:t>
    </dgm:pt>
    <dgm:pt modelId="{CC2F9AA0-AB4B-4927-8947-F62D6045BB9F}" type="sibTrans" cxnId="{ED23E4F0-67FC-47D7-A906-381F22CFED5E}">
      <dgm:prSet/>
      <dgm:spPr/>
      <dgm:t>
        <a:bodyPr/>
        <a:lstStyle/>
        <a:p>
          <a:endParaRPr lang="ru-RU"/>
        </a:p>
      </dgm:t>
    </dgm:pt>
    <dgm:pt modelId="{1287AEFA-4056-45F7-AE49-75083545BCB4}" type="pres">
      <dgm:prSet presAssocID="{446CB864-2F8A-4977-A15A-07E5D5FD839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F9B0B6-4745-467A-BE81-0DA4D982C767}" type="pres">
      <dgm:prSet presAssocID="{5271DD6F-9F57-4D44-99D1-33FEB904D695}" presName="parentLin" presStyleCnt="0"/>
      <dgm:spPr/>
    </dgm:pt>
    <dgm:pt modelId="{1CE7A886-2534-4BE4-8515-F4358A5CD05B}" type="pres">
      <dgm:prSet presAssocID="{5271DD6F-9F57-4D44-99D1-33FEB904D6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3406116-385E-4D32-96FC-A271C7D380C7}" type="pres">
      <dgm:prSet presAssocID="{5271DD6F-9F57-4D44-99D1-33FEB904D69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8FE9B-69B6-4132-A1A8-9459D19A01DC}" type="pres">
      <dgm:prSet presAssocID="{5271DD6F-9F57-4D44-99D1-33FEB904D695}" presName="negativeSpace" presStyleCnt="0"/>
      <dgm:spPr/>
    </dgm:pt>
    <dgm:pt modelId="{316412D9-51CC-499E-81A8-E947843530E3}" type="pres">
      <dgm:prSet presAssocID="{5271DD6F-9F57-4D44-99D1-33FEB904D695}" presName="childText" presStyleLbl="conFgAcc1" presStyleIdx="0" presStyleCnt="4">
        <dgm:presLayoutVars>
          <dgm:bulletEnabled val="1"/>
        </dgm:presLayoutVars>
      </dgm:prSet>
      <dgm:spPr/>
    </dgm:pt>
    <dgm:pt modelId="{1C88EFA2-BD43-4ED0-8AA9-1A377F82FCA8}" type="pres">
      <dgm:prSet presAssocID="{CDEF2579-5D74-4670-80F3-6F6C107D8336}" presName="spaceBetweenRectangles" presStyleCnt="0"/>
      <dgm:spPr/>
    </dgm:pt>
    <dgm:pt modelId="{1F45DB96-D84B-456E-A5A3-2672D4B2081B}" type="pres">
      <dgm:prSet presAssocID="{BD247555-08BC-4EDB-91FB-F46BF2E5E151}" presName="parentLin" presStyleCnt="0"/>
      <dgm:spPr/>
    </dgm:pt>
    <dgm:pt modelId="{674C0A73-BF0D-4F40-802F-7013F094552A}" type="pres">
      <dgm:prSet presAssocID="{BD247555-08BC-4EDB-91FB-F46BF2E5E15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97C8130-C7A7-42C7-88BD-EBCAF8BEFFBC}" type="pres">
      <dgm:prSet presAssocID="{BD247555-08BC-4EDB-91FB-F46BF2E5E1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78059-8E2A-42B0-9EBE-A15D26E271CE}" type="pres">
      <dgm:prSet presAssocID="{BD247555-08BC-4EDB-91FB-F46BF2E5E151}" presName="negativeSpace" presStyleCnt="0"/>
      <dgm:spPr/>
    </dgm:pt>
    <dgm:pt modelId="{5383A2BA-BB3F-4F67-BF46-9C3CBA8A950E}" type="pres">
      <dgm:prSet presAssocID="{BD247555-08BC-4EDB-91FB-F46BF2E5E151}" presName="childText" presStyleLbl="conFgAcc1" presStyleIdx="1" presStyleCnt="4">
        <dgm:presLayoutVars>
          <dgm:bulletEnabled val="1"/>
        </dgm:presLayoutVars>
      </dgm:prSet>
      <dgm:spPr/>
    </dgm:pt>
    <dgm:pt modelId="{D4A0ADBD-C96A-4EC2-8A5A-9D7FE6D8A803}" type="pres">
      <dgm:prSet presAssocID="{ADDB610B-8A4D-43A5-917C-2966A8E910CE}" presName="spaceBetweenRectangles" presStyleCnt="0"/>
      <dgm:spPr/>
    </dgm:pt>
    <dgm:pt modelId="{89281A7A-4EE4-44F5-A899-339B6D0DF11E}" type="pres">
      <dgm:prSet presAssocID="{8AC47E20-A3A6-4519-B910-D8B015FB610F}" presName="parentLin" presStyleCnt="0"/>
      <dgm:spPr/>
    </dgm:pt>
    <dgm:pt modelId="{091AD1FC-A523-41D9-A508-A740034123B7}" type="pres">
      <dgm:prSet presAssocID="{8AC47E20-A3A6-4519-B910-D8B015FB610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0F27375-9CC9-433E-BCDC-99BEC4036395}" type="pres">
      <dgm:prSet presAssocID="{8AC47E20-A3A6-4519-B910-D8B015FB610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C5189-EE88-47CC-843F-689E28901EDA}" type="pres">
      <dgm:prSet presAssocID="{8AC47E20-A3A6-4519-B910-D8B015FB610F}" presName="negativeSpace" presStyleCnt="0"/>
      <dgm:spPr/>
    </dgm:pt>
    <dgm:pt modelId="{4CB4EB8C-5B74-45FC-9744-F64477ECDC14}" type="pres">
      <dgm:prSet presAssocID="{8AC47E20-A3A6-4519-B910-D8B015FB610F}" presName="childText" presStyleLbl="conFgAcc1" presStyleIdx="2" presStyleCnt="4">
        <dgm:presLayoutVars>
          <dgm:bulletEnabled val="1"/>
        </dgm:presLayoutVars>
      </dgm:prSet>
      <dgm:spPr/>
    </dgm:pt>
    <dgm:pt modelId="{C1F52482-A3D8-475B-882C-7A14C0675DE1}" type="pres">
      <dgm:prSet presAssocID="{329F5EBA-D524-4556-86AB-322FBA05F04D}" presName="spaceBetweenRectangles" presStyleCnt="0"/>
      <dgm:spPr/>
    </dgm:pt>
    <dgm:pt modelId="{F29F5BFF-6D72-400D-92D2-D959E2626CB5}" type="pres">
      <dgm:prSet presAssocID="{46D8597D-6BD5-4293-ACCB-77C61B55A171}" presName="parentLin" presStyleCnt="0"/>
      <dgm:spPr/>
    </dgm:pt>
    <dgm:pt modelId="{553F39C2-C217-48CA-80F0-AF843169ED5B}" type="pres">
      <dgm:prSet presAssocID="{46D8597D-6BD5-4293-ACCB-77C61B55A17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204A264-52A6-48A2-AFD6-E7492E0CBEC7}" type="pres">
      <dgm:prSet presAssocID="{46D8597D-6BD5-4293-ACCB-77C61B55A17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11113-378D-4045-AB8E-DECA3B0BCBD5}" type="pres">
      <dgm:prSet presAssocID="{46D8597D-6BD5-4293-ACCB-77C61B55A171}" presName="negativeSpace" presStyleCnt="0"/>
      <dgm:spPr/>
    </dgm:pt>
    <dgm:pt modelId="{98DFCAE0-90CE-4145-BD95-93CA969996AF}" type="pres">
      <dgm:prSet presAssocID="{46D8597D-6BD5-4293-ACCB-77C61B55A17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0D456A-D6FD-4905-A96C-067A11AB9F53}" srcId="{446CB864-2F8A-4977-A15A-07E5D5FD839D}" destId="{8AC47E20-A3A6-4519-B910-D8B015FB610F}" srcOrd="2" destOrd="0" parTransId="{66F1DBE6-6796-4D58-BBCC-CAC4891FA120}" sibTransId="{329F5EBA-D524-4556-86AB-322FBA05F04D}"/>
    <dgm:cxn modelId="{C094592C-FABB-4EA1-AF7F-1E17A60D6BAC}" type="presOf" srcId="{446CB864-2F8A-4977-A15A-07E5D5FD839D}" destId="{1287AEFA-4056-45F7-AE49-75083545BCB4}" srcOrd="0" destOrd="0" presId="urn:microsoft.com/office/officeart/2005/8/layout/list1"/>
    <dgm:cxn modelId="{075F70E0-E2F8-4BA4-8FC3-A769699F1A98}" type="presOf" srcId="{8AC47E20-A3A6-4519-B910-D8B015FB610F}" destId="{091AD1FC-A523-41D9-A508-A740034123B7}" srcOrd="0" destOrd="0" presId="urn:microsoft.com/office/officeart/2005/8/layout/list1"/>
    <dgm:cxn modelId="{AE218CFE-1E49-4867-BA3E-E0706625015D}" type="presOf" srcId="{5271DD6F-9F57-4D44-99D1-33FEB904D695}" destId="{1CE7A886-2534-4BE4-8515-F4358A5CD05B}" srcOrd="0" destOrd="0" presId="urn:microsoft.com/office/officeart/2005/8/layout/list1"/>
    <dgm:cxn modelId="{20D39FCC-9FDF-4727-A3D6-2211895A0214}" type="presOf" srcId="{8AC47E20-A3A6-4519-B910-D8B015FB610F}" destId="{B0F27375-9CC9-433E-BCDC-99BEC4036395}" srcOrd="1" destOrd="0" presId="urn:microsoft.com/office/officeart/2005/8/layout/list1"/>
    <dgm:cxn modelId="{ED23E4F0-67FC-47D7-A906-381F22CFED5E}" srcId="{446CB864-2F8A-4977-A15A-07E5D5FD839D}" destId="{46D8597D-6BD5-4293-ACCB-77C61B55A171}" srcOrd="3" destOrd="0" parTransId="{97A0A37A-B7ED-4144-BBC0-DF7703A8595E}" sibTransId="{CC2F9AA0-AB4B-4927-8947-F62D6045BB9F}"/>
    <dgm:cxn modelId="{7CBA57BE-1CD0-4B2A-A530-623C3562C183}" type="presOf" srcId="{BD247555-08BC-4EDB-91FB-F46BF2E5E151}" destId="{674C0A73-BF0D-4F40-802F-7013F094552A}" srcOrd="0" destOrd="0" presId="urn:microsoft.com/office/officeart/2005/8/layout/list1"/>
    <dgm:cxn modelId="{2188DA91-BEA1-4682-8557-041FE1F29924}" type="presOf" srcId="{BD247555-08BC-4EDB-91FB-F46BF2E5E151}" destId="{397C8130-C7A7-42C7-88BD-EBCAF8BEFFBC}" srcOrd="1" destOrd="0" presId="urn:microsoft.com/office/officeart/2005/8/layout/list1"/>
    <dgm:cxn modelId="{01CEB57D-04F4-4F78-8DF6-C8974D896DA7}" type="presOf" srcId="{46D8597D-6BD5-4293-ACCB-77C61B55A171}" destId="{5204A264-52A6-48A2-AFD6-E7492E0CBEC7}" srcOrd="1" destOrd="0" presId="urn:microsoft.com/office/officeart/2005/8/layout/list1"/>
    <dgm:cxn modelId="{6A741B6D-F6A3-4D2E-819A-C756D2469B59}" srcId="{446CB864-2F8A-4977-A15A-07E5D5FD839D}" destId="{BD247555-08BC-4EDB-91FB-F46BF2E5E151}" srcOrd="1" destOrd="0" parTransId="{8280B2BC-1EC4-4C26-9217-432025648A5A}" sibTransId="{ADDB610B-8A4D-43A5-917C-2966A8E910CE}"/>
    <dgm:cxn modelId="{A3763234-B82D-49D9-A8AF-8905675BE3AD}" type="presOf" srcId="{46D8597D-6BD5-4293-ACCB-77C61B55A171}" destId="{553F39C2-C217-48CA-80F0-AF843169ED5B}" srcOrd="0" destOrd="0" presId="urn:microsoft.com/office/officeart/2005/8/layout/list1"/>
    <dgm:cxn modelId="{BFB93827-0B18-4205-9045-FCC8356723E4}" type="presOf" srcId="{5271DD6F-9F57-4D44-99D1-33FEB904D695}" destId="{53406116-385E-4D32-96FC-A271C7D380C7}" srcOrd="1" destOrd="0" presId="urn:microsoft.com/office/officeart/2005/8/layout/list1"/>
    <dgm:cxn modelId="{C3463258-A954-47EC-A44E-FEFB85D89F9C}" srcId="{446CB864-2F8A-4977-A15A-07E5D5FD839D}" destId="{5271DD6F-9F57-4D44-99D1-33FEB904D695}" srcOrd="0" destOrd="0" parTransId="{02EAC15E-3EAC-42F2-8D96-B7853D02BBBA}" sibTransId="{CDEF2579-5D74-4670-80F3-6F6C107D8336}"/>
    <dgm:cxn modelId="{32785854-62F2-4156-AB3A-E73FFAD30F9E}" type="presParOf" srcId="{1287AEFA-4056-45F7-AE49-75083545BCB4}" destId="{BCF9B0B6-4745-467A-BE81-0DA4D982C767}" srcOrd="0" destOrd="0" presId="urn:microsoft.com/office/officeart/2005/8/layout/list1"/>
    <dgm:cxn modelId="{020D9AFE-33D6-45BE-8C07-8BA5D9073C60}" type="presParOf" srcId="{BCF9B0B6-4745-467A-BE81-0DA4D982C767}" destId="{1CE7A886-2534-4BE4-8515-F4358A5CD05B}" srcOrd="0" destOrd="0" presId="urn:microsoft.com/office/officeart/2005/8/layout/list1"/>
    <dgm:cxn modelId="{88616FCC-184B-4AF0-BF62-70B1F3AE931B}" type="presParOf" srcId="{BCF9B0B6-4745-467A-BE81-0DA4D982C767}" destId="{53406116-385E-4D32-96FC-A271C7D380C7}" srcOrd="1" destOrd="0" presId="urn:microsoft.com/office/officeart/2005/8/layout/list1"/>
    <dgm:cxn modelId="{476ADC32-5CC8-4AF1-9733-0EFC2C3B4174}" type="presParOf" srcId="{1287AEFA-4056-45F7-AE49-75083545BCB4}" destId="{9158FE9B-69B6-4132-A1A8-9459D19A01DC}" srcOrd="1" destOrd="0" presId="urn:microsoft.com/office/officeart/2005/8/layout/list1"/>
    <dgm:cxn modelId="{2F67FB4D-3EBB-4835-801B-4A04B069A01A}" type="presParOf" srcId="{1287AEFA-4056-45F7-AE49-75083545BCB4}" destId="{316412D9-51CC-499E-81A8-E947843530E3}" srcOrd="2" destOrd="0" presId="urn:microsoft.com/office/officeart/2005/8/layout/list1"/>
    <dgm:cxn modelId="{374645BC-DC4B-46A4-9AF7-9EBAFFB6A686}" type="presParOf" srcId="{1287AEFA-4056-45F7-AE49-75083545BCB4}" destId="{1C88EFA2-BD43-4ED0-8AA9-1A377F82FCA8}" srcOrd="3" destOrd="0" presId="urn:microsoft.com/office/officeart/2005/8/layout/list1"/>
    <dgm:cxn modelId="{2C3CFB2F-C4DA-4273-A767-BCCF189C6D25}" type="presParOf" srcId="{1287AEFA-4056-45F7-AE49-75083545BCB4}" destId="{1F45DB96-D84B-456E-A5A3-2672D4B2081B}" srcOrd="4" destOrd="0" presId="urn:microsoft.com/office/officeart/2005/8/layout/list1"/>
    <dgm:cxn modelId="{C6D518AA-BDE6-4A20-BC9F-F641440D631F}" type="presParOf" srcId="{1F45DB96-D84B-456E-A5A3-2672D4B2081B}" destId="{674C0A73-BF0D-4F40-802F-7013F094552A}" srcOrd="0" destOrd="0" presId="urn:microsoft.com/office/officeart/2005/8/layout/list1"/>
    <dgm:cxn modelId="{DB4E6353-C343-4818-87AC-0C9E7EC4DF8E}" type="presParOf" srcId="{1F45DB96-D84B-456E-A5A3-2672D4B2081B}" destId="{397C8130-C7A7-42C7-88BD-EBCAF8BEFFBC}" srcOrd="1" destOrd="0" presId="urn:microsoft.com/office/officeart/2005/8/layout/list1"/>
    <dgm:cxn modelId="{B8BD29B2-2442-4C9C-B91B-E21F3BFB7F6F}" type="presParOf" srcId="{1287AEFA-4056-45F7-AE49-75083545BCB4}" destId="{B5778059-8E2A-42B0-9EBE-A15D26E271CE}" srcOrd="5" destOrd="0" presId="urn:microsoft.com/office/officeart/2005/8/layout/list1"/>
    <dgm:cxn modelId="{26CCEF05-0059-49C0-AA94-5A2D2CE9004F}" type="presParOf" srcId="{1287AEFA-4056-45F7-AE49-75083545BCB4}" destId="{5383A2BA-BB3F-4F67-BF46-9C3CBA8A950E}" srcOrd="6" destOrd="0" presId="urn:microsoft.com/office/officeart/2005/8/layout/list1"/>
    <dgm:cxn modelId="{B17094EE-A80E-4101-A988-B95CA6CA4556}" type="presParOf" srcId="{1287AEFA-4056-45F7-AE49-75083545BCB4}" destId="{D4A0ADBD-C96A-4EC2-8A5A-9D7FE6D8A803}" srcOrd="7" destOrd="0" presId="urn:microsoft.com/office/officeart/2005/8/layout/list1"/>
    <dgm:cxn modelId="{F0605862-C505-41A2-9312-5C0F92FEAD7D}" type="presParOf" srcId="{1287AEFA-4056-45F7-AE49-75083545BCB4}" destId="{89281A7A-4EE4-44F5-A899-339B6D0DF11E}" srcOrd="8" destOrd="0" presId="urn:microsoft.com/office/officeart/2005/8/layout/list1"/>
    <dgm:cxn modelId="{9926FF6A-D4CC-416F-AEC8-98531D82AA75}" type="presParOf" srcId="{89281A7A-4EE4-44F5-A899-339B6D0DF11E}" destId="{091AD1FC-A523-41D9-A508-A740034123B7}" srcOrd="0" destOrd="0" presId="urn:microsoft.com/office/officeart/2005/8/layout/list1"/>
    <dgm:cxn modelId="{E75C07DC-683C-44AF-A783-28A20576EAEB}" type="presParOf" srcId="{89281A7A-4EE4-44F5-A899-339B6D0DF11E}" destId="{B0F27375-9CC9-433E-BCDC-99BEC4036395}" srcOrd="1" destOrd="0" presId="urn:microsoft.com/office/officeart/2005/8/layout/list1"/>
    <dgm:cxn modelId="{0B3B6752-9923-485C-B72F-EE4A4AA216FF}" type="presParOf" srcId="{1287AEFA-4056-45F7-AE49-75083545BCB4}" destId="{4E3C5189-EE88-47CC-843F-689E28901EDA}" srcOrd="9" destOrd="0" presId="urn:microsoft.com/office/officeart/2005/8/layout/list1"/>
    <dgm:cxn modelId="{58C4FD51-9B79-4C8A-9D15-92423F636BFB}" type="presParOf" srcId="{1287AEFA-4056-45F7-AE49-75083545BCB4}" destId="{4CB4EB8C-5B74-45FC-9744-F64477ECDC14}" srcOrd="10" destOrd="0" presId="urn:microsoft.com/office/officeart/2005/8/layout/list1"/>
    <dgm:cxn modelId="{77229ACB-B309-4832-93B8-E7B6D765E3E9}" type="presParOf" srcId="{1287AEFA-4056-45F7-AE49-75083545BCB4}" destId="{C1F52482-A3D8-475B-882C-7A14C0675DE1}" srcOrd="11" destOrd="0" presId="urn:microsoft.com/office/officeart/2005/8/layout/list1"/>
    <dgm:cxn modelId="{587DE555-6ED1-4C83-A201-7510DD57E14E}" type="presParOf" srcId="{1287AEFA-4056-45F7-AE49-75083545BCB4}" destId="{F29F5BFF-6D72-400D-92D2-D959E2626CB5}" srcOrd="12" destOrd="0" presId="urn:microsoft.com/office/officeart/2005/8/layout/list1"/>
    <dgm:cxn modelId="{2C5B6BA8-5882-4C33-9FD1-039C783677CE}" type="presParOf" srcId="{F29F5BFF-6D72-400D-92D2-D959E2626CB5}" destId="{553F39C2-C217-48CA-80F0-AF843169ED5B}" srcOrd="0" destOrd="0" presId="urn:microsoft.com/office/officeart/2005/8/layout/list1"/>
    <dgm:cxn modelId="{7338ED19-A348-408F-AA4E-24AC5B8C2914}" type="presParOf" srcId="{F29F5BFF-6D72-400D-92D2-D959E2626CB5}" destId="{5204A264-52A6-48A2-AFD6-E7492E0CBEC7}" srcOrd="1" destOrd="0" presId="urn:microsoft.com/office/officeart/2005/8/layout/list1"/>
    <dgm:cxn modelId="{7EED6166-4E35-4C89-BDCB-B3242F2E0512}" type="presParOf" srcId="{1287AEFA-4056-45F7-AE49-75083545BCB4}" destId="{67411113-378D-4045-AB8E-DECA3B0BCBD5}" srcOrd="13" destOrd="0" presId="urn:microsoft.com/office/officeart/2005/8/layout/list1"/>
    <dgm:cxn modelId="{1A23EF45-7CB3-4111-AFDE-8A46234560CD}" type="presParOf" srcId="{1287AEFA-4056-45F7-AE49-75083545BCB4}" destId="{98DFCAE0-90CE-4145-BD95-93CA969996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EE32B50-4FFD-40B3-BFF7-208A99E223F1}" type="presOf" srcId="{C39F0467-B471-4C26-A1C6-9A89D73C51AE}" destId="{5E805778-9293-48E6-A0FB-8C3788097EB0}" srcOrd="0" destOrd="0" presId="urn:microsoft.com/office/officeart/2005/8/layout/vList2"/>
    <dgm:cxn modelId="{FC2CBC0D-35E9-4DD9-BB96-4C41D42AD05A}" type="presOf" srcId="{6176C0DC-1009-440E-8FC5-455E134F5DEB}" destId="{B9AC8F90-A8BB-404C-A7B1-02146FC5F7FE}" srcOrd="0" destOrd="0" presId="urn:microsoft.com/office/officeart/2005/8/layout/vList2"/>
    <dgm:cxn modelId="{806BACD1-9A21-4363-A055-2CBB91639DE9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8680D5-4885-4AD4-9B3F-ADB3EBA79205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14701E99-8CB0-406C-A1C2-FDB16BA6BCD0}" type="presOf" srcId="{6176C0DC-1009-440E-8FC5-455E134F5DEB}" destId="{B9AC8F90-A8BB-404C-A7B1-02146FC5F7FE}" srcOrd="0" destOrd="0" presId="urn:microsoft.com/office/officeart/2005/8/layout/vList2"/>
    <dgm:cxn modelId="{EEFFB83D-622D-4204-9624-8FDC765CBAEF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ОРГАНИЗАЦИЯ ГОРЯЧЕГО   ПИТАНИЯ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D2BFBE-D566-4A47-95FF-8BB0DC17070A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3C472FB-2C3E-4ABF-9B88-BB288E9E6A66}" type="presOf" srcId="{6176C0DC-1009-440E-8FC5-455E134F5DEB}" destId="{B9AC8F90-A8BB-404C-A7B1-02146FC5F7FE}" srcOrd="0" destOrd="0" presId="urn:microsoft.com/office/officeart/2005/8/layout/vList2"/>
    <dgm:cxn modelId="{C39ED631-DE84-4E2D-BBAC-D40F1BC70790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СВЕДЕНИЯ ОБ ОЗДОРОВЛЕНИИ ДЕТЕЙ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997BF47F-2635-429F-BD9E-F90307E2C9A6}" type="presOf" srcId="{C39F0467-B471-4C26-A1C6-9A89D73C51AE}" destId="{5E805778-9293-48E6-A0FB-8C3788097EB0}" srcOrd="0" destOrd="0" presId="urn:microsoft.com/office/officeart/2005/8/layout/vList2"/>
    <dgm:cxn modelId="{29845209-0493-4EC1-AC96-BFFAFB08E1DF}" type="presOf" srcId="{6176C0DC-1009-440E-8FC5-455E134F5DEB}" destId="{B9AC8F90-A8BB-404C-A7B1-02146FC5F7FE}" srcOrd="0" destOrd="0" presId="urn:microsoft.com/office/officeart/2005/8/layout/vList2"/>
    <dgm:cxn modelId="{E44FC1E4-65DF-418B-8AC2-4092E55D02F4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67BC2E-B045-46F5-AD4C-D1ECE13BFD5C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838021B-E795-4257-88E7-6A7225828052}" type="presOf" srcId="{6176C0DC-1009-440E-8FC5-455E134F5DEB}" destId="{B9AC8F90-A8BB-404C-A7B1-02146FC5F7FE}" srcOrd="0" destOrd="0" presId="urn:microsoft.com/office/officeart/2005/8/layout/vList2"/>
    <dgm:cxn modelId="{BAAA13B2-F011-429E-9229-4CDBF1F264D6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СВЕДЕНИЯ ОБ ОЗДОРОВЛЕНИИ ДЕТЕЙ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A40DF88-87D7-4A27-A409-2EA0C5B182FF}" type="presOf" srcId="{C39F0467-B471-4C26-A1C6-9A89D73C51AE}" destId="{5E805778-9293-48E6-A0FB-8C3788097EB0}" srcOrd="0" destOrd="0" presId="urn:microsoft.com/office/officeart/2005/8/layout/vList2"/>
    <dgm:cxn modelId="{F890ABAC-8584-4512-9610-79C1AC9D44A3}" type="presOf" srcId="{6176C0DC-1009-440E-8FC5-455E134F5DEB}" destId="{B9AC8F90-A8BB-404C-A7B1-02146FC5F7FE}" srcOrd="0" destOrd="0" presId="urn:microsoft.com/office/officeart/2005/8/layout/vList2"/>
    <dgm:cxn modelId="{9C3C439A-233A-4045-A794-5B41BEAD62E9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69633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900FA2-AB7A-4844-8C66-291BD2CC3AA4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C1B4D744-8BDF-4241-BF67-DEE4C0F426D5}" type="presOf" srcId="{C39F0467-B471-4C26-A1C6-9A89D73C51AE}" destId="{5E805778-9293-48E6-A0FB-8C3788097EB0}" srcOrd="0" destOrd="0" presId="urn:microsoft.com/office/officeart/2005/8/layout/vList2"/>
    <dgm:cxn modelId="{76C30E9F-6F88-4971-B42B-45E20892157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69633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F6602-F65E-408F-8C49-3131B98F927E}" type="presOf" srcId="{6176C0DC-1009-440E-8FC5-455E134F5DEB}" destId="{B9AC8F90-A8BB-404C-A7B1-02146FC5F7FE}" srcOrd="0" destOrd="0" presId="urn:microsoft.com/office/officeart/2005/8/layout/vList2"/>
    <dgm:cxn modelId="{3769209B-14AB-4415-9CDE-AD8DE504D56B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DC8624F-B32E-49C1-89B8-E4C13C5200B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40760-BBBB-4065-90EF-741138AF633B}" type="presOf" srcId="{6176C0DC-1009-440E-8FC5-455E134F5DEB}" destId="{B9AC8F90-A8BB-404C-A7B1-02146FC5F7FE}" srcOrd="0" destOrd="0" presId="urn:microsoft.com/office/officeart/2005/8/layout/vList2"/>
    <dgm:cxn modelId="{418B8C18-F1A8-42E2-954D-4D2C237996B5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4255EC0C-52A7-485C-B2FC-8668AE302DC0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5829D-98ED-442C-831D-BE8C6CCC7032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71D7C59-19E6-4626-B0F3-B023D425C116}" type="presOf" srcId="{6176C0DC-1009-440E-8FC5-455E134F5DEB}" destId="{B9AC8F90-A8BB-404C-A7B1-02146FC5F7FE}" srcOrd="0" destOrd="0" presId="urn:microsoft.com/office/officeart/2005/8/layout/vList2"/>
    <dgm:cxn modelId="{EFA4F190-4D03-474F-B1AB-58DF2C0F997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A02910-CF76-4DD9-B94B-B61CD22C051A}" type="presOf" srcId="{C39F0467-B471-4C26-A1C6-9A89D73C51AE}" destId="{5E805778-9293-48E6-A0FB-8C3788097EB0}" srcOrd="0" destOrd="0" presId="urn:microsoft.com/office/officeart/2005/8/layout/vList2"/>
    <dgm:cxn modelId="{ACD9A898-1AC2-4E50-8197-7414C5A64AE3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17FBC56-EA2B-4D45-8760-0C346CFE4C4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FA3F87-FD4D-4D81-88E7-1F8D014AB72A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A3F9BC2-86FE-4612-98CA-3B3E2543AC64}" type="presOf" srcId="{C39F0467-B471-4C26-A1C6-9A89D73C51AE}" destId="{5E805778-9293-48E6-A0FB-8C3788097EB0}" srcOrd="0" destOrd="0" presId="urn:microsoft.com/office/officeart/2005/8/layout/vList2"/>
    <dgm:cxn modelId="{0CA11600-11FD-4A39-B220-ADC7E111090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065549-CFD3-4823-B26E-25B08F2C30B7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99B5A55-4009-4B82-B8B6-A41DA922FB09}" type="presOf" srcId="{6176C0DC-1009-440E-8FC5-455E134F5DEB}" destId="{B9AC8F90-A8BB-404C-A7B1-02146FC5F7FE}" srcOrd="0" destOrd="0" presId="urn:microsoft.com/office/officeart/2005/8/layout/vList2"/>
    <dgm:cxn modelId="{A33860B7-1404-4572-9C60-8D1AA7022A31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02778-A78B-468F-B642-F3FCEE862395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FBD20FE-9C46-4FE3-8003-BD7A86CB7409}" type="presOf" srcId="{6176C0DC-1009-440E-8FC5-455E134F5DEB}" destId="{B9AC8F90-A8BB-404C-A7B1-02146FC5F7FE}" srcOrd="0" destOrd="0" presId="urn:microsoft.com/office/officeart/2005/8/layout/vList2"/>
    <dgm:cxn modelId="{1477A242-F124-486A-B54E-B05B89532CC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Анализ воспитательной деятельности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C88FD1-0F99-4621-9859-083C190B846D}" type="presOf" srcId="{C39F0467-B471-4C26-A1C6-9A89D73C51AE}" destId="{5E805778-9293-48E6-A0FB-8C3788097EB0}" srcOrd="0" destOrd="0" presId="urn:microsoft.com/office/officeart/2005/8/layout/vList2"/>
    <dgm:cxn modelId="{60882F61-E39A-405F-A93D-8D35F3EA686D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251EA31-E464-4104-97D7-D942C6655D4B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0E821D6-EB16-4C19-89B6-80B85B4E495B}" type="presOf" srcId="{C39F0467-B471-4C26-A1C6-9A89D73C51AE}" destId="{5E805778-9293-48E6-A0FB-8C3788097EB0}" srcOrd="0" destOrd="0" presId="urn:microsoft.com/office/officeart/2005/8/layout/vList2"/>
    <dgm:cxn modelId="{8584B91E-93A7-4981-B28B-4BD7390C81C1}" type="presOf" srcId="{6176C0DC-1009-440E-8FC5-455E134F5DEB}" destId="{B9AC8F90-A8BB-404C-A7B1-02146FC5F7FE}" srcOrd="0" destOrd="0" presId="urn:microsoft.com/office/officeart/2005/8/layout/vList2"/>
    <dgm:cxn modelId="{CC8DF981-374C-4E8E-A6A7-02BFDA56AD3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ВСЕРОССИЙСКИЕ  И МЕЖДУНАРОДНЫЕ ДИСТАНЦИОННЫЕ И ИНТЕРНЕТ- ОЛИМПИАДАЫ 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6BB85F4-0148-4F42-8D00-7E475F160B0A}" type="presOf" srcId="{C39F0467-B471-4C26-A1C6-9A89D73C51AE}" destId="{5E805778-9293-48E6-A0FB-8C3788097EB0}" srcOrd="0" destOrd="0" presId="urn:microsoft.com/office/officeart/2005/8/layout/vList2"/>
    <dgm:cxn modelId="{37B2F40B-E06E-43EB-9960-E1DB12A07BD4}" type="presOf" srcId="{6176C0DC-1009-440E-8FC5-455E134F5DEB}" destId="{B9AC8F90-A8BB-404C-A7B1-02146FC5F7FE}" srcOrd="0" destOrd="0" presId="urn:microsoft.com/office/officeart/2005/8/layout/vList2"/>
    <dgm:cxn modelId="{F74F2AF1-24F0-4164-8917-7A92FA0BFEE6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ТРАДИЦИОННЫЕ ПРАЗДНИКИ, МЕРОПРИЯТИЯ, АКЦИИ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9C20B-0061-4076-843B-D68BE1269A3D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FB78056-62C0-4E20-ADC0-3CE459E2C07D}" type="presOf" srcId="{C39F0467-B471-4C26-A1C6-9A89D73C51AE}" destId="{5E805778-9293-48E6-A0FB-8C3788097EB0}" srcOrd="0" destOrd="0" presId="urn:microsoft.com/office/officeart/2005/8/layout/vList2"/>
    <dgm:cxn modelId="{01090070-75CB-4CB0-8ECE-D5F3804743F0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АКТУАЛИЗАЦИЯ ВОСПИТАТЕЛЬНОГО ПОТЕНЦИАЛА УЧЕБНОГО ПРОЦЕССА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66A579-07C1-4266-9E23-AA215FB91352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DDB343D8-BBC0-483F-BA03-C6BCAFBDA5BC}" type="presOf" srcId="{C39F0467-B471-4C26-A1C6-9A89D73C51AE}" destId="{5E805778-9293-48E6-A0FB-8C3788097EB0}" srcOrd="0" destOrd="0" presId="urn:microsoft.com/office/officeart/2005/8/layout/vList2"/>
    <dgm:cxn modelId="{CB98A6D1-E272-4DF9-AFFD-2983DCE05A93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+mn-lt"/>
            </a:rPr>
            <a:t>ГОТОВ К Труду и Обороне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DB826B-7DBB-4995-8E29-0E12D484C80A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486A84BC-91B2-41A8-A52D-693BC4C3621F}" type="presOf" srcId="{6176C0DC-1009-440E-8FC5-455E134F5DEB}" destId="{B9AC8F90-A8BB-404C-A7B1-02146FC5F7FE}" srcOrd="0" destOrd="0" presId="urn:microsoft.com/office/officeart/2005/8/layout/vList2"/>
    <dgm:cxn modelId="{DB249E99-C3EC-47ED-82A5-C2FF6069869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ДОПОЛНИТЕЛЬНЫЕ ОБРАЗОВАТЕЛЬНЫЕ ПРОГРАММЫ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FEC26C-A4CE-4A77-9762-CE1FD3C68DCB}" type="presOf" srcId="{6176C0DC-1009-440E-8FC5-455E134F5DEB}" destId="{B9AC8F90-A8BB-404C-A7B1-02146FC5F7FE}" srcOrd="0" destOrd="0" presId="urn:microsoft.com/office/officeart/2005/8/layout/vList2"/>
    <dgm:cxn modelId="{96F19D93-7B8D-411F-88D6-107187B32071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9C7920F4-EF38-4336-9028-C37D3E73A076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ВЗАИМОДЕЙСТВИЕ ШКОЛЫ 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00EE95E-798F-463C-B87E-0B10B68F5D1B}" type="presOf" srcId="{6176C0DC-1009-440E-8FC5-455E134F5DEB}" destId="{B9AC8F90-A8BB-404C-A7B1-02146FC5F7FE}" srcOrd="0" destOrd="0" presId="urn:microsoft.com/office/officeart/2005/8/layout/vList2"/>
    <dgm:cxn modelId="{0456FCF3-2B86-42CA-BFAA-CEB69AF4A8BF}" type="presOf" srcId="{C39F0467-B471-4C26-A1C6-9A89D73C51AE}" destId="{5E805778-9293-48E6-A0FB-8C3788097EB0}" srcOrd="0" destOrd="0" presId="urn:microsoft.com/office/officeart/2005/8/layout/vList2"/>
    <dgm:cxn modelId="{9052433B-529A-4F26-84BB-92E009D3B0E7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ПРОФЕССИОНАЛЬНОЕ САМООПРЕДЕЛЕНИЕ ПЕДАГОГОВ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B76919-14E9-4E82-8B3E-F7D7D3822FA5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7DC6A0F-F240-4FEF-BC5C-A42EF4A56D29}" type="presOf" srcId="{C39F0467-B471-4C26-A1C6-9A89D73C51AE}" destId="{5E805778-9293-48E6-A0FB-8C3788097EB0}" srcOrd="0" destOrd="0" presId="urn:microsoft.com/office/officeart/2005/8/layout/vList2"/>
    <dgm:cxn modelId="{434D07C8-29AB-4C61-B6C6-5D33112BBB3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/>
            <a:t>РЕЗУЛЬТАТЫ ОБРАЗОВАТЕЛЬНОЙ ДЕЯТЕЛЬНОСТИ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64A42CF0-7CE7-425B-81A8-1BCFCBFEAC5C}" type="presOf" srcId="{C39F0467-B471-4C26-A1C6-9A89D73C51AE}" destId="{5E805778-9293-48E6-A0FB-8C3788097EB0}" srcOrd="0" destOrd="0" presId="urn:microsoft.com/office/officeart/2005/8/layout/vList2"/>
    <dgm:cxn modelId="{3C1D6762-BF07-47DF-9B71-9A2C962E3F5E}" type="presOf" srcId="{6176C0DC-1009-440E-8FC5-455E134F5DEB}" destId="{B9AC8F90-A8BB-404C-A7B1-02146FC5F7FE}" srcOrd="0" destOrd="0" presId="urn:microsoft.com/office/officeart/2005/8/layout/vList2"/>
    <dgm:cxn modelId="{E317129F-619F-48C8-95E3-C2ABFC31DB87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МЕЖДУНАРОДНЫЙ И ВСЕРОССИЙСКИЙ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06E846-45C0-454F-B727-9F202E43DE35}" type="presOf" srcId="{6176C0DC-1009-440E-8FC5-455E134F5DEB}" destId="{B9AC8F90-A8BB-404C-A7B1-02146FC5F7FE}" srcOrd="0" destOrd="0" presId="urn:microsoft.com/office/officeart/2005/8/layout/vList2"/>
    <dgm:cxn modelId="{9ED0CCEC-CEB0-4162-A394-3B00266407AF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FF9E5774-0695-49F0-8D7E-1034BFD41588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РЕГИОНАЛЬНЫЙ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F67426-754F-4836-AA15-E8AEE5103AAA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033B288F-2A72-4855-A7CC-84AF768441C2}" type="presOf" srcId="{6176C0DC-1009-440E-8FC5-455E134F5DEB}" destId="{B9AC8F90-A8BB-404C-A7B1-02146FC5F7FE}" srcOrd="0" destOrd="0" presId="urn:microsoft.com/office/officeart/2005/8/layout/vList2"/>
    <dgm:cxn modelId="{8B837727-77A0-4378-9DDD-A3253B327D0D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F40BB-35CD-47D1-9B62-47D8652FF064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F458184-2FC8-4083-9CDA-CA1F456C5FF3}">
      <dgm:prSet phldrT="[Текст]" custT="1"/>
      <dgm:spPr/>
      <dgm:t>
        <a:bodyPr/>
        <a:lstStyle/>
        <a:p>
          <a:r>
            <a:rPr lang="ru-RU" sz="3200" dirty="0" err="1" smtClean="0"/>
            <a:t>Приори-тетные</a:t>
          </a:r>
          <a:r>
            <a:rPr lang="ru-RU" sz="3200" dirty="0" smtClean="0"/>
            <a:t> задачи</a:t>
          </a:r>
          <a:endParaRPr lang="ru-RU" sz="3200" dirty="0"/>
        </a:p>
      </dgm:t>
    </dgm:pt>
    <dgm:pt modelId="{90E8EB49-60D9-410F-9168-3BADD47625FB}" type="parTrans" cxnId="{F1F62BA8-E160-4F4D-BF10-248F306090A4}">
      <dgm:prSet/>
      <dgm:spPr/>
      <dgm:t>
        <a:bodyPr/>
        <a:lstStyle/>
        <a:p>
          <a:endParaRPr lang="ru-RU"/>
        </a:p>
      </dgm:t>
    </dgm:pt>
    <dgm:pt modelId="{B926B9DA-C8C7-44A0-8D18-D4FEE58F0144}" type="sibTrans" cxnId="{F1F62BA8-E160-4F4D-BF10-248F306090A4}">
      <dgm:prSet/>
      <dgm:spPr/>
      <dgm:t>
        <a:bodyPr/>
        <a:lstStyle/>
        <a:p>
          <a:endParaRPr lang="ru-RU"/>
        </a:p>
      </dgm:t>
    </dgm:pt>
    <dgm:pt modelId="{5A83E23A-6AA5-4DA5-B7DA-3368D1F4E794}">
      <dgm:prSet phldrT="[Текст]" custT="1"/>
      <dgm:spPr/>
      <dgm:t>
        <a:bodyPr/>
        <a:lstStyle/>
        <a:p>
          <a:r>
            <a:rPr lang="ru-RU" sz="3100" dirty="0" smtClean="0"/>
            <a:t>Задачи обучения</a:t>
          </a:r>
          <a:endParaRPr lang="ru-RU" sz="3100" dirty="0"/>
        </a:p>
      </dgm:t>
    </dgm:pt>
    <dgm:pt modelId="{2F3AA223-8BDF-4FD2-9A8A-8E67D5C47990}" type="parTrans" cxnId="{53BCE808-1D9D-4A04-8B6D-6EC28AF27B75}">
      <dgm:prSet/>
      <dgm:spPr/>
      <dgm:t>
        <a:bodyPr/>
        <a:lstStyle/>
        <a:p>
          <a:endParaRPr lang="ru-RU"/>
        </a:p>
      </dgm:t>
    </dgm:pt>
    <dgm:pt modelId="{A48196D3-896B-4AB7-BE7C-53E03109A623}" type="sibTrans" cxnId="{53BCE808-1D9D-4A04-8B6D-6EC28AF27B75}">
      <dgm:prSet/>
      <dgm:spPr/>
      <dgm:t>
        <a:bodyPr/>
        <a:lstStyle/>
        <a:p>
          <a:endParaRPr lang="ru-RU"/>
        </a:p>
      </dgm:t>
    </dgm:pt>
    <dgm:pt modelId="{1BA54864-BE6E-4132-A304-7E4DB6610336}">
      <dgm:prSet phldrT="[Текст]"/>
      <dgm:spPr/>
      <dgm:t>
        <a:bodyPr/>
        <a:lstStyle/>
        <a:p>
          <a:r>
            <a:rPr lang="ru-RU" dirty="0" smtClean="0"/>
            <a:t>Задачи воспитания</a:t>
          </a:r>
          <a:endParaRPr lang="ru-RU" dirty="0"/>
        </a:p>
      </dgm:t>
    </dgm:pt>
    <dgm:pt modelId="{60ECCE44-1A9D-404A-A038-9D272EF934B8}" type="parTrans" cxnId="{0628338B-9232-4498-9A35-88F7E69A6114}">
      <dgm:prSet/>
      <dgm:spPr/>
      <dgm:t>
        <a:bodyPr/>
        <a:lstStyle/>
        <a:p>
          <a:endParaRPr lang="ru-RU"/>
        </a:p>
      </dgm:t>
    </dgm:pt>
    <dgm:pt modelId="{459CB017-F2BB-4D13-B7F7-4FFD31A71DDA}" type="sibTrans" cxnId="{0628338B-9232-4498-9A35-88F7E69A6114}">
      <dgm:prSet/>
      <dgm:spPr/>
      <dgm:t>
        <a:bodyPr/>
        <a:lstStyle/>
        <a:p>
          <a:endParaRPr lang="ru-RU"/>
        </a:p>
      </dgm:t>
    </dgm:pt>
    <dgm:pt modelId="{925E694F-68F3-4B40-A861-29D55DE84001}">
      <dgm:prSet phldrT="[Текст]"/>
      <dgm:spPr/>
      <dgm:t>
        <a:bodyPr/>
        <a:lstStyle/>
        <a:p>
          <a:r>
            <a:rPr lang="ru-RU" dirty="0" smtClean="0"/>
            <a:t>Задачи оздоровления</a:t>
          </a:r>
          <a:endParaRPr lang="ru-RU" dirty="0"/>
        </a:p>
      </dgm:t>
    </dgm:pt>
    <dgm:pt modelId="{8D7E06FC-5A7D-40B7-8C5D-356539165984}" type="parTrans" cxnId="{18D5E97A-93EE-4EC5-B10A-04E47B8B62C8}">
      <dgm:prSet/>
      <dgm:spPr/>
      <dgm:t>
        <a:bodyPr/>
        <a:lstStyle/>
        <a:p>
          <a:endParaRPr lang="ru-RU"/>
        </a:p>
      </dgm:t>
    </dgm:pt>
    <dgm:pt modelId="{E68FC423-2388-4DDD-AF2F-EBF5D5DEA018}" type="sibTrans" cxnId="{18D5E97A-93EE-4EC5-B10A-04E47B8B62C8}">
      <dgm:prSet/>
      <dgm:spPr/>
      <dgm:t>
        <a:bodyPr/>
        <a:lstStyle/>
        <a:p>
          <a:endParaRPr lang="ru-RU"/>
        </a:p>
      </dgm:t>
    </dgm:pt>
    <dgm:pt modelId="{80334941-004D-40A6-A288-CEAFEEE07A32}">
      <dgm:prSet phldrT="[Текст]"/>
      <dgm:spPr/>
      <dgm:t>
        <a:bodyPr/>
        <a:lstStyle/>
        <a:p>
          <a:r>
            <a:rPr lang="ru-RU" dirty="0" smtClean="0"/>
            <a:t>Задачи развития</a:t>
          </a:r>
          <a:endParaRPr lang="ru-RU" dirty="0"/>
        </a:p>
      </dgm:t>
    </dgm:pt>
    <dgm:pt modelId="{98C47A6A-F8B1-43DE-9E82-0FD518C75543}" type="parTrans" cxnId="{F09C2170-CD2C-42C5-A7BD-061F2DC0022C}">
      <dgm:prSet/>
      <dgm:spPr/>
      <dgm:t>
        <a:bodyPr/>
        <a:lstStyle/>
        <a:p>
          <a:endParaRPr lang="ru-RU"/>
        </a:p>
      </dgm:t>
    </dgm:pt>
    <dgm:pt modelId="{4DB2ADAD-A51E-4035-9D80-537ED8D6E8E0}" type="sibTrans" cxnId="{F09C2170-CD2C-42C5-A7BD-061F2DC0022C}">
      <dgm:prSet/>
      <dgm:spPr/>
      <dgm:t>
        <a:bodyPr/>
        <a:lstStyle/>
        <a:p>
          <a:endParaRPr lang="ru-RU"/>
        </a:p>
      </dgm:t>
    </dgm:pt>
    <dgm:pt modelId="{1E1B275E-8C3B-4D54-84ED-F9F1258158CF}" type="pres">
      <dgm:prSet presAssocID="{AB6F40BB-35CD-47D1-9B62-47D8652FF0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CF0761-CAB7-4CA3-87B7-A4DE0F3AFCD6}" type="pres">
      <dgm:prSet presAssocID="{9F458184-2FC8-4083-9CDA-CA1F456C5FF3}" presName="centerShape" presStyleLbl="node0" presStyleIdx="0" presStyleCnt="1"/>
      <dgm:spPr/>
      <dgm:t>
        <a:bodyPr/>
        <a:lstStyle/>
        <a:p>
          <a:endParaRPr lang="ru-RU"/>
        </a:p>
      </dgm:t>
    </dgm:pt>
    <dgm:pt modelId="{F2239391-3927-4025-898D-8B907842CE66}" type="pres">
      <dgm:prSet presAssocID="{5A83E23A-6AA5-4DA5-B7DA-3368D1F4E794}" presName="node" presStyleLbl="node1" presStyleIdx="0" presStyleCnt="4" custScaleX="186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754B3-FC3B-4AFB-8C1B-AD4D1A42EB0D}" type="pres">
      <dgm:prSet presAssocID="{5A83E23A-6AA5-4DA5-B7DA-3368D1F4E794}" presName="dummy" presStyleCnt="0"/>
      <dgm:spPr/>
    </dgm:pt>
    <dgm:pt modelId="{4D4177D4-7628-4D1A-9F40-AC21AC159D80}" type="pres">
      <dgm:prSet presAssocID="{A48196D3-896B-4AB7-BE7C-53E03109A62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9F32733-27C7-4038-8654-21156A11F04F}" type="pres">
      <dgm:prSet presAssocID="{1BA54864-BE6E-4132-A304-7E4DB6610336}" presName="node" presStyleLbl="node1" presStyleIdx="1" presStyleCnt="4" custScaleX="177352" custRadScaleRad="135133" custRadScaleInc="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C1D54-2D36-433D-940D-F464D06CD5BC}" type="pres">
      <dgm:prSet presAssocID="{1BA54864-BE6E-4132-A304-7E4DB6610336}" presName="dummy" presStyleCnt="0"/>
      <dgm:spPr/>
    </dgm:pt>
    <dgm:pt modelId="{51C9D2A4-40CE-4279-88F8-5C61019A49F6}" type="pres">
      <dgm:prSet presAssocID="{459CB017-F2BB-4D13-B7F7-4FFD31A71DD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FD036A2-54F7-4574-BB90-8CA94BDAC7EC}" type="pres">
      <dgm:prSet presAssocID="{925E694F-68F3-4B40-A861-29D55DE84001}" presName="node" presStyleLbl="node1" presStyleIdx="2" presStyleCnt="4" custScaleX="222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1CCE9-0742-412C-9B53-5A423B0A0A94}" type="pres">
      <dgm:prSet presAssocID="{925E694F-68F3-4B40-A861-29D55DE84001}" presName="dummy" presStyleCnt="0"/>
      <dgm:spPr/>
    </dgm:pt>
    <dgm:pt modelId="{25DDBB1D-922B-4303-A3A5-A2255195BCA4}" type="pres">
      <dgm:prSet presAssocID="{E68FC423-2388-4DDD-AF2F-EBF5D5DEA01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33AE86A-9B3B-49A3-AED4-4B6F68D0A10D}" type="pres">
      <dgm:prSet presAssocID="{80334941-004D-40A6-A288-CEAFEEE07A32}" presName="node" presStyleLbl="node1" presStyleIdx="3" presStyleCnt="4" custScaleX="156879" custRadScaleRad="120827" custRadScaleInc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83678-74BA-43D6-9AAD-673948CEA2C7}" type="pres">
      <dgm:prSet presAssocID="{80334941-004D-40A6-A288-CEAFEEE07A32}" presName="dummy" presStyleCnt="0"/>
      <dgm:spPr/>
    </dgm:pt>
    <dgm:pt modelId="{28FE4A19-59AE-4E10-A236-A46F0FA23E6B}" type="pres">
      <dgm:prSet presAssocID="{4DB2ADAD-A51E-4035-9D80-537ED8D6E8E0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3C1F070-6D01-4CE5-8417-5D4FBB2D96F4}" type="presOf" srcId="{80334941-004D-40A6-A288-CEAFEEE07A32}" destId="{933AE86A-9B3B-49A3-AED4-4B6F68D0A10D}" srcOrd="0" destOrd="0" presId="urn:microsoft.com/office/officeart/2005/8/layout/radial6"/>
    <dgm:cxn modelId="{CBC90DA5-B28A-4408-B282-C8C09FA5BD68}" type="presOf" srcId="{1BA54864-BE6E-4132-A304-7E4DB6610336}" destId="{29F32733-27C7-4038-8654-21156A11F04F}" srcOrd="0" destOrd="0" presId="urn:microsoft.com/office/officeart/2005/8/layout/radial6"/>
    <dgm:cxn modelId="{07A3D002-8774-4813-9173-2472D9DAE859}" type="presOf" srcId="{A48196D3-896B-4AB7-BE7C-53E03109A623}" destId="{4D4177D4-7628-4D1A-9F40-AC21AC159D80}" srcOrd="0" destOrd="0" presId="urn:microsoft.com/office/officeart/2005/8/layout/radial6"/>
    <dgm:cxn modelId="{4D8B1397-E88C-43FF-AC92-AB1414502852}" type="presOf" srcId="{459CB017-F2BB-4D13-B7F7-4FFD31A71DDA}" destId="{51C9D2A4-40CE-4279-88F8-5C61019A49F6}" srcOrd="0" destOrd="0" presId="urn:microsoft.com/office/officeart/2005/8/layout/radial6"/>
    <dgm:cxn modelId="{4BE538EE-5930-4C3D-A069-2F3F0BA77B6B}" type="presOf" srcId="{4DB2ADAD-A51E-4035-9D80-537ED8D6E8E0}" destId="{28FE4A19-59AE-4E10-A236-A46F0FA23E6B}" srcOrd="0" destOrd="0" presId="urn:microsoft.com/office/officeart/2005/8/layout/radial6"/>
    <dgm:cxn modelId="{18D5E97A-93EE-4EC5-B10A-04E47B8B62C8}" srcId="{9F458184-2FC8-4083-9CDA-CA1F456C5FF3}" destId="{925E694F-68F3-4B40-A861-29D55DE84001}" srcOrd="2" destOrd="0" parTransId="{8D7E06FC-5A7D-40B7-8C5D-356539165984}" sibTransId="{E68FC423-2388-4DDD-AF2F-EBF5D5DEA018}"/>
    <dgm:cxn modelId="{D0850C8C-FB90-4000-8691-9D050497EFDD}" type="presOf" srcId="{5A83E23A-6AA5-4DA5-B7DA-3368D1F4E794}" destId="{F2239391-3927-4025-898D-8B907842CE66}" srcOrd="0" destOrd="0" presId="urn:microsoft.com/office/officeart/2005/8/layout/radial6"/>
    <dgm:cxn modelId="{53BCE808-1D9D-4A04-8B6D-6EC28AF27B75}" srcId="{9F458184-2FC8-4083-9CDA-CA1F456C5FF3}" destId="{5A83E23A-6AA5-4DA5-B7DA-3368D1F4E794}" srcOrd="0" destOrd="0" parTransId="{2F3AA223-8BDF-4FD2-9A8A-8E67D5C47990}" sibTransId="{A48196D3-896B-4AB7-BE7C-53E03109A623}"/>
    <dgm:cxn modelId="{0628338B-9232-4498-9A35-88F7E69A6114}" srcId="{9F458184-2FC8-4083-9CDA-CA1F456C5FF3}" destId="{1BA54864-BE6E-4132-A304-7E4DB6610336}" srcOrd="1" destOrd="0" parTransId="{60ECCE44-1A9D-404A-A038-9D272EF934B8}" sibTransId="{459CB017-F2BB-4D13-B7F7-4FFD31A71DDA}"/>
    <dgm:cxn modelId="{2BFBC38C-3CE0-4A60-9EBC-B8664CC5B87E}" type="presOf" srcId="{E68FC423-2388-4DDD-AF2F-EBF5D5DEA018}" destId="{25DDBB1D-922B-4303-A3A5-A2255195BCA4}" srcOrd="0" destOrd="0" presId="urn:microsoft.com/office/officeart/2005/8/layout/radial6"/>
    <dgm:cxn modelId="{798CE3F4-4821-485D-93F0-0D77B1EE116F}" type="presOf" srcId="{AB6F40BB-35CD-47D1-9B62-47D8652FF064}" destId="{1E1B275E-8C3B-4D54-84ED-F9F1258158CF}" srcOrd="0" destOrd="0" presId="urn:microsoft.com/office/officeart/2005/8/layout/radial6"/>
    <dgm:cxn modelId="{AF5C2AA1-8A12-413E-A2AF-F16341671162}" type="presOf" srcId="{9F458184-2FC8-4083-9CDA-CA1F456C5FF3}" destId="{BCCF0761-CAB7-4CA3-87B7-A4DE0F3AFCD6}" srcOrd="0" destOrd="0" presId="urn:microsoft.com/office/officeart/2005/8/layout/radial6"/>
    <dgm:cxn modelId="{F09C2170-CD2C-42C5-A7BD-061F2DC0022C}" srcId="{9F458184-2FC8-4083-9CDA-CA1F456C5FF3}" destId="{80334941-004D-40A6-A288-CEAFEEE07A32}" srcOrd="3" destOrd="0" parTransId="{98C47A6A-F8B1-43DE-9E82-0FD518C75543}" sibTransId="{4DB2ADAD-A51E-4035-9D80-537ED8D6E8E0}"/>
    <dgm:cxn modelId="{F1F62BA8-E160-4F4D-BF10-248F306090A4}" srcId="{AB6F40BB-35CD-47D1-9B62-47D8652FF064}" destId="{9F458184-2FC8-4083-9CDA-CA1F456C5FF3}" srcOrd="0" destOrd="0" parTransId="{90E8EB49-60D9-410F-9168-3BADD47625FB}" sibTransId="{B926B9DA-C8C7-44A0-8D18-D4FEE58F0144}"/>
    <dgm:cxn modelId="{9E2B25B0-ECD5-4E0F-A9C9-C299C04E54D0}" type="presOf" srcId="{925E694F-68F3-4B40-A861-29D55DE84001}" destId="{CFD036A2-54F7-4574-BB90-8CA94BDAC7EC}" srcOrd="0" destOrd="0" presId="urn:microsoft.com/office/officeart/2005/8/layout/radial6"/>
    <dgm:cxn modelId="{51EE9350-16FA-4803-BEEC-0BA7C035F15D}" type="presParOf" srcId="{1E1B275E-8C3B-4D54-84ED-F9F1258158CF}" destId="{BCCF0761-CAB7-4CA3-87B7-A4DE0F3AFCD6}" srcOrd="0" destOrd="0" presId="urn:microsoft.com/office/officeart/2005/8/layout/radial6"/>
    <dgm:cxn modelId="{2002FA22-672E-46F5-AC7D-0948FD155813}" type="presParOf" srcId="{1E1B275E-8C3B-4D54-84ED-F9F1258158CF}" destId="{F2239391-3927-4025-898D-8B907842CE66}" srcOrd="1" destOrd="0" presId="urn:microsoft.com/office/officeart/2005/8/layout/radial6"/>
    <dgm:cxn modelId="{B9FED07E-8EB5-460A-86B4-F00246B87A63}" type="presParOf" srcId="{1E1B275E-8C3B-4D54-84ED-F9F1258158CF}" destId="{EBE754B3-FC3B-4AFB-8C1B-AD4D1A42EB0D}" srcOrd="2" destOrd="0" presId="urn:microsoft.com/office/officeart/2005/8/layout/radial6"/>
    <dgm:cxn modelId="{48F5AF76-7BF2-47B6-AAF0-3D5BD59B9C8B}" type="presParOf" srcId="{1E1B275E-8C3B-4D54-84ED-F9F1258158CF}" destId="{4D4177D4-7628-4D1A-9F40-AC21AC159D80}" srcOrd="3" destOrd="0" presId="urn:microsoft.com/office/officeart/2005/8/layout/radial6"/>
    <dgm:cxn modelId="{E1E3BFA5-0625-4986-AB8C-2065E0738092}" type="presParOf" srcId="{1E1B275E-8C3B-4D54-84ED-F9F1258158CF}" destId="{29F32733-27C7-4038-8654-21156A11F04F}" srcOrd="4" destOrd="0" presId="urn:microsoft.com/office/officeart/2005/8/layout/radial6"/>
    <dgm:cxn modelId="{7C93BF33-CE48-42E2-A12E-DD6DAC5D234B}" type="presParOf" srcId="{1E1B275E-8C3B-4D54-84ED-F9F1258158CF}" destId="{EE0C1D54-2D36-433D-940D-F464D06CD5BC}" srcOrd="5" destOrd="0" presId="urn:microsoft.com/office/officeart/2005/8/layout/radial6"/>
    <dgm:cxn modelId="{735944C3-3465-4E27-937B-9184F286F8A4}" type="presParOf" srcId="{1E1B275E-8C3B-4D54-84ED-F9F1258158CF}" destId="{51C9D2A4-40CE-4279-88F8-5C61019A49F6}" srcOrd="6" destOrd="0" presId="urn:microsoft.com/office/officeart/2005/8/layout/radial6"/>
    <dgm:cxn modelId="{878DA42F-C37C-482B-ACBD-E799E31A9773}" type="presParOf" srcId="{1E1B275E-8C3B-4D54-84ED-F9F1258158CF}" destId="{CFD036A2-54F7-4574-BB90-8CA94BDAC7EC}" srcOrd="7" destOrd="0" presId="urn:microsoft.com/office/officeart/2005/8/layout/radial6"/>
    <dgm:cxn modelId="{72F10979-A289-4DD3-BBA7-56E6B1E63029}" type="presParOf" srcId="{1E1B275E-8C3B-4D54-84ED-F9F1258158CF}" destId="{6321CCE9-0742-412C-9B53-5A423B0A0A94}" srcOrd="8" destOrd="0" presId="urn:microsoft.com/office/officeart/2005/8/layout/radial6"/>
    <dgm:cxn modelId="{2675DBD8-532E-41A3-A949-E14C02A23799}" type="presParOf" srcId="{1E1B275E-8C3B-4D54-84ED-F9F1258158CF}" destId="{25DDBB1D-922B-4303-A3A5-A2255195BCA4}" srcOrd="9" destOrd="0" presId="urn:microsoft.com/office/officeart/2005/8/layout/radial6"/>
    <dgm:cxn modelId="{07F45EA4-8D80-4CB7-B035-23D841F4870D}" type="presParOf" srcId="{1E1B275E-8C3B-4D54-84ED-F9F1258158CF}" destId="{933AE86A-9B3B-49A3-AED4-4B6F68D0A10D}" srcOrd="10" destOrd="0" presId="urn:microsoft.com/office/officeart/2005/8/layout/radial6"/>
    <dgm:cxn modelId="{B229B0EA-DFB6-420B-94DE-9600D5FEFAE0}" type="presParOf" srcId="{1E1B275E-8C3B-4D54-84ED-F9F1258158CF}" destId="{C5D83678-74BA-43D6-9AAD-673948CEA2C7}" srcOrd="11" destOrd="0" presId="urn:microsoft.com/office/officeart/2005/8/layout/radial6"/>
    <dgm:cxn modelId="{A159E909-1292-4258-BD4A-A8DBAA11FDA6}" type="presParOf" srcId="{1E1B275E-8C3B-4D54-84ED-F9F1258158CF}" destId="{28FE4A19-59AE-4E10-A236-A46F0FA23E6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Школьники за продвижение глобального предпринимательства в рамках профильного лагеря «</a:t>
          </a:r>
          <a:r>
            <a:rPr lang="en-US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SAGE</a:t>
          </a:r>
          <a:r>
            <a:rPr lang="ru-RU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-осень 2017»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DA6436-5E84-4365-9F3A-DF597CB8CD75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7A4DC83-BF66-437C-982F-327367E662EA}" type="presOf" srcId="{C39F0467-B471-4C26-A1C6-9A89D73C51AE}" destId="{5E805778-9293-48E6-A0FB-8C3788097EB0}" srcOrd="0" destOrd="0" presId="urn:microsoft.com/office/officeart/2005/8/layout/vList2"/>
    <dgm:cxn modelId="{3B714AB2-7248-47D8-A4A5-2E33B22525DD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МУНИЦИПАЛЬНЫЙ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AAB8C2-7411-4B44-BA6A-BD54C76504ED}" type="presOf" srcId="{6176C0DC-1009-440E-8FC5-455E134F5DEB}" destId="{B9AC8F90-A8BB-404C-A7B1-02146FC5F7FE}" srcOrd="0" destOrd="0" presId="urn:microsoft.com/office/officeart/2005/8/layout/vList2"/>
    <dgm:cxn modelId="{285819E2-2F5A-4126-9CD1-395D0467C1A9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8827889-DF65-4C52-98C4-D2458362DA10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/>
            <a:t>РЕАЛИЗАЦИЯ ФГОС НОО и ООО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644DFF-ECD1-42F3-9F3F-DBEA9AC479C9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546F08D-30CD-49C8-96FC-9D08DB3F5C04}" type="presOf" srcId="{6176C0DC-1009-440E-8FC5-455E134F5DEB}" destId="{B9AC8F90-A8BB-404C-A7B1-02146FC5F7FE}" srcOrd="0" destOrd="0" presId="urn:microsoft.com/office/officeart/2005/8/layout/vList2"/>
    <dgm:cxn modelId="{0964CE7E-76B9-4556-B1E9-AC56E911EAD8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+mn-lt"/>
            </a:rPr>
            <a:t>ПРОГРАММА РАЗВИТИЯ ШКОЛЫ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59E17B-1E98-4C9D-81D0-BBD18C93B2FD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3241F80-640C-4CF5-8969-79A19B1387D6}" type="presOf" srcId="{6176C0DC-1009-440E-8FC5-455E134F5DEB}" destId="{B9AC8F90-A8BB-404C-A7B1-02146FC5F7FE}" srcOrd="0" destOrd="0" presId="urn:microsoft.com/office/officeart/2005/8/layout/vList2"/>
    <dgm:cxn modelId="{84FCE0F9-6F90-4698-A1CD-C3642E0B6E9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МИССИЯ ШКОЛЫ</a:t>
          </a:r>
          <a:endParaRPr lang="ru-RU" sz="2000" b="0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NeighborX="-815" custLinFactNeighborY="-1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F253D-8DC0-477B-8F83-83AC8B62A91D}" type="presOf" srcId="{6176C0DC-1009-440E-8FC5-455E134F5DEB}" destId="{B9AC8F90-A8BB-404C-A7B1-02146FC5F7FE}" srcOrd="0" destOrd="0" presId="urn:microsoft.com/office/officeart/2005/8/layout/vList2"/>
    <dgm:cxn modelId="{C3420DCB-2EC9-4563-B7BF-6C3753F003BE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6AE23CC-C593-4C3C-AF78-E756637452E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3200" dirty="0" smtClean="0"/>
            <a:t>СОТРУДНИЧЕСТВО С РОДИТЕЛЯМИ</a:t>
          </a:r>
          <a:endParaRPr lang="ru-RU" sz="3200" b="0" i="0" dirty="0">
            <a:solidFill>
              <a:schemeClr val="bg1"/>
            </a:solidFill>
            <a:latin typeface="+mn-lt"/>
          </a:endParaRPr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NeighborX="-7125" custLinFactNeighborY="279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A920DA-7CA6-4A7A-AAE9-88BDBD2313A2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8D9CCEC-8C36-4316-9278-9B45BB15C66F}" type="presOf" srcId="{6176C0DC-1009-440E-8FC5-455E134F5DEB}" destId="{B9AC8F90-A8BB-404C-A7B1-02146FC5F7FE}" srcOrd="0" destOrd="0" presId="urn:microsoft.com/office/officeart/2005/8/layout/vList2"/>
    <dgm:cxn modelId="{88497E79-C448-4560-9347-C2FBF6B91BB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9FC818-DDE5-4848-814B-2FEBEA9E4B6E}" type="presOf" srcId="{C39F0467-B471-4C26-A1C6-9A89D73C51AE}" destId="{5E805778-9293-48E6-A0FB-8C3788097EB0}" srcOrd="0" destOrd="0" presId="urn:microsoft.com/office/officeart/2005/8/layout/vList2"/>
    <dgm:cxn modelId="{422E14A4-903D-4C36-801F-A4898A485F47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FE6AB2D-DE86-4C2A-8E46-9175CBD96B13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EEF61F-CD1D-413E-BE69-A278DF48C26C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E1F5436-876B-493B-95AA-5D5015378A5C}" type="presOf" srcId="{6176C0DC-1009-440E-8FC5-455E134F5DEB}" destId="{B9AC8F90-A8BB-404C-A7B1-02146FC5F7FE}" srcOrd="0" destOrd="0" presId="urn:microsoft.com/office/officeart/2005/8/layout/vList2"/>
    <dgm:cxn modelId="{B55F51C3-E793-4D2E-8D42-4386601445E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B579243C-6B1D-4F45-8C63-87C448448EB6}" type="presOf" srcId="{C39F0467-B471-4C26-A1C6-9A89D73C51AE}" destId="{5E805778-9293-48E6-A0FB-8C3788097EB0}" srcOrd="0" destOrd="0" presId="urn:microsoft.com/office/officeart/2005/8/layout/vList2"/>
    <dgm:cxn modelId="{4BD027E9-52EA-4943-9A25-BF304D453F6B}" type="presOf" srcId="{6176C0DC-1009-440E-8FC5-455E134F5DEB}" destId="{B9AC8F90-A8BB-404C-A7B1-02146FC5F7FE}" srcOrd="0" destOrd="0" presId="urn:microsoft.com/office/officeart/2005/8/layout/vList2"/>
    <dgm:cxn modelId="{7E1C483A-7E4B-44C7-8EDA-31CFF285008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B683B8-58B8-497C-82E9-D9AFA8C06560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FC4CF84E-88D6-4380-AB77-A74BF5CD1C3B}" type="presOf" srcId="{6176C0DC-1009-440E-8FC5-455E134F5DEB}" destId="{B9AC8F90-A8BB-404C-A7B1-02146FC5F7FE}" srcOrd="0" destOrd="0" presId="urn:microsoft.com/office/officeart/2005/8/layout/vList2"/>
    <dgm:cxn modelId="{982F31CB-4F93-41A9-8432-910AFB4B1E13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784FEE-88D9-4CC0-9756-6F13BDF3192D}" type="presOf" srcId="{C39F0467-B471-4C26-A1C6-9A89D73C51AE}" destId="{5E805778-9293-48E6-A0FB-8C3788097EB0}" srcOrd="0" destOrd="0" presId="urn:microsoft.com/office/officeart/2005/8/layout/vList2"/>
    <dgm:cxn modelId="{32E1703F-8906-484E-BCF1-403FA9C5BBAC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5431EF9-BFC4-4FBD-9020-1778394DDD8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412D9-51CC-499E-81A8-E947843530E3}">
      <dsp:nvSpPr>
        <dsp:cNvPr id="0" name=""/>
        <dsp:cNvSpPr/>
      </dsp:nvSpPr>
      <dsp:spPr>
        <a:xfrm>
          <a:off x="0" y="566799"/>
          <a:ext cx="7272807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06116-385E-4D32-96FC-A271C7D380C7}">
      <dsp:nvSpPr>
        <dsp:cNvPr id="0" name=""/>
        <dsp:cNvSpPr/>
      </dsp:nvSpPr>
      <dsp:spPr>
        <a:xfrm>
          <a:off x="363640" y="271599"/>
          <a:ext cx="5090965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ИНДИВИДУАЛЬНАЯ</a:t>
          </a:r>
          <a:endParaRPr lang="ru-RU" sz="2000" kern="1200" dirty="0"/>
        </a:p>
      </dsp:txBody>
      <dsp:txXfrm>
        <a:off x="392461" y="300420"/>
        <a:ext cx="5033323" cy="532758"/>
      </dsp:txXfrm>
    </dsp:sp>
    <dsp:sp modelId="{5383A2BA-BB3F-4F67-BF46-9C3CBA8A950E}">
      <dsp:nvSpPr>
        <dsp:cNvPr id="0" name=""/>
        <dsp:cNvSpPr/>
      </dsp:nvSpPr>
      <dsp:spPr>
        <a:xfrm>
          <a:off x="0" y="1473999"/>
          <a:ext cx="7272807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C8130-C7A7-42C7-88BD-EBCAF8BEFFBC}">
      <dsp:nvSpPr>
        <dsp:cNvPr id="0" name=""/>
        <dsp:cNvSpPr/>
      </dsp:nvSpPr>
      <dsp:spPr>
        <a:xfrm>
          <a:off x="363640" y="1178799"/>
          <a:ext cx="5090965" cy="590400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КОРРЕКЦИОННО-РАЗВИВАЮЩАЯ </a:t>
          </a:r>
          <a:endParaRPr lang="ru-RU" sz="2000" kern="1200" dirty="0"/>
        </a:p>
      </dsp:txBody>
      <dsp:txXfrm>
        <a:off x="392461" y="1207620"/>
        <a:ext cx="5033323" cy="532758"/>
      </dsp:txXfrm>
    </dsp:sp>
    <dsp:sp modelId="{4CB4EB8C-5B74-45FC-9744-F64477ECDC14}">
      <dsp:nvSpPr>
        <dsp:cNvPr id="0" name=""/>
        <dsp:cNvSpPr/>
      </dsp:nvSpPr>
      <dsp:spPr>
        <a:xfrm>
          <a:off x="0" y="2381200"/>
          <a:ext cx="7272807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27375-9CC9-433E-BCDC-99BEC4036395}">
      <dsp:nvSpPr>
        <dsp:cNvPr id="0" name=""/>
        <dsp:cNvSpPr/>
      </dsp:nvSpPr>
      <dsp:spPr>
        <a:xfrm>
          <a:off x="363640" y="2085999"/>
          <a:ext cx="5090965" cy="590400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КОНСУЛЬТАТИВНАЯ </a:t>
          </a:r>
          <a:endParaRPr lang="ru-RU" sz="2000" kern="1200" dirty="0"/>
        </a:p>
      </dsp:txBody>
      <dsp:txXfrm>
        <a:off x="392461" y="2114820"/>
        <a:ext cx="5033323" cy="532758"/>
      </dsp:txXfrm>
    </dsp:sp>
    <dsp:sp modelId="{98DFCAE0-90CE-4145-BD95-93CA969996AF}">
      <dsp:nvSpPr>
        <dsp:cNvPr id="0" name=""/>
        <dsp:cNvSpPr/>
      </dsp:nvSpPr>
      <dsp:spPr>
        <a:xfrm>
          <a:off x="0" y="3288400"/>
          <a:ext cx="7272807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4A264-52A6-48A2-AFD6-E7492E0CBEC7}">
      <dsp:nvSpPr>
        <dsp:cNvPr id="0" name=""/>
        <dsp:cNvSpPr/>
      </dsp:nvSpPr>
      <dsp:spPr>
        <a:xfrm>
          <a:off x="363640" y="2993200"/>
          <a:ext cx="5090965" cy="5904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ПРОСВЕТИТЕЛЬСКО-ПРОФИЛАКТИЧЕСКАЯ </a:t>
          </a:r>
          <a:endParaRPr lang="ru-RU" sz="2000" kern="1200" dirty="0"/>
        </a:p>
      </dsp:txBody>
      <dsp:txXfrm>
        <a:off x="392461" y="3022021"/>
        <a:ext cx="5033323" cy="5327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ОРГАНИЗАЦИЯ ГОРЯЧЕГО   ПИТАНИЯ</a:t>
          </a:r>
          <a:endParaRPr lang="ru-RU" sz="2400" b="0" i="0" kern="1200" dirty="0"/>
        </a:p>
      </dsp:txBody>
      <dsp:txXfrm>
        <a:off x="42182" y="42182"/>
        <a:ext cx="7476476" cy="77972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СВЕДЕНИЯ ОБ ОЗДОРОВЛЕНИИ ДЕТЕЙ</a:t>
          </a:r>
          <a:endParaRPr lang="ru-RU" sz="2400" b="0" i="0" kern="1200" dirty="0"/>
        </a:p>
      </dsp:txBody>
      <dsp:txXfrm>
        <a:off x="42182" y="42182"/>
        <a:ext cx="7476476" cy="779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СВЕДЕНИЯ ОБ ОЗДОРОВЛЕНИИ ДЕТЕЙ</a:t>
          </a:r>
          <a:endParaRPr lang="ru-RU" sz="2400" b="0" i="0" kern="1200" dirty="0"/>
        </a:p>
      </dsp:txBody>
      <dsp:txXfrm>
        <a:off x="42182" y="42182"/>
        <a:ext cx="7476476" cy="77972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Анализ воспитательной деятельности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ВСЕРОССИЙСКИЕ  И МЕЖДУНАРОДНЫЕ ДИСТАНЦИОННЫЕ И ИНТЕРНЕТ- ОЛИМПИАДАЫ 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ТРАДИЦИОННЫЕ ПРАЗДНИКИ, МЕРОПРИЯТИЯ, АКЦИИ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АКТУАЛИЗАЦИЯ ВОСПИТАТЕЛЬНОГО ПОТЕНЦИАЛА УЧЕБНОГО ПРОЦЕССА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+mn-lt"/>
            </a:rPr>
            <a:t>ГОТОВ К Труду и Обороне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ДОПОЛНИТЕЛЬНЫЕ ОБРАЗОВАТЕЛЬНЫЕ ПРОГРАММЫ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ВЗАИМОДЕЙСТВИЕ ШКОЛЫ 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ПРОФЕССИОНАЛЬНОЕ САМООПРЕДЕЛЕНИЕ ПЕДАГОГОВ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РЕЗУЛЬТАТЫ ОБРАЗОВАТЕЛЬНОЙ ДЕЯТЕЛЬНОСТИ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МЕЖДУНАРОДНЫЙ И ВСЕРОССИЙСКИЙ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РЕГИОНАЛЬНЫЙ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E4A19-59AE-4E10-A236-A46F0FA23E6B}">
      <dsp:nvSpPr>
        <dsp:cNvPr id="0" name=""/>
        <dsp:cNvSpPr/>
      </dsp:nvSpPr>
      <dsp:spPr>
        <a:xfrm>
          <a:off x="2089609" y="710863"/>
          <a:ext cx="5112202" cy="5112202"/>
        </a:xfrm>
        <a:prstGeom prst="blockArc">
          <a:avLst>
            <a:gd name="adj1" fmla="val 10721350"/>
            <a:gd name="adj2" fmla="val 16922178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BB1D-922B-4303-A3A5-A2255195BCA4}">
      <dsp:nvSpPr>
        <dsp:cNvPr id="0" name=""/>
        <dsp:cNvSpPr/>
      </dsp:nvSpPr>
      <dsp:spPr>
        <a:xfrm>
          <a:off x="2089707" y="820623"/>
          <a:ext cx="5112202" cy="5112202"/>
        </a:xfrm>
        <a:prstGeom prst="blockArc">
          <a:avLst>
            <a:gd name="adj1" fmla="val 4677960"/>
            <a:gd name="adj2" fmla="val 10872486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9D2A4-40CE-4279-88F8-5C61019A49F6}">
      <dsp:nvSpPr>
        <dsp:cNvPr id="0" name=""/>
        <dsp:cNvSpPr/>
      </dsp:nvSpPr>
      <dsp:spPr>
        <a:xfrm>
          <a:off x="3492523" y="926824"/>
          <a:ext cx="5112202" cy="5112202"/>
        </a:xfrm>
        <a:prstGeom prst="blockArc">
          <a:avLst>
            <a:gd name="adj1" fmla="val 21381145"/>
            <a:gd name="adj2" fmla="val 6641561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177D4-7628-4D1A-9F40-AC21AC159D80}">
      <dsp:nvSpPr>
        <dsp:cNvPr id="0" name=""/>
        <dsp:cNvSpPr/>
      </dsp:nvSpPr>
      <dsp:spPr>
        <a:xfrm>
          <a:off x="3492818" y="604572"/>
          <a:ext cx="5112202" cy="5112202"/>
        </a:xfrm>
        <a:prstGeom prst="blockArc">
          <a:avLst>
            <a:gd name="adj1" fmla="val 14958004"/>
            <a:gd name="adj2" fmla="val 225151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F0761-CAB7-4CA3-87B7-A4DE0F3AFCD6}">
      <dsp:nvSpPr>
        <dsp:cNvPr id="0" name=""/>
        <dsp:cNvSpPr/>
      </dsp:nvSpPr>
      <dsp:spPr>
        <a:xfrm>
          <a:off x="3989578" y="2145063"/>
          <a:ext cx="2353582" cy="2353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Приори-тетные</a:t>
          </a:r>
          <a:r>
            <a:rPr lang="ru-RU" sz="3200" kern="1200" dirty="0" smtClean="0"/>
            <a:t> задачи</a:t>
          </a:r>
          <a:endParaRPr lang="ru-RU" sz="3200" kern="1200" dirty="0"/>
        </a:p>
      </dsp:txBody>
      <dsp:txXfrm>
        <a:off x="4334252" y="2489737"/>
        <a:ext cx="1664234" cy="1664234"/>
      </dsp:txXfrm>
    </dsp:sp>
    <dsp:sp modelId="{F2239391-3927-4025-898D-8B907842CE66}">
      <dsp:nvSpPr>
        <dsp:cNvPr id="0" name=""/>
        <dsp:cNvSpPr/>
      </dsp:nvSpPr>
      <dsp:spPr>
        <a:xfrm>
          <a:off x="3630447" y="1310"/>
          <a:ext cx="3071843" cy="16475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обучения</a:t>
          </a:r>
          <a:endParaRPr lang="ru-RU" sz="3100" kern="1200" dirty="0"/>
        </a:p>
      </dsp:txBody>
      <dsp:txXfrm>
        <a:off x="4080308" y="242582"/>
        <a:ext cx="2172121" cy="1164963"/>
      </dsp:txXfrm>
    </dsp:sp>
    <dsp:sp modelId="{29F32733-27C7-4038-8654-21156A11F04F}">
      <dsp:nvSpPr>
        <dsp:cNvPr id="0" name=""/>
        <dsp:cNvSpPr/>
      </dsp:nvSpPr>
      <dsp:spPr>
        <a:xfrm>
          <a:off x="7079413" y="2500327"/>
          <a:ext cx="2921887" cy="16475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воспитания</a:t>
          </a:r>
          <a:endParaRPr lang="ru-RU" sz="3100" kern="1200" dirty="0"/>
        </a:p>
      </dsp:txBody>
      <dsp:txXfrm>
        <a:off x="7507313" y="2741599"/>
        <a:ext cx="2066087" cy="1164963"/>
      </dsp:txXfrm>
    </dsp:sp>
    <dsp:sp modelId="{CFD036A2-54F7-4574-BB90-8CA94BDAC7EC}">
      <dsp:nvSpPr>
        <dsp:cNvPr id="0" name=""/>
        <dsp:cNvSpPr/>
      </dsp:nvSpPr>
      <dsp:spPr>
        <a:xfrm>
          <a:off x="3331812" y="4994892"/>
          <a:ext cx="3669114" cy="16475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оздоровления</a:t>
          </a:r>
          <a:endParaRPr lang="ru-RU" sz="3100" kern="1200" dirty="0"/>
        </a:p>
      </dsp:txBody>
      <dsp:txXfrm>
        <a:off x="3869141" y="5236164"/>
        <a:ext cx="2594456" cy="1164963"/>
      </dsp:txXfrm>
    </dsp:sp>
    <dsp:sp modelId="{933AE86A-9B3B-49A3-AED4-4B6F68D0A10D}">
      <dsp:nvSpPr>
        <dsp:cNvPr id="0" name=""/>
        <dsp:cNvSpPr/>
      </dsp:nvSpPr>
      <dsp:spPr>
        <a:xfrm>
          <a:off x="857276" y="2500328"/>
          <a:ext cx="2584593" cy="16475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развития</a:t>
          </a:r>
          <a:endParaRPr lang="ru-RU" sz="3100" kern="1200" dirty="0"/>
        </a:p>
      </dsp:txBody>
      <dsp:txXfrm>
        <a:off x="1235781" y="2741600"/>
        <a:ext cx="1827583" cy="116496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Школьники за продвижение глобального предпринимательства в рамках профильного лагеря «</a:t>
          </a:r>
          <a:r>
            <a:rPr lang="en-US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SAGE</a:t>
          </a:r>
          <a:r>
            <a:rPr lang="ru-RU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-осень 2017»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МУНИЦИПАЛЬНЫЙ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РЕАЛИЗАЦИЯ ФГОС НОО и ООО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+mn-lt"/>
            </a:rPr>
            <a:t>ПРОГРАММА РАЗВИТИЯ ШКОЛЫ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9635"/>
          <a:ext cx="7560840" cy="843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МИССИЯ ШКОЛЫ</a:t>
          </a:r>
          <a:endParaRPr lang="ru-RU" sz="2000" b="0" i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01" y="50836"/>
        <a:ext cx="7478438" cy="761597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843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СОТРУДНИЧЕСТВО С РОДИТЕЛЯМИ</a:t>
          </a:r>
          <a:endParaRPr lang="ru-RU" sz="32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983"/>
        <a:ext cx="7476560" cy="778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b="0" i="0" kern="1200" dirty="0"/>
        </a:p>
      </dsp:txBody>
      <dsp:txXfrm>
        <a:off x="38666" y="38666"/>
        <a:ext cx="7483508" cy="7147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0DC11-CCE4-45E1-9019-718C3E6021E6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06080-F716-48B5-AAA5-42C69828A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2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6080-F716-48B5-AAA5-42C69828AF0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/>
          <p:cNvSpPr/>
          <p:nvPr userDrawn="1"/>
        </p:nvSpPr>
        <p:spPr>
          <a:xfrm>
            <a:off x="714348" y="285728"/>
            <a:ext cx="8215370" cy="63579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3710"/>
            <a:ext cx="1500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1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© Фокина Лидия Петровна </a:t>
            </a:r>
            <a:endParaRPr lang="ru-RU" sz="800" kern="1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 rot="10800000">
            <a:off x="357158" y="6147194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9" name="Овал 8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rot="10800000">
            <a:off x="357158" y="5436391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 userDrawn="1"/>
        </p:nvGrpSpPr>
        <p:grpSpPr>
          <a:xfrm rot="10800000">
            <a:off x="357158" y="4725588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88" name="Овал 8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 rot="10800000">
            <a:off x="357158" y="4014785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94" name="Овал 9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 rot="10800000">
            <a:off x="357158" y="3303982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00" name="Овал 99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 userDrawn="1"/>
        </p:nvGrpSpPr>
        <p:grpSpPr>
          <a:xfrm rot="10800000">
            <a:off x="357158" y="2593179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06" name="Овал 105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 rot="10800000">
            <a:off x="357158" y="1882376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12" name="Овал 111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 userDrawn="1"/>
        </p:nvGrpSpPr>
        <p:grpSpPr>
          <a:xfrm rot="10800000">
            <a:off x="357158" y="1171573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18" name="Овал 11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Скругленный прямоугольник 12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 userDrawn="1"/>
        </p:nvGrpSpPr>
        <p:grpSpPr>
          <a:xfrm rot="10800000">
            <a:off x="357158" y="460770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24" name="Овал 12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10" Type="http://schemas.openxmlformats.org/officeDocument/2006/relationships/chart" Target="../charts/chart2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13" Type="http://schemas.openxmlformats.org/officeDocument/2006/relationships/image" Target="../media/image38.jpeg"/><Relationship Id="rId18" Type="http://schemas.openxmlformats.org/officeDocument/2006/relationships/image" Target="../media/image32.emf"/><Relationship Id="rId3" Type="http://schemas.openxmlformats.org/officeDocument/2006/relationships/image" Target="../media/image33.jpeg"/><Relationship Id="rId7" Type="http://schemas.openxmlformats.org/officeDocument/2006/relationships/diagramColors" Target="../diagrams/colors26.xml"/><Relationship Id="rId12" Type="http://schemas.openxmlformats.org/officeDocument/2006/relationships/image" Target="../media/image37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jpeg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26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26.xml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2.jpeg"/><Relationship Id="rId4" Type="http://schemas.openxmlformats.org/officeDocument/2006/relationships/diagramData" Target="../diagrams/data26.xml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oleObject" Target="../embeddings/oleObject2.bin"/><Relationship Id="rId3" Type="http://schemas.openxmlformats.org/officeDocument/2006/relationships/diagramData" Target="../diagrams/data27.xml"/><Relationship Id="rId21" Type="http://schemas.openxmlformats.org/officeDocument/2006/relationships/image" Target="../media/image55.jpeg"/><Relationship Id="rId7" Type="http://schemas.microsoft.com/office/2007/relationships/diagramDrawing" Target="../diagrams/drawing27.xml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2.jpeg"/><Relationship Id="rId20" Type="http://schemas.openxmlformats.org/officeDocument/2006/relationships/image" Target="../media/image54.jpeg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27.xml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43.emf"/><Relationship Id="rId4" Type="http://schemas.openxmlformats.org/officeDocument/2006/relationships/diagramLayout" Target="../diagrams/layout27.xml"/><Relationship Id="rId9" Type="http://schemas.openxmlformats.org/officeDocument/2006/relationships/image" Target="../media/image45.jpeg"/><Relationship Id="rId14" Type="http://schemas.openxmlformats.org/officeDocument/2006/relationships/image" Target="../media/image50.jpeg"/><Relationship Id="rId2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11" Type="http://schemas.openxmlformats.org/officeDocument/2006/relationships/image" Target="../media/image61.jpeg"/><Relationship Id="rId5" Type="http://schemas.openxmlformats.org/officeDocument/2006/relationships/diagramColors" Target="../diagrams/colors28.xm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65.jpeg"/><Relationship Id="rId12" Type="http://schemas.openxmlformats.org/officeDocument/2006/relationships/image" Target="../media/image70.emf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openxmlformats.org/officeDocument/2006/relationships/image" Target="../media/image69.jpeg"/><Relationship Id="rId5" Type="http://schemas.openxmlformats.org/officeDocument/2006/relationships/diagramColors" Target="../diagrams/colors29.xml"/><Relationship Id="rId10" Type="http://schemas.openxmlformats.org/officeDocument/2006/relationships/image" Target="../media/image68.png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71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11" Type="http://schemas.openxmlformats.org/officeDocument/2006/relationships/image" Target="../media/image75.png"/><Relationship Id="rId5" Type="http://schemas.openxmlformats.org/officeDocument/2006/relationships/diagramColors" Target="../diagrams/colors30.xml"/><Relationship Id="rId10" Type="http://schemas.openxmlformats.org/officeDocument/2006/relationships/image" Target="../media/image74.png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11" Type="http://schemas.openxmlformats.org/officeDocument/2006/relationships/image" Target="../media/image80.jpeg"/><Relationship Id="rId5" Type="http://schemas.openxmlformats.org/officeDocument/2006/relationships/diagramColors" Target="../diagrams/colors31.xml"/><Relationship Id="rId10" Type="http://schemas.openxmlformats.org/officeDocument/2006/relationships/image" Target="../media/image79.jpeg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83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33.xml"/><Relationship Id="rId7" Type="http://schemas.openxmlformats.org/officeDocument/2006/relationships/image" Target="../media/image86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88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diagramLayout" Target="../diagrams/layout38.xml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8.xml"/><Relationship Id="rId11" Type="http://schemas.openxmlformats.org/officeDocument/2006/relationships/image" Target="../media/image97.jpeg"/><Relationship Id="rId5" Type="http://schemas.openxmlformats.org/officeDocument/2006/relationships/diagramColors" Target="../diagrams/colors38.xml"/><Relationship Id="rId10" Type="http://schemas.openxmlformats.org/officeDocument/2006/relationships/image" Target="../media/image96.jpeg"/><Relationship Id="rId4" Type="http://schemas.openxmlformats.org/officeDocument/2006/relationships/diagramQuickStyle" Target="../diagrams/quickStyle38.xml"/><Relationship Id="rId9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diagramLayout" Target="../diagrams/layout39.xml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image" Target="../media/image109.jpeg"/><Relationship Id="rId2" Type="http://schemas.openxmlformats.org/officeDocument/2006/relationships/diagramData" Target="../diagrams/data39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9.xml"/><Relationship Id="rId11" Type="http://schemas.openxmlformats.org/officeDocument/2006/relationships/image" Target="../media/image103.jpeg"/><Relationship Id="rId5" Type="http://schemas.openxmlformats.org/officeDocument/2006/relationships/diagramColors" Target="../diagrams/colors39.xml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diagramQuickStyle" Target="../diagrams/quickStyle39.xml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diagramLayout" Target="../diagrams/layout40.xml"/><Relationship Id="rId7" Type="http://schemas.openxmlformats.org/officeDocument/2006/relationships/image" Target="../media/image111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10" Type="http://schemas.openxmlformats.org/officeDocument/2006/relationships/image" Target="../media/image114.jpeg"/><Relationship Id="rId4" Type="http://schemas.openxmlformats.org/officeDocument/2006/relationships/diagramQuickStyle" Target="../diagrams/quickStyle40.xml"/><Relationship Id="rId9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Layout" Target="../diagrams/layout41.xml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1.xml"/><Relationship Id="rId11" Type="http://schemas.openxmlformats.org/officeDocument/2006/relationships/image" Target="../media/image123.jpeg"/><Relationship Id="rId5" Type="http://schemas.openxmlformats.org/officeDocument/2006/relationships/diagramColors" Target="../diagrams/colors41.xml"/><Relationship Id="rId10" Type="http://schemas.openxmlformats.org/officeDocument/2006/relationships/image" Target="../media/image122.jpeg"/><Relationship Id="rId4" Type="http://schemas.openxmlformats.org/officeDocument/2006/relationships/diagramQuickStyle" Target="../diagrams/quickStyle41.xml"/><Relationship Id="rId9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://shekino4.reg-school.r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hdphoto" Target="../media/hdphoto1.wdp"/><Relationship Id="rId5" Type="http://schemas.openxmlformats.org/officeDocument/2006/relationships/diagramColors" Target="../diagrams/colors6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749679" y="476672"/>
            <a:ext cx="8158720" cy="6198233"/>
            <a:chOff x="1115616" y="2146449"/>
            <a:chExt cx="7178488" cy="66772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9"/>
              <a:ext cx="7165477" cy="1293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72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Публичный отчет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209401" y="7928484"/>
              <a:ext cx="5084703" cy="895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Мишина Ольга Викторовна</a:t>
              </a:r>
            </a:p>
            <a:p>
              <a:pPr algn="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директор школы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110280" y="1916832"/>
            <a:ext cx="5779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9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Муниципальное бюджетное общеобразовательное учреждение </a:t>
            </a:r>
          </a:p>
          <a:p>
            <a:pPr algn="r">
              <a:defRPr/>
            </a:pPr>
            <a:r>
              <a:rPr lang="ru-RU" sz="29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«Средняя школа №4»</a:t>
            </a:r>
            <a:endParaRPr lang="ru-RU" sz="2900" dirty="0">
              <a:solidFill>
                <a:prstClr val="black"/>
              </a:solidFill>
            </a:endParaRPr>
          </a:p>
        </p:txBody>
      </p:sp>
      <p:pic>
        <p:nvPicPr>
          <p:cNvPr id="2" name="Picture 2" descr="C:\Users\МБОУ СШ №4\Documents\Фотки\IMG_20170901_101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09" y="2852936"/>
            <a:ext cx="407440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584390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2017-2018 учебный год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81">
        <p:dissolve/>
      </p:transition>
    </mc:Choice>
    <mc:Fallback xmlns="">
      <p:transition spd="slow" advTm="368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5444162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1403648" y="1196752"/>
            <a:ext cx="7200800" cy="7200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Учебный план на </a:t>
            </a:r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2017</a:t>
            </a:r>
            <a:r>
              <a:rPr lang="en-US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  <a:r>
              <a:rPr lang="ru-RU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2018 </a:t>
            </a:r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учебный год</a:t>
            </a:r>
            <a:b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был составлен на основе: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204864"/>
            <a:ext cx="756084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Приказа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Минобразования России «Об утверждении федерального базисного учебного плана и примерных учебных планов для ОУ РФ, реализующих программы ОО»</a:t>
            </a:r>
          </a:p>
          <a:p>
            <a:pPr algn="just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Приказа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Минобразования России «Об утверждении и введении в действие ФГОС НОО» (1-4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Постановления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Главного государственного санитарного врача РФ «Об утверждении санитарно-эпидемиологических требований к условиям и организации обучения»</a:t>
            </a:r>
          </a:p>
          <a:p>
            <a:pPr algn="just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Приказа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Минобразования России «Об утверждении ФГОС ООО» (5-7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Приказа Минобразования России «Об утверждении федерального перечня учебников….»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Приказа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департамента образования ТО «Об утверждении базисного учебного плана для ОУ ТО, реализующих программы общего образования» (8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Приказа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Минобразования России «О внесении изменений в федеральный компонент государственных образовательных программ…» (9, 11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5764537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лок-схема: процесс 6"/>
          <p:cNvSpPr/>
          <p:nvPr/>
        </p:nvSpPr>
        <p:spPr>
          <a:xfrm>
            <a:off x="0" y="980728"/>
            <a:ext cx="889248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УЧЕБНЫЙ ПЛАН был направлен на решение следующих задач: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1714488"/>
            <a:ext cx="7848872" cy="39095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базового образования каждому обучающемуся;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адаптивной (развивающей) образовательной среды;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 </a:t>
            </a:r>
            <a:r>
              <a:rPr lang="ru-RU" sz="21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подготовки и профильного обучения;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творческих, исследовательских способностей обучающихся;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образования.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3420783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I:\777 ВОСТАНОВЛЕНИЕ\фото_видео\работа мамина\школа уроки общий план\IMG_00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429000"/>
            <a:ext cx="2793242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МБОУ СШ №4\Documents\Фотки\казачья молодежь\Снимок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12" y="1359988"/>
            <a:ext cx="3894864" cy="198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БОУ СШ №4\Documents\Фотки\по местам боевой славы, май 2018\IMG_20180505_100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21" y="1337504"/>
            <a:ext cx="3528392" cy="198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МБОУ СШ №4\Documents\Фотки\школа безопасности, 2018 год\IMG_20180426_12184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2089327" cy="278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\Фото1А\DSC_076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56719"/>
            <a:ext cx="2973970" cy="199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МБОУ СШ №4\Documents\Фотки\брей ринг\IMG_25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46" y="3874906"/>
            <a:ext cx="3246033" cy="2434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590409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419872" y="1124744"/>
            <a:ext cx="5472608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ПРИОРИТЕТНЫЕ НАПРАВЛЕНИЯ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1772816"/>
            <a:ext cx="7848872" cy="46370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(профилактика) возникновения деструктивных проблем в развитии ребенка с целью обеспечения его психологической безопасности;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социально-психологическое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сопровождение  детей и подростков категории социального риска, выход на коррекционную работу и специализированную помощь в работе с  этой категорией учащихся;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рамок первичной профилактики зависимости от ПАВ,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игромании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ВИЧ-инфекции и др., пополнение арсенала методов и подходов в осуществлении первичной профилактики в рамках массовых и открытых мероприятий,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объема консультативно-диагностической, коррекционно-развивающей помощи всем участникам образовательного процесса;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   работы по повышению родительской компетентности в вопросах воспитания и межличностного взаимодействия с детьми и подростками.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590409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ОСНОВНЫЕ ЗАДАЧИ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472" y="1772816"/>
            <a:ext cx="8572528" cy="46370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адаптации учащихся 1-х и 5-х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 уровня сформированности УУД  у учащихся 1-6-х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мотивации учения учащихся;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интеллектуального развития учащихся 7-х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проф. предпочтений и проф. интересов учащихся 9-х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развития личности учащихся  7-х и 8-х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КРЗ по повышению уровня школьной зрелости и адаптации  первоклассников;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ТЗ с учащимися 5-х и 6-х классов по проблемам межличностного общения и взаимодействия;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ТЗ с учащимися 9-х, 11-х классов по профилактике экзаменационного стресса;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просветительско-профилактическая работа со всеми участниками учебно-воспитательного процесса в рамках акции «Знать, чтобы жить» и повышения компетентности родителей в вопросах воспитания</a:t>
            </a: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05102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ДИАГНОСТИЧЕСКАЯ РАБОТА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65823709"/>
              </p:ext>
            </p:extLst>
          </p:nvPr>
        </p:nvGraphicFramePr>
        <p:xfrm>
          <a:off x="1475656" y="1916832"/>
          <a:ext cx="7272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05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938933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КОНСУЛЬТАТИВНАЯ РАБОТА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19450"/>
              </p:ext>
            </p:extLst>
          </p:nvPr>
        </p:nvGraphicFramePr>
        <p:xfrm>
          <a:off x="1357290" y="1785924"/>
          <a:ext cx="7500990" cy="4857786"/>
        </p:xfrm>
        <a:graphic>
          <a:graphicData uri="http://schemas.openxmlformats.org/drawingml/2006/table">
            <a:tbl>
              <a:tblPr/>
              <a:tblGrid>
                <a:gridCol w="3511413"/>
                <a:gridCol w="2103922"/>
                <a:gridCol w="1885655"/>
              </a:tblGrid>
              <a:tr h="10795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Возрастной контингент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Индивидуальное и групповое консультирование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95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Кол-во консультаций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Кол-во человек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Младшие подростки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Старшие подростки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113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Юноши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0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2206899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2195736" y="1124744"/>
            <a:ext cx="669674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ПРОСВЕТИТЕЛЬСКО-ПРОФИЛАКТИЧЕСКАЯ РАБОТА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46365"/>
              </p:ext>
            </p:extLst>
          </p:nvPr>
        </p:nvGraphicFramePr>
        <p:xfrm>
          <a:off x="1259633" y="1772813"/>
          <a:ext cx="7488832" cy="5119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8456"/>
                <a:gridCol w="1663490"/>
                <a:gridCol w="1636886"/>
              </a:tblGrid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Проблематика мероприятий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школьная дезадаптация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дезадаптация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возрастные и индивидуально-личностные особенности ребенка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профилактика употребления ПАВ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самоопределение старшеклассников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психофизическое здоровье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ребёнка к школе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познавательной сферы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 ЕГЭ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</a:t>
                      </a:r>
                      <a:endParaRPr lang="ru-RU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БОУ СШ №4\Desktop\cnjkjdfz\IMG_20180904_095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2339202" cy="3118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880488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E:\Фото\На уроках\IMG_00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85748"/>
            <a:ext cx="3727624" cy="279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5057865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360315"/>
              </p:ext>
            </p:extLst>
          </p:nvPr>
        </p:nvGraphicFramePr>
        <p:xfrm>
          <a:off x="714348" y="1397000"/>
          <a:ext cx="8215371" cy="296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46051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Число детей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Оздоровлено</a:t>
                      </a:r>
                      <a:endParaRPr lang="ru-RU" sz="2400" dirty="0"/>
                    </a:p>
                  </a:txBody>
                  <a:tcPr/>
                </a:tc>
              </a:tr>
              <a:tr h="83563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из многодетных семей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19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19</a:t>
                      </a:r>
                      <a:endParaRPr lang="ru-RU" sz="3200" dirty="0"/>
                    </a:p>
                  </a:txBody>
                  <a:tcPr/>
                </a:tc>
              </a:tr>
              <a:tr h="83563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проживающих в неполных семьях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86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86</a:t>
                      </a:r>
                      <a:endParaRPr lang="ru-RU" sz="3200" dirty="0"/>
                    </a:p>
                  </a:txBody>
                  <a:tcPr/>
                </a:tc>
              </a:tr>
              <a:tr h="82891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находящихся под опекой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9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9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57290" y="4429132"/>
            <a:ext cx="7500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В июне  на базе школы работал лагерь дневного пребывания, где оздоровились учащиеся в количестве  50 человек. В оздоровительных лагерях Щекинского района - 106 человек, за пределами района – 151 человек, за пределами РФ – 52 человека.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3016080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E:\фото_видео\работа мамина\школа\IMG_9935.jpg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154500" y="1772816"/>
            <a:ext cx="247650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фото_видео\работа мамина\школа\IMG_0017.jp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631000" y="1323638"/>
            <a:ext cx="2219397" cy="166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фото_видео\работа мамина\школа\IMG_001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70" y="5085184"/>
            <a:ext cx="2230522" cy="148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медкабинет\Фото004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3286124"/>
            <a:ext cx="1651968" cy="2207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 descr="E:\фото_видео\работа мамина\школа\IMG_999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85183"/>
            <a:ext cx="2232248" cy="148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1\Desktop\Новая папка\DSCF02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50" y="3102552"/>
            <a:ext cx="2590562" cy="19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Фото\субботник 10 класс\IMG_20160916_09222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25" y="1235206"/>
            <a:ext cx="2630897" cy="197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БОУ СШ №4\Desktop\cnjkjdfz\IMG_20180904_09583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92" y="3837045"/>
            <a:ext cx="1872208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5057865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043608" y="1268760"/>
            <a:ext cx="7848872" cy="53285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здоровья;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месячник безопасности дорожного движения «Внимание, дети!»;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противопожарной выставки;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КТД: неделя ГО и ЧС;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школьные « Веселые старты»;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 занятия « Правила поведения в критических ситуациях»;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общения по пропаганде здорового образа жизни;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уроки здоровья;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 медицинских специалистов о вреде пагубных привычек,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первенство по  волейболу, настольному теннису, баскетболу, лыжам;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военно-спортивная районная игра « Зарница»;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легкоатлетические кроссы;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турнир по шахматам.</a:t>
            </a:r>
          </a:p>
        </p:txBody>
      </p:sp>
    </p:spTree>
    <p:extLst>
      <p:ext uri="{BB962C8B-B14F-4D97-AF65-F5344CB8AC3E}">
        <p14:creationId xmlns:p14="http://schemas.microsoft.com/office/powerpoint/2010/main" val="2879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348609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714348" y="1196752"/>
            <a:ext cx="8178132" cy="548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счет бюджетных средств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/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литература – 725028,00 руб. 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Компьютерная техника – 195400,00 руб. 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Наглядные пособия – 12380,00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– 292200,00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Мебель – 45500,00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Спортивный инвентарь – 26950,00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Хозяйственный инвентарь – 8250,00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Учебно-методическая литература – 17535,00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Канцелярские товары – 10116,00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348609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71472" y="1214422"/>
            <a:ext cx="8321008" cy="548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привлеченных средств: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литература – 2436,00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– 23753,00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Хозяйственные материалы – 49723,93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Канцелярские товары – 5230,00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Оконные блоки – 175165,06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Заправка картриджа – 1100,00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Строительные материалы – 1350,00 руб.</a:t>
            </a:r>
          </a:p>
          <a:p>
            <a:pPr algn="just"/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03479379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5"/>
          <p:cNvSpPr txBox="1">
            <a:spLocks/>
          </p:cNvSpPr>
          <p:nvPr/>
        </p:nvSpPr>
        <p:spPr bwMode="auto">
          <a:xfrm>
            <a:off x="1207634" y="1501684"/>
            <a:ext cx="7684846" cy="4663619"/>
          </a:xfrm>
          <a:prstGeom prst="rect">
            <a:avLst/>
          </a:prstGeom>
          <a:solidFill>
            <a:srgbClr val="FFFFFF">
              <a:alpha val="3215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РАБОТНИКИ ШКОЛЫ НАГРАЖДЕНЫ: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знаком «Почетный работник общего образования РФ»</a:t>
            </a:r>
          </a:p>
          <a:p>
            <a:pPr marL="5826125" lvl="0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3 человека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министерства образования и науки РФ </a:t>
            </a:r>
          </a:p>
          <a:p>
            <a:pPr marL="5826125" lvl="0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7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департамента и министерства образования Тульской области  				           23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благодарностью губернатора  Тульской области      3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благодарностью   Тульской областной Думы       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почетной грамотой   Тульской областной Думы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правительства    Тульской области      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рамота собрания представителей МО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Щекинский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район </a:t>
            </a:r>
          </a:p>
          <a:p>
            <a:pPr lvl="8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                                     2 человека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администрации МО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Щекинский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район      8 человек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комитета по образованию                            41 человек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</a:t>
            </a:r>
            <a:endParaRPr kumimoji="0" lang="ru-RU" sz="20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788024" y="980728"/>
            <a:ext cx="4104456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СРЕДНИЙ ВОЗРАСТ 40 лет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153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296405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5"/>
          <p:cNvSpPr txBox="1">
            <a:spLocks/>
          </p:cNvSpPr>
          <p:nvPr/>
        </p:nvSpPr>
        <p:spPr bwMode="auto">
          <a:xfrm>
            <a:off x="1207634" y="1124744"/>
            <a:ext cx="768484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ПОВЫШЕНИЕ ПРОФЕССИОНАЛЬНОГО УРОВНЯ: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приоритетного национального проекта «Образование» - 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человек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(2007 г. и 2014 г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., 2016г.)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муниципальной составляющей  приоритетного национального проекта «Образование»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3 человека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Всероссийского конкурса «От призвания к признанию»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3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человека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муниципального  конкурса «Педагог 21 века»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 человека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дистанционных педагогических конкурсов – 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21человек</a:t>
            </a:r>
            <a:endParaRPr kumimoji="0" lang="ru-RU" sz="2000" b="1" i="0" u="sng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2048277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G:\1.jpg"/>
          <p:cNvPicPr/>
          <p:nvPr/>
        </p:nvPicPr>
        <p:blipFill>
          <a:blip r:embed="rId7" cstate="print"/>
          <a:srcRect l="2312" t="1429" r="2975" b="840"/>
          <a:stretch>
            <a:fillRect/>
          </a:stretch>
        </p:blipFill>
        <p:spPr bwMode="auto">
          <a:xfrm>
            <a:off x="6804248" y="1285860"/>
            <a:ext cx="2019407" cy="2840669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38120">
            <a:off x="5565237" y="1507924"/>
            <a:ext cx="1882083" cy="270505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 rot="20684445">
            <a:off x="6700948" y="3126210"/>
            <a:ext cx="1898159" cy="275247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968489"/>
              </p:ext>
            </p:extLst>
          </p:nvPr>
        </p:nvGraphicFramePr>
        <p:xfrm>
          <a:off x="1331638" y="1306248"/>
          <a:ext cx="3866966" cy="139994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33483"/>
                <a:gridCol w="1933483"/>
              </a:tblGrid>
              <a:tr h="933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Н/высшее образование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6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 чел)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16620962"/>
              </p:ext>
            </p:extLst>
          </p:nvPr>
        </p:nvGraphicFramePr>
        <p:xfrm>
          <a:off x="-571536" y="2786058"/>
          <a:ext cx="7715304" cy="407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7697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2679">
            <a:off x="1460079" y="1811623"/>
            <a:ext cx="1404418" cy="2009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6665965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Блок-схема: процесс 9"/>
          <p:cNvSpPr/>
          <p:nvPr/>
        </p:nvSpPr>
        <p:spPr>
          <a:xfrm>
            <a:off x="1619672" y="980728"/>
            <a:ext cx="7272808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СЕМИНАРЫ, ВЕБИНАРЫ, </a:t>
            </a:r>
          </a:p>
          <a:p>
            <a:pPr algn="ctr"/>
            <a:r>
              <a:rPr lang="ru-RU" sz="2800" dirty="0" smtClean="0"/>
              <a:t>КУРСЫ ПОВЫШЕНИЯ КВАЛИФИКАЦИИ</a:t>
            </a:r>
            <a:endParaRPr lang="ru-RU" sz="2800" dirty="0"/>
          </a:p>
        </p:txBody>
      </p:sp>
      <p:pic>
        <p:nvPicPr>
          <p:cNvPr id="4" name="Рисунок 3" descr="E:\документы\МАМИНЫ ДОКУМЕНТЫ\материалы школы на грант\информация\грамоты\Н.Н.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38418">
            <a:off x="4551113" y="1862486"/>
            <a:ext cx="2192584" cy="3060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5440">
            <a:off x="6589555" y="1920189"/>
            <a:ext cx="2194560" cy="29704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7884">
            <a:off x="2544277" y="3688527"/>
            <a:ext cx="1939286" cy="26989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 descr="E:\документы\МАМИНЫ ДОКУМЕНТЫ\материалы школы на грант\информация\грамоты\Н.М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134272">
            <a:off x="6095201" y="3183761"/>
            <a:ext cx="2219325" cy="3133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C:\Users\Надежда\Desktop\свидетельство о дистанте.jpg"/>
          <p:cNvPicPr/>
          <p:nvPr/>
        </p:nvPicPr>
        <p:blipFill>
          <a:blip r:embed="rId13" cstate="print"/>
          <a:srcRect l="49780"/>
          <a:stretch>
            <a:fillRect/>
          </a:stretch>
        </p:blipFill>
        <p:spPr bwMode="auto">
          <a:xfrm rot="20566892">
            <a:off x="3076670" y="1976661"/>
            <a:ext cx="2055234" cy="2857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C:\Users\Надежда\Pictures\img033.jpg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65805" y="3904298"/>
            <a:ext cx="2838450" cy="232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66892">
            <a:off x="6675186" y="4991578"/>
            <a:ext cx="2055234" cy="14175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66892">
            <a:off x="847308" y="5018737"/>
            <a:ext cx="2055234" cy="14174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71472" y="3786190"/>
          <a:ext cx="1987550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Acrobat Document" r:id="rId17" imgW="8019898" imgH="5667146" progId="AcroExch.Document.7">
                  <p:embed/>
                </p:oleObj>
              </mc:Choice>
              <mc:Fallback>
                <p:oleObj name="Acrobat Document" r:id="rId17" imgW="8019898" imgH="5667146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786190"/>
                        <a:ext cx="1987550" cy="140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/>
          <p:nvPr/>
        </p:nvPicPr>
        <p:blipFill>
          <a:blip r:embed="rId19" cstate="print"/>
          <a:stretch>
            <a:fillRect/>
          </a:stretch>
        </p:blipFill>
        <p:spPr bwMode="auto">
          <a:xfrm rot="21388467">
            <a:off x="3822239" y="5274721"/>
            <a:ext cx="1702429" cy="12079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20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0388296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2987824" y="980728"/>
            <a:ext cx="5904656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ПРОФЕССИОНАЛЬНЫЕ КОНКУРСЫ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3577" y="1183756"/>
            <a:ext cx="1352538" cy="19281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753934">
            <a:off x="357961" y="1429432"/>
            <a:ext cx="1915758" cy="14368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5852" y="2571744"/>
            <a:ext cx="1205155" cy="17139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992" y="1571612"/>
            <a:ext cx="1423769" cy="20139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1458">
            <a:off x="2722978" y="3106104"/>
            <a:ext cx="1741781" cy="12250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1458">
            <a:off x="4611527" y="1796680"/>
            <a:ext cx="2079489" cy="147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786578" y="1578469"/>
            <a:ext cx="1423769" cy="2000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5" cstate="print"/>
          <a:stretch>
            <a:fillRect/>
          </a:stretch>
        </p:blipFill>
        <p:spPr bwMode="auto">
          <a:xfrm rot="21388467">
            <a:off x="5056323" y="3338519"/>
            <a:ext cx="1702429" cy="12250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6"/>
          <a:stretch>
            <a:fillRect/>
          </a:stretch>
        </p:blipFill>
        <p:spPr bwMode="auto">
          <a:xfrm rot="1131458">
            <a:off x="6982074" y="3160817"/>
            <a:ext cx="2076684" cy="14650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712191" y="3531871"/>
            <a:ext cx="1423769" cy="2000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7286644" y="4286256"/>
          <a:ext cx="1637817" cy="231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Acrobat Document" r:id="rId18" imgW="5667146" imgH="8019898" progId="AcroExch.Document.7">
                  <p:embed/>
                </p:oleObj>
              </mc:Choice>
              <mc:Fallback>
                <p:oleObj name="Acrobat Document" r:id="rId18" imgW="5667146" imgH="8019898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4286256"/>
                        <a:ext cx="1637817" cy="2317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/>
          <p:cNvPicPr/>
          <p:nvPr/>
        </p:nvPicPr>
        <p:blipFill>
          <a:blip r:embed="rId20" cstate="print"/>
          <a:stretch>
            <a:fillRect/>
          </a:stretch>
        </p:blipFill>
        <p:spPr bwMode="auto">
          <a:xfrm rot="21388467">
            <a:off x="3359974" y="4235578"/>
            <a:ext cx="1793804" cy="2457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63" y="4792903"/>
            <a:ext cx="2217079" cy="16628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02" name="Picture 78" descr="C:\Documents and Settings\academic\Рабочий стол\DSC_0283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r="20698"/>
          <a:stretch/>
        </p:blipFill>
        <p:spPr bwMode="auto">
          <a:xfrm rot="1128980">
            <a:off x="5533411" y="4331710"/>
            <a:ext cx="1531012" cy="21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17094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Блок-схема: процесс 9"/>
          <p:cNvSpPr/>
          <p:nvPr/>
        </p:nvSpPr>
        <p:spPr>
          <a:xfrm>
            <a:off x="4283968" y="980728"/>
            <a:ext cx="4608512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ЕЖЕГОДНАЯ ФЕДЕРАЛЬНАЯ </a:t>
            </a:r>
          </a:p>
          <a:p>
            <a:pPr algn="ctr"/>
            <a:r>
              <a:rPr lang="ru-RU" sz="2800" dirty="0" smtClean="0"/>
              <a:t>БАЗОВАЯ ПЛОЩАДКА</a:t>
            </a:r>
            <a:endParaRPr lang="ru-RU" sz="2800" dirty="0"/>
          </a:p>
        </p:txBody>
      </p:sp>
      <p:pic>
        <p:nvPicPr>
          <p:cNvPr id="3076" name="Picture 4" descr="F:\личный отчет\базовая площадка\IMG_13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30" y="1916832"/>
            <a:ext cx="1855726" cy="2783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4" y="980728"/>
            <a:ext cx="1661235" cy="23560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:\фото школа\праздник Мы занковцы\IMG_26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4" y="2799184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фото школа\базовая\фотки базовая\IMG_01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26" y="4700420"/>
            <a:ext cx="2791236" cy="186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:\фото школа\базовая\фотки базовая\семинар 2017\DSC077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93" y="5001329"/>
            <a:ext cx="2128180" cy="159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 школа\базовая\IMG_20171215_11301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16" y="4502044"/>
            <a:ext cx="2713529" cy="203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фото_видео\работа мамина\06.02.15\IMG_0759.JPG"/>
          <p:cNvPicPr/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405039" y="1606884"/>
            <a:ext cx="2668856" cy="177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фото школа\базовая\фотки базовая\IMG_015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04" y="2708920"/>
            <a:ext cx="2590944" cy="172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1594137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6012160" y="980728"/>
            <a:ext cx="288032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РЕАЛИЗАЦИЯ</a:t>
            </a:r>
            <a:endParaRPr lang="ru-RU" sz="2400" dirty="0"/>
          </a:p>
        </p:txBody>
      </p:sp>
      <p:pic>
        <p:nvPicPr>
          <p:cNvPr id="64514" name="Picture 2" descr="http://fullhousepab.ru/imgs/87470689-konstituciya-o-zaschite-prav-rebenka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4286256"/>
            <a:ext cx="3124756" cy="1929996"/>
          </a:xfrm>
          <a:prstGeom prst="rect">
            <a:avLst/>
          </a:prstGeom>
          <a:noFill/>
        </p:spPr>
      </p:pic>
      <p:pic>
        <p:nvPicPr>
          <p:cNvPr id="64516" name="Picture 4" descr="http://akrosta.ru/adm_dop_files/upload_files_object/2146dfb24aa69d7bdb0f90855b99ea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928934"/>
            <a:ext cx="2143107" cy="160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krasnogorskay.ucoz.ru/_si/0/37384116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1571612"/>
            <a:ext cx="19126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20" name="AutoShape 8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2" name="AutoShape 10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4" name="AutoShape 12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6" name="AutoShape 14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8" name="Picture 16" descr="http://dsad_soln.ust.edu54.ru/images/customlog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62" y="1000108"/>
            <a:ext cx="5181600" cy="1885950"/>
          </a:xfrm>
          <a:prstGeom prst="rect">
            <a:avLst/>
          </a:prstGeom>
          <a:noFill/>
        </p:spPr>
      </p:pic>
      <p:pic>
        <p:nvPicPr>
          <p:cNvPr id="64530" name="Picture 18" descr="http://bga32.ru/uploads/2016/08/bga32-ru-Zako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929174"/>
            <a:ext cx="2571768" cy="1928826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928934"/>
            <a:ext cx="1979241" cy="274957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38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3016080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 descr="E:\Фото\1сентября 2017\DSC072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23" y="4437112"/>
            <a:ext cx="2643684" cy="19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\Лыжня России 2016\DSC_00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96" y="4366036"/>
            <a:ext cx="3077698" cy="20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БОУ СШ №4\Documents\Фотки\турслет 2018\IMG_09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92" y="1381657"/>
            <a:ext cx="3347719" cy="25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БОУ СШ №4\Documents\Фотки\1 сентября 2018\DSC072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0288"/>
            <a:ext cx="3315891" cy="24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МБОУ СШ №4\Documents\Фотки\казачья молодежь\Снимок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1984251" cy="25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E:\фото_видео\работа мамина\школа\IMG_0015.jpg"/>
          <p:cNvPicPr/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995936" y="4932497"/>
            <a:ext cx="1982985" cy="148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09689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cdti43.ru/images/logo_gn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960440" cy="12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ic-snail.ru/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52" y="1268760"/>
            <a:ext cx="30415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ic-snail.ru/upload/image/Sneyl_Muravey_log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69" y="2708920"/>
            <a:ext cx="1553720" cy="21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0"/>
          <a:srcRect l="13003" t="10843" r="14275" b="50000"/>
          <a:stretch/>
        </p:blipFill>
        <p:spPr bwMode="auto">
          <a:xfrm>
            <a:off x="2814189" y="3304943"/>
            <a:ext cx="5490039" cy="1575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1"/>
          <a:srcRect l="8508" t="12650" r="11386" b="25904"/>
          <a:stretch/>
        </p:blipFill>
        <p:spPr bwMode="auto">
          <a:xfrm>
            <a:off x="2339752" y="4914900"/>
            <a:ext cx="4752975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9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09689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F:\фото школа\5 октября 2017 г\IMG_20171005_1053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144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школа\9мая 2017\IMG_22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62370"/>
            <a:ext cx="3655518" cy="20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школа\21 февраля\IMG_16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58549"/>
            <a:ext cx="3235819" cy="21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фото школа\лагерь\IMG_65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33500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фото школа\сэйдж2018\IMG_07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9792"/>
            <a:ext cx="2948891" cy="221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то школа\закладки 2018\IMG_20180209_09555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4739"/>
          <a:stretch/>
        </p:blipFill>
        <p:spPr bwMode="auto">
          <a:xfrm>
            <a:off x="1763688" y="4469154"/>
            <a:ext cx="2657871" cy="21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школа\8 декабря 2017\IMG_01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94" y="931447"/>
            <a:ext cx="2827175" cy="18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09689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F:\личный отчет\месячник оборонно-массовой работы\IMG_20170215_1317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71340"/>
            <a:ext cx="3507368" cy="2108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БОУ СШ №4\Documents\Фотки\школа безопасности, 2018 год\IMG_20180426_1244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78" y="1196753"/>
            <a:ext cx="2455942" cy="327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БОУ СШ №4\Documents\Фотки\29мая 2018\IMG-8233e6d2481a16d1a6483476da0559f9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36" y="1226489"/>
            <a:ext cx="4245199" cy="2387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БОУ СШ №4\Documents\Фотки\казачья молодежь\Снимок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01965"/>
            <a:ext cx="2698451" cy="3463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9766998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5656" y="177281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Золото: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Акимов Никита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Ефимова Алина</a:t>
            </a:r>
          </a:p>
          <a:p>
            <a:pPr algn="ctr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Чемодуров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Максим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469204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Серебро:</a:t>
            </a:r>
          </a:p>
          <a:p>
            <a:pPr algn="ctr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Файзулова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Милана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cademic\Рабочий стол\gto-2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02" y="1484784"/>
            <a:ext cx="2421532" cy="23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cademic\Рабочий стол\znachok-gto-0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981450"/>
            <a:ext cx="2273052" cy="22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2037626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49912" y="1924413"/>
            <a:ext cx="754256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«Ладушка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Гризли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Фотостудия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Основы православной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культуры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Веселый пешеход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Театральный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Юные экономисты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Историческое краеведение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Азбука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волейбола»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Шахматы для начинающих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«Тропа выживания»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654112" y="1484784"/>
            <a:ext cx="4929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«Решение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задач по географии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«Формула успеха»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350013" y="4593596"/>
            <a:ext cx="3773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4013" marR="0" lvl="0" indent="-35401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«За страницами учебника математики»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54013" marR="0" lvl="0" indent="-3540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«Умелые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Надежда\Desktop\публичный отчет 14_15\Грамоты\DSC043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34" y="2541097"/>
            <a:ext cx="209550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9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54748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43608" y="1260263"/>
            <a:ext cx="7848872" cy="53285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Тульской области;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обеспечения деятельности системы образования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Щекинского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ДПО ТО «ИПК и ППРО ТО»;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 «ТГПУ им. Л.Н. Толстого»;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 «Детская школа искусств»;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«Тульский колледж экономики, права и информационных технологий»;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 «ДЮСШ №1»;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«МПО «Дружина»;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ГУДО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«Центр патриотического воспитания и допризывной подготовки молодежи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Щекинское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Казачье общество;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Тульская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региональная Федерация традиционного каратэ;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городская централизованная библиотечная сеть»;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городская библиотечная сеть»;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Центральная библиотека»;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«ТОНД №1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районная больница»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54748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71538" y="1714488"/>
            <a:ext cx="7848872" cy="42399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широкое вовлечение учащихся в жизнь школы, развитие лидерских качеств, инициативы и самостоятельности;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государственными и другими социальными институтами общества;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акцентировать воспитательную работу школы  на формирование у учащихся активной жизненной позиции; 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профилактическую работу среди учащихся и родителей в вопросах  воспитания у учащихся воли, решительности для преодоления различных трудностей, возникающих в образовательном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10587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90216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497051"/>
              </p:ext>
            </p:extLst>
          </p:nvPr>
        </p:nvGraphicFramePr>
        <p:xfrm>
          <a:off x="1214414" y="1571612"/>
          <a:ext cx="7416824" cy="23134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861251"/>
                <a:gridCol w="1861251"/>
                <a:gridCol w="1390066"/>
                <a:gridCol w="2304256"/>
              </a:tblGrid>
              <a:tr h="308553">
                <a:tc row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Учебный год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численность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Наполняемость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37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классов комплектов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учащихся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2015-2016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353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25,2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2016-201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 smtClean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</a:t>
                      </a:r>
                      <a:endParaRPr lang="ru-RU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377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2017-2018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374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одержимое 4"/>
          <p:cNvSpPr txBox="1">
            <a:spLocks/>
          </p:cNvSpPr>
          <p:nvPr/>
        </p:nvSpPr>
        <p:spPr>
          <a:xfrm>
            <a:off x="914400" y="4214818"/>
            <a:ext cx="8229600" cy="20717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Общая успеваемость –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100%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Количество/доля обучающихся, </a:t>
            </a:r>
          </a:p>
          <a:p>
            <a:pPr marL="457200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успевающих на «4» и «5»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62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чел./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51,1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3586163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16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чел./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,1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3586163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76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чел./5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6,23%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6" name="Содержимое 4"/>
          <p:cNvSpPr>
            <a:spLocks noGrp="1"/>
          </p:cNvSpPr>
          <p:nvPr>
            <p:ph idx="1"/>
          </p:nvPr>
        </p:nvSpPr>
        <p:spPr>
          <a:xfrm>
            <a:off x="1187624" y="1268760"/>
            <a:ext cx="4364833" cy="2143140"/>
          </a:xfrm>
          <a:solidFill>
            <a:srgbClr val="FFCCFF">
              <a:alpha val="20000"/>
            </a:srgb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2016/2017: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13 человек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15 человек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уровень – 4 человека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32 человека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None/>
            </a:pPr>
            <a:endParaRPr lang="ru-RU" sz="24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64520717"/>
              </p:ext>
            </p:extLst>
          </p:nvPr>
        </p:nvGraphicFramePr>
        <p:xfrm>
          <a:off x="4688756" y="4365104"/>
          <a:ext cx="4425508" cy="220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4"/>
          <p:cNvSpPr txBox="1">
            <a:spLocks/>
          </p:cNvSpPr>
          <p:nvPr/>
        </p:nvSpPr>
        <p:spPr>
          <a:xfrm>
            <a:off x="1169233" y="3717032"/>
            <a:ext cx="4364833" cy="2143140"/>
          </a:xfrm>
          <a:prstGeom prst="rect">
            <a:avLst/>
          </a:prstGeom>
          <a:solidFill>
            <a:srgbClr val="FFCCFF">
              <a:alpha val="30196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/201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уровень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человека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28 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None/>
            </a:pPr>
            <a:endParaRPr lang="ru-RU" sz="2400" dirty="0"/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5292080" y="1858496"/>
            <a:ext cx="3851920" cy="1841416"/>
          </a:xfrm>
          <a:prstGeom prst="rect">
            <a:avLst/>
          </a:prstGeom>
          <a:solidFill>
            <a:srgbClr val="FFCCFF">
              <a:alpha val="2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2017/2018: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16 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15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31 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None/>
            </a:pPr>
            <a:endParaRPr lang="ru-RU" sz="24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2976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ЕГЭ по обязательным предметам.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10315899"/>
              </p:ext>
            </p:extLst>
          </p:nvPr>
        </p:nvGraphicFramePr>
        <p:xfrm>
          <a:off x="1142976" y="1737976"/>
          <a:ext cx="6103304" cy="435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292080" y="4149080"/>
            <a:ext cx="3197422" cy="23042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08104" y="4293096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ЗОЛОТАЯ МЕДАЛЬ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Воронцова Полина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Елисеева Вероника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Жукова Светлана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Тропин Иван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714775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995936" y="980728"/>
            <a:ext cx="489654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ЦЕЛЬ РАЗВИТИЯ МБОУ СШ№4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1623190"/>
            <a:ext cx="7632848" cy="46861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комплексной оценки деятельности МБОУ СШ №4 являются оценка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образовательной деятельности;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системы управления;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содержания и качества подготовки учащихся и выпускников;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организации учебного процесса;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кадрового состава;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учебно-методического обеспечения;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библиотечно-информационного обеспечения;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материально-технической базы;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функционирования внутренней системы оценки качества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2976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ОГЭ по обязательным предметам.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66904629"/>
              </p:ext>
            </p:extLst>
          </p:nvPr>
        </p:nvGraphicFramePr>
        <p:xfrm>
          <a:off x="970802" y="1643050"/>
          <a:ext cx="4170422" cy="45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73509782"/>
              </p:ext>
            </p:extLst>
          </p:nvPr>
        </p:nvGraphicFramePr>
        <p:xfrm>
          <a:off x="4932040" y="1916832"/>
          <a:ext cx="5859364" cy="52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2976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ОГЭ по обязательным предметам.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59991" y="2348880"/>
            <a:ext cx="4653730" cy="36776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АТТЕСТАТЫ С ОТЛИЧИЕМ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Дёмина Алина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Орлеанская Маргарита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Сливинская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Алина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Шаповалова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Алёна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Юшкина Елизавета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3" name="Содержимое 4"/>
          <p:cNvSpPr>
            <a:spLocks noGrp="1"/>
          </p:cNvSpPr>
          <p:nvPr>
            <p:ph idx="1"/>
          </p:nvPr>
        </p:nvSpPr>
        <p:spPr>
          <a:xfrm>
            <a:off x="163079" y="1412776"/>
            <a:ext cx="8892480" cy="50966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школьников: 884 участника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этапа, 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призеров;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 Всероссийской олимпиады школьников –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участников, 11- победителей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призеров; </a:t>
            </a:r>
          </a:p>
          <a:p>
            <a:pPr algn="just"/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приняли участие в городских проектах по развитию одаренности детей;</a:t>
            </a:r>
          </a:p>
          <a:p>
            <a:pPr algn="just"/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ресурсы для развития одаренности детей;</a:t>
            </a:r>
          </a:p>
          <a:p>
            <a:pPr algn="just"/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проведены награждения победителей и призеров Всероссийской предметной олимпиады школьников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школьный, муниципальный и региональный уровень);</a:t>
            </a:r>
          </a:p>
          <a:p>
            <a:pPr algn="just"/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об итогах  олимпиадного движения  постоянно обновляется на сайте  школы.</a:t>
            </a:r>
          </a:p>
        </p:txBody>
      </p:sp>
    </p:spTree>
    <p:extLst>
      <p:ext uri="{BB962C8B-B14F-4D97-AF65-F5344CB8AC3E}">
        <p14:creationId xmlns:p14="http://schemas.microsoft.com/office/powerpoint/2010/main" val="848310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3" name="Содержимое 4"/>
          <p:cNvSpPr>
            <a:spLocks noGrp="1"/>
          </p:cNvSpPr>
          <p:nvPr>
            <p:ph idx="1"/>
          </p:nvPr>
        </p:nvSpPr>
        <p:spPr>
          <a:xfrm>
            <a:off x="545870" y="1221636"/>
            <a:ext cx="8326423" cy="52889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Всероссийской олимпиады школьников </a:t>
            </a: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ХОРОШИЛОВА КСЕНИЯ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РАСКОЛЬНИКОВА ЕКАТЕРИНА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ГУРОВА КРИСТИНА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ОРЛЕАНСКАЯ МАРГАРИТА</a:t>
            </a:r>
          </a:p>
          <a:p>
            <a:pPr marL="0" indent="0" algn="ctr">
              <a:buNone/>
            </a:pP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Призеры: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 КИРИЛЛ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РАСКОЛЬНИКОВА ЕКАТЕРИНА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ГРИБОВА ОЛЬГА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ДЕМИНА АЛИНА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ОРЛЕАНСКАЯ МАРГАРИТА 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АНТОХИНА КСЕНИЯ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РОМАН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756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6603" y="2060848"/>
            <a:ext cx="21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Спасатели-2017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фото\DSC0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86719"/>
            <a:ext cx="3774282" cy="2830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5868144" y="127857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Муравей-2017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фото\DSC006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8284" r="8613"/>
          <a:stretch/>
        </p:blipFill>
        <p:spPr bwMode="auto">
          <a:xfrm>
            <a:off x="4782082" y="1768059"/>
            <a:ext cx="2859314" cy="2622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G:\фото\DSC00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t="3878" r="10905" b="7274"/>
          <a:stretch/>
        </p:blipFill>
        <p:spPr bwMode="auto">
          <a:xfrm>
            <a:off x="7784752" y="1788966"/>
            <a:ext cx="1633233" cy="260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G:\фото\Мураве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r="26242" b="6662"/>
          <a:stretch/>
        </p:blipFill>
        <p:spPr bwMode="auto">
          <a:xfrm>
            <a:off x="5705159" y="4179097"/>
            <a:ext cx="2742203" cy="267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317112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9509156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14282" y="3010138"/>
            <a:ext cx="8678768" cy="38478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Конкурсы и олимпиады</a:t>
            </a:r>
            <a:endParaRPr lang="ru-RU" sz="2000" dirty="0"/>
          </a:p>
          <a:p>
            <a:pPr lvl="0"/>
            <a:r>
              <a:rPr lang="ru-RU" sz="2000" dirty="0" smtClean="0"/>
              <a:t>«</a:t>
            </a:r>
            <a:r>
              <a:rPr lang="ru-RU" sz="2000" dirty="0" err="1" smtClean="0"/>
              <a:t>Блиц-турнир</a:t>
            </a:r>
            <a:r>
              <a:rPr lang="ru-RU" sz="2000" dirty="0" smtClean="0"/>
              <a:t>»                «</a:t>
            </a:r>
            <a:r>
              <a:rPr lang="ru-RU" sz="2000" dirty="0" err="1"/>
              <a:t>Инфоурок</a:t>
            </a:r>
            <a:r>
              <a:rPr lang="ru-RU" sz="2000" dirty="0"/>
              <a:t>»</a:t>
            </a:r>
          </a:p>
          <a:p>
            <a:pPr lvl="0"/>
            <a:r>
              <a:rPr lang="ru-RU" sz="2000" dirty="0" smtClean="0"/>
              <a:t>«Образовательная олимпиада по математике»  «Мириады открытий»     «Кенгуру» «КИТ» «Молодежное движение» «Русский медвежонок» «</a:t>
            </a:r>
            <a:r>
              <a:rPr lang="ru-RU" sz="2000" dirty="0"/>
              <a:t>Спасатели»            «Муравей</a:t>
            </a:r>
            <a:r>
              <a:rPr lang="ru-RU" sz="2000" dirty="0" smtClean="0"/>
              <a:t>»   «</a:t>
            </a:r>
            <a:r>
              <a:rPr lang="ru-RU" sz="2000" dirty="0" err="1" smtClean="0"/>
              <a:t>ЯэнциклопедиЯ</a:t>
            </a:r>
            <a:r>
              <a:rPr lang="ru-RU" sz="2000" dirty="0" smtClean="0"/>
              <a:t>»  «Этнокультурный фестиваль </a:t>
            </a:r>
            <a:r>
              <a:rPr lang="en-US" sz="2000" dirty="0" smtClean="0"/>
              <a:t>“</a:t>
            </a:r>
            <a:r>
              <a:rPr lang="ru-RU" sz="2000" dirty="0" smtClean="0"/>
              <a:t>С любовью к России!</a:t>
            </a:r>
            <a:r>
              <a:rPr lang="en-US" sz="2000" dirty="0" smtClean="0"/>
              <a:t>”</a:t>
            </a:r>
            <a:r>
              <a:rPr lang="ru-RU" sz="2000" dirty="0" smtClean="0"/>
              <a:t>» «Кросс СШОР </a:t>
            </a:r>
            <a:r>
              <a:rPr lang="en-US" sz="2000" dirty="0" smtClean="0"/>
              <a:t>“</a:t>
            </a:r>
            <a:r>
              <a:rPr lang="ru-RU" sz="2000" dirty="0" smtClean="0"/>
              <a:t>Первенство Москвы</a:t>
            </a:r>
            <a:r>
              <a:rPr lang="en-US" sz="2000" dirty="0" smtClean="0"/>
              <a:t>”</a:t>
            </a:r>
            <a:r>
              <a:rPr lang="ru-RU" sz="2000" dirty="0" smtClean="0"/>
              <a:t>»</a:t>
            </a:r>
          </a:p>
          <a:p>
            <a:pPr lvl="0"/>
            <a:r>
              <a:rPr lang="ru-RU" sz="2000" dirty="0" err="1" smtClean="0"/>
              <a:t>Мультитест</a:t>
            </a:r>
            <a:r>
              <a:rPr lang="ru-RU" sz="2000" dirty="0" smtClean="0"/>
              <a:t> </a:t>
            </a:r>
            <a:r>
              <a:rPr lang="ru-RU" sz="2000" dirty="0"/>
              <a:t>по предметам школьной программы</a:t>
            </a:r>
          </a:p>
          <a:p>
            <a:pPr lvl="0"/>
            <a:r>
              <a:rPr lang="ru-RU" sz="2000" dirty="0"/>
              <a:t>Молодежные предметные чемпионаты</a:t>
            </a:r>
          </a:p>
          <a:p>
            <a:pPr lvl="0"/>
            <a:r>
              <a:rPr lang="ru-RU" sz="2000" dirty="0"/>
              <a:t>Дистанционная олимпиада </a:t>
            </a:r>
            <a:r>
              <a:rPr lang="ru-RU" sz="2000" dirty="0" smtClean="0"/>
              <a:t>по ПДД</a:t>
            </a:r>
            <a:endParaRPr lang="ru-RU" sz="2000" dirty="0"/>
          </a:p>
          <a:p>
            <a:r>
              <a:rPr lang="ru-RU" sz="2000" dirty="0"/>
              <a:t>Викторина </a:t>
            </a:r>
            <a:r>
              <a:rPr lang="ru-RU" sz="2000" dirty="0" smtClean="0"/>
              <a:t>по </a:t>
            </a:r>
            <a:r>
              <a:rPr lang="ru-RU" sz="2000" dirty="0"/>
              <a:t>английскому </a:t>
            </a:r>
            <a:r>
              <a:rPr lang="ru-RU" sz="2000" dirty="0" smtClean="0"/>
              <a:t>языку</a:t>
            </a:r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Олимпус</a:t>
            </a:r>
            <a:r>
              <a:rPr lang="ru-RU" sz="2000" dirty="0" smtClean="0"/>
              <a:t>» (осенняя </a:t>
            </a:r>
            <a:r>
              <a:rPr lang="ru-RU" sz="2000" dirty="0" err="1" smtClean="0"/>
              <a:t>сесия</a:t>
            </a:r>
            <a:r>
              <a:rPr lang="ru-RU" sz="2000" dirty="0" smtClean="0"/>
              <a:t>) «</a:t>
            </a:r>
            <a:r>
              <a:rPr lang="ru-RU" sz="2000" dirty="0" err="1" smtClean="0"/>
              <a:t>Вопросито</a:t>
            </a:r>
            <a:r>
              <a:rPr lang="ru-RU" sz="2000" dirty="0" smtClean="0"/>
              <a:t>» «</a:t>
            </a:r>
            <a:r>
              <a:rPr lang="ru-RU" sz="2000" dirty="0" err="1" smtClean="0"/>
              <a:t>Интербриг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 rot="708393">
            <a:off x="6551377" y="911650"/>
            <a:ext cx="1441108" cy="20397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 rot="245440">
            <a:off x="5014704" y="1052147"/>
            <a:ext cx="1511809" cy="21275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 rot="1134272">
            <a:off x="7556108" y="1663757"/>
            <a:ext cx="1320847" cy="1868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8" name="Picture 2" descr="F:\Грамоты II полугодие 2017-2018 уч. год\Лиза Ю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061">
            <a:off x="3704679" y="1081194"/>
            <a:ext cx="1386274" cy="19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Грамоты II полугодие 2017-2018 уч. год\Рисунок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351">
            <a:off x="467544" y="893976"/>
            <a:ext cx="1656184" cy="22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Грамоты II полугодие 2017-2018 уч. год\Рисунок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5108" y="1275336"/>
            <a:ext cx="1453382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63022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95211">
            <a:off x="7033953" y="3822667"/>
            <a:ext cx="1900789" cy="2634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7884">
            <a:off x="525907" y="1192536"/>
            <a:ext cx="1619674" cy="2244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25891">
            <a:off x="7145925" y="1322506"/>
            <a:ext cx="1910018" cy="26474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8418">
            <a:off x="3688180" y="1420820"/>
            <a:ext cx="2162287" cy="3060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5440">
            <a:off x="5382757" y="1596465"/>
            <a:ext cx="2194560" cy="30418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7884">
            <a:off x="1141808" y="2640848"/>
            <a:ext cx="1899141" cy="2687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4272">
            <a:off x="4387012" y="3534128"/>
            <a:ext cx="1610281" cy="22319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66892">
            <a:off x="1882611" y="1868018"/>
            <a:ext cx="2020122" cy="1428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602" y="3117378"/>
            <a:ext cx="1447931" cy="2006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38120">
            <a:off x="1426182" y="4315708"/>
            <a:ext cx="1882083" cy="261900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13379">
            <a:off x="3640781" y="4776458"/>
            <a:ext cx="1495504" cy="207288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3035" y="4648838"/>
            <a:ext cx="1572600" cy="2179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28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5648042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C:\Users\1\Desktop\sage 2017\IMG_16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8188"/>
            <a:ext cx="3220249" cy="24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экономический лагерь 2016-17\IMG_1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2190"/>
            <a:ext cx="3652946" cy="27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фото школа\сэйдж2018\IMG_06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3312368" cy="24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школа\SAGE 2017 лагерь\IMG_05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55890"/>
            <a:ext cx="3168352" cy="26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05220" y="281626"/>
            <a:ext cx="7560840" cy="863252"/>
            <a:chOff x="0" y="0"/>
            <a:chExt cx="7560840" cy="86325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7968" y="349573"/>
            <a:ext cx="7455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III </a:t>
            </a:r>
            <a:r>
              <a:rPr lang="ru-RU" sz="1600" b="1" dirty="0">
                <a:solidFill>
                  <a:schemeClr val="bg1"/>
                </a:solidFill>
              </a:rPr>
              <a:t>региональные соревнования «Казаки – сила» на базе Тульского регионального центра подготовки граждан Российской Федерации к военной службе и военно-патриотического воспитания Тульской области</a:t>
            </a:r>
          </a:p>
        </p:txBody>
      </p:sp>
      <p:pic>
        <p:nvPicPr>
          <p:cNvPr id="4098" name="Picture 2" descr="C:\Users\МБОУ СШ №4\Documents\Фотки\казаки сила\IMG_20180427_095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2578"/>
            <a:ext cx="3869195" cy="21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БОУ СШ №4\Documents\Фотки\казаки сила\IMG_20180427_114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299972" cy="24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БОУ СШ №4\Documents\Фотки\казаки сила\IMG_20180427_120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15994"/>
          <a:stretch/>
        </p:blipFill>
        <p:spPr bwMode="auto">
          <a:xfrm>
            <a:off x="5221218" y="1244008"/>
            <a:ext cx="36370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БОУ СШ №4\Documents\Фотки\казаки сила\IMG_20180427_133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8565" r="2708"/>
          <a:stretch/>
        </p:blipFill>
        <p:spPr bwMode="auto">
          <a:xfrm>
            <a:off x="4425404" y="4077072"/>
            <a:ext cx="4432846" cy="24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886096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71472" y="1285860"/>
            <a:ext cx="8245580" cy="34778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Конкурсы и олимпиады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Осенний кросс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Конкурс творческих работ «Мир мастеров»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Первенство по нормам ГТО (зимние виды)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Конкурс творческих работ «Лесная красавица»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Конкурс творческих работ </a:t>
            </a:r>
            <a:r>
              <a:rPr lang="ru-RU" sz="2000" dirty="0" smtClean="0"/>
              <a:t>«Красота Божьего мира»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/>
              <a:t>Акция «Право на жизнь»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 smtClean="0"/>
              <a:t>Конкурс новогодних открыток на английском языке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dirty="0"/>
              <a:t>Конкурс </a:t>
            </a:r>
            <a:r>
              <a:rPr lang="ru-RU" sz="2000" dirty="0" smtClean="0"/>
              <a:t>«Юный химик»</a:t>
            </a: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 </a:t>
            </a:r>
            <a:r>
              <a:rPr lang="ru-RU" sz="2000" dirty="0" smtClean="0"/>
              <a:t>Президентские состязания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Школа безопасности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72198" y="4071941"/>
            <a:ext cx="1497363" cy="21072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 rot="21222621">
            <a:off x="6716210" y="1926840"/>
            <a:ext cx="1904453" cy="134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 rot="20790766">
            <a:off x="4724534" y="266987"/>
            <a:ext cx="1904453" cy="142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10" cstate="print"/>
          <a:stretch>
            <a:fillRect/>
          </a:stretch>
        </p:blipFill>
        <p:spPr bwMode="auto">
          <a:xfrm rot="1127918">
            <a:off x="6947622" y="346120"/>
            <a:ext cx="2020121" cy="131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643306" y="4643446"/>
            <a:ext cx="2071702" cy="14648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1428728" y="4766640"/>
            <a:ext cx="1497363" cy="20754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15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-857288" y="214290"/>
          <a:ext cx="10501386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3624106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3491880" y="980728"/>
            <a:ext cx="540060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АКТИВНОЕ УЧАСТИЕ В МЕРОПРИЯТИЯХ 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4012" y="1700808"/>
            <a:ext cx="7848872" cy="46085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нормативно-правовой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базы по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Основной образовательной программы начального общего  и основного общего образования;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 организационной модели внеурочной  деятельности;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Программы по укреплению материально – технической базы школы;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прохождение курсовой подготовки по проблемам реализации  ФГОС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 том числе дистанционное обучение,  курсы по ОРКСЭ);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работе РМО по вопросам реализации  ФГОС НОО и ФГОС ООО;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города по вопросам реализации  ФГОС;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и проведение региональной базовой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Метапредметное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содержание и результаты образования: реализация федеральных государственных образовательных стандартов в предметах естественно-математического цикла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4470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320391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54012" y="1700808"/>
            <a:ext cx="7848872" cy="4248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констатирует реализацию предыдущей программы развития, анализирует состояние и выявляет существенные проблемы школы, позволяет наметить пути их разрешения;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прогнозирует тенденции, определяет направления и особенности развития школы, алгоритм и последовательность осуществления инноваций;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обеспечивает научно – методическую основу и основные практические подходы для реализации следующего этапа модернизации школы;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утверждает механизм управления реализацией программы и контроля качества её осуществления.</a:t>
            </a:r>
          </a:p>
        </p:txBody>
      </p:sp>
    </p:spTree>
    <p:extLst>
      <p:ext uri="{BB962C8B-B14F-4D97-AF65-F5344CB8AC3E}">
        <p14:creationId xmlns:p14="http://schemas.microsoft.com/office/powerpoint/2010/main" val="40690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543128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54012" y="1700808"/>
            <a:ext cx="7848872" cy="4248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Создание необходимых условий для овладения обучающимися предметными и ключевыми компетенциями в интересах семьи, общества и государства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Создание необходимых условий для овладения обучающимися предметными и ключевыми компетенциями в интересах семьи, общества и государства.</a:t>
            </a:r>
            <a:endParaRPr lang="ru-RU" sz="2400" dirty="0"/>
          </a:p>
          <a:p>
            <a:pPr algn="just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916832"/>
            <a:ext cx="70533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с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оздание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необходимых условий для овладения обучающимися предметными и ключевыми компетенциями в интересах семьи, общества 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государства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интеграция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новых методов обучения и воспитания; 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внедрение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новых образовательных технологий;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цифровых технологий в обучении.</a:t>
            </a:r>
          </a:p>
          <a:p>
            <a:pPr algn="just"/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470631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38386" y="2852936"/>
            <a:ext cx="7848872" cy="23762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предоставлять доступное качественное образование, воспитывать и развивать в безопасных, комфортных условиях, адаптированных к возможностям каждого ребенка, создавать все условия для самореализации ребенка в урочной и внеурочной деятельности, что подтверждается качеством и уровнем участия в олимпиадах, конкурсах, различного уровня.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357290" y="1142984"/>
            <a:ext cx="7560840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ДАЕТ ВОЗМОЖНОСТЬ ШКОЛЕ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895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3649570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лок-схема: процесс 6"/>
          <p:cNvSpPr/>
          <p:nvPr/>
        </p:nvSpPr>
        <p:spPr>
          <a:xfrm>
            <a:off x="1714480" y="980728"/>
            <a:ext cx="717800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ЭЛЕКТРОННЫЙ ДОКУМЕНТООБОРОТ</a:t>
            </a:r>
            <a:endParaRPr lang="ru-RU" sz="2800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2996952"/>
            <a:ext cx="4094115" cy="350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114622" y="5229200"/>
            <a:ext cx="43947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https://sgo-s.edu71.ru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r="2273" b="5014"/>
          <a:stretch/>
        </p:blipFill>
        <p:spPr bwMode="auto">
          <a:xfrm>
            <a:off x="172090" y="1827362"/>
            <a:ext cx="5151569" cy="269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1628800"/>
            <a:ext cx="583198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3600" u="sng" dirty="0" smtClean="0">
                <a:hlinkClick r:id="rId9"/>
              </a:rPr>
              <a:t>http://shekino4.reg-school.ru</a:t>
            </a:r>
            <a:r>
              <a:rPr lang="ru-RU" sz="3600" u="sng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18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8283629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E:\фото_видео\работа мамина\школа\IMG_99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8" y="4830093"/>
            <a:ext cx="2543175" cy="16954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552210"/>
              </p:ext>
            </p:extLst>
          </p:nvPr>
        </p:nvGraphicFramePr>
        <p:xfrm>
          <a:off x="1259632" y="1124744"/>
          <a:ext cx="7560839" cy="308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5122" name="Picture 2" descr="C:\Users\МБОУ СШ №4\Documents\Фотки\Урок безопасности фото\IMG-807b94097790b5c3213f940fb1696f07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93096"/>
            <a:ext cx="2736304" cy="19165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БОУ СШ №4\Documents\Фотки\всемирный день ГО\P_20180302_1222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37732"/>
            <a:ext cx="2737930" cy="1540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5697218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1763688" y="1196752"/>
            <a:ext cx="6768752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и содержание основных образовательных программ.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1255" y="2348880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Образовательная программа школы и учебный план  предусматривали выполнение государственной функции школы, обеспечение базового уровня образования, развития ребенка в процессе обучения.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Школа осуществляет образовательный процесс в соответствии с уровнями общеобразовательных программ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0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224755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648" y="1196752"/>
            <a:ext cx="7416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НОО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 умения учиться и способности к организации своей деятельности;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духовно-нравственное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и воспитание обучающихся;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укрепление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физического и духовного здоровья обучающихся;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обеспечение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индивидуального развития всех обучающихся, в особенности тех, кто в наибольшей степени нуждается в специальных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условиях одарённых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и детей с ограниченными возможностями здоровья. </a:t>
            </a:r>
          </a:p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воспитания, становления и формирования личности обучающегося, для развития его склонностей, интересов и способности к социальному самоопределению.</a:t>
            </a:r>
          </a:p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интереса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познанию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творческих способностей обучающихся, формирование навыков самостоятельной учебной деятельности на основе дифференциации обучения.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8304" y="1124744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22543" y="3573016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03882" y="4581128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120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2386</Words>
  <Application>Microsoft Office PowerPoint</Application>
  <PresentationFormat>Экран (4:3)</PresentationFormat>
  <Paragraphs>436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academic</cp:lastModifiedBy>
  <cp:revision>238</cp:revision>
  <dcterms:created xsi:type="dcterms:W3CDTF">2014-11-22T17:16:34Z</dcterms:created>
  <dcterms:modified xsi:type="dcterms:W3CDTF">2018-09-06T13:32:12Z</dcterms:modified>
</cp:coreProperties>
</file>