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61" r:id="rId2"/>
    <p:sldId id="278" r:id="rId3"/>
    <p:sldId id="260" r:id="rId4"/>
    <p:sldId id="263" r:id="rId5"/>
    <p:sldId id="256" r:id="rId6"/>
    <p:sldId id="269" r:id="rId7"/>
    <p:sldId id="264" r:id="rId8"/>
    <p:sldId id="265" r:id="rId9"/>
    <p:sldId id="259" r:id="rId10"/>
    <p:sldId id="280" r:id="rId11"/>
    <p:sldId id="270" r:id="rId12"/>
    <p:sldId id="271" r:id="rId13"/>
    <p:sldId id="272" r:id="rId14"/>
    <p:sldId id="273" r:id="rId15"/>
    <p:sldId id="274" r:id="rId16"/>
    <p:sldId id="262" r:id="rId17"/>
    <p:sldId id="275" r:id="rId18"/>
    <p:sldId id="276" r:id="rId19"/>
    <p:sldId id="266" r:id="rId20"/>
    <p:sldId id="257" r:id="rId21"/>
    <p:sldId id="277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85B4E-DD35-455B-9248-C054C529198D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CC4C8-1BCB-46CD-9ABD-DEB4FDF4F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116C-F391-4909-9ED2-EB10AC122626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DAC223-FD18-40F9-B1D2-D31A62A6BB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116C-F391-4909-9ED2-EB10AC122626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C223-FD18-40F9-B1D2-D31A62A6B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116C-F391-4909-9ED2-EB10AC122626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C223-FD18-40F9-B1D2-D31A62A6B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2B116C-F391-4909-9ED2-EB10AC122626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5DAC223-FD18-40F9-B1D2-D31A62A6BB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116C-F391-4909-9ED2-EB10AC122626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C223-FD18-40F9-B1D2-D31A62A6BB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116C-F391-4909-9ED2-EB10AC122626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C223-FD18-40F9-B1D2-D31A62A6BB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C223-FD18-40F9-B1D2-D31A62A6BB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116C-F391-4909-9ED2-EB10AC122626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116C-F391-4909-9ED2-EB10AC122626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C223-FD18-40F9-B1D2-D31A62A6BB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116C-F391-4909-9ED2-EB10AC122626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C223-FD18-40F9-B1D2-D31A62A6B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2B116C-F391-4909-9ED2-EB10AC122626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5DAC223-FD18-40F9-B1D2-D31A62A6BB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116C-F391-4909-9ED2-EB10AC122626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DAC223-FD18-40F9-B1D2-D31A62A6BB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12B116C-F391-4909-9ED2-EB10AC122626}" type="datetimeFigureOut">
              <a:rPr lang="ru-RU" smtClean="0"/>
              <a:pPr/>
              <a:t>05.05.2012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5DAC223-FD18-40F9-B1D2-D31A62A6BB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hyperlink" Target="http://nova.rambler.ru/pic_cache?url=http://www.italynews.ru/material_86.html&amp;bi=http://www.italynews.ru/files/gallery/188384384663d2e0d4.jpg&amp;i=http://media2.picsearch.com/is?bi-hbMw6QKJ04tiateVqnOhb8p6g140dAr5t_QeM2Ek&amp;w=128&amp;h=128&amp;f=26&amp;q=%D0%A2%D1%80%D1%8E%D1%84%D0%B5%D0%BB%D1%8C&amp;p=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2;&#1086;&#1080;%20&#1076;&#1086;&#1082;&#1091;&#1084;&#1077;&#1085;&#1090;&#1099;\NeroVision\ExportedVideo\&#1050;&#1083;&#1080;&#1087;1.wmv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28.xml"/><Relationship Id="rId7" Type="http://schemas.openxmlformats.org/officeDocument/2006/relationships/slide" Target="slide25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11" Type="http://schemas.openxmlformats.org/officeDocument/2006/relationships/image" Target="../media/image32.gif"/><Relationship Id="rId5" Type="http://schemas.openxmlformats.org/officeDocument/2006/relationships/slide" Target="slide17.xml"/><Relationship Id="rId10" Type="http://schemas.openxmlformats.org/officeDocument/2006/relationships/slide" Target="slide29.xml"/><Relationship Id="rId4" Type="http://schemas.openxmlformats.org/officeDocument/2006/relationships/slide" Target="slide24.xml"/><Relationship Id="rId9" Type="http://schemas.openxmlformats.org/officeDocument/2006/relationships/slide" Target="slide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2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 класс, по учебнику Н.Я.Дмитриевой, А.Н. Казакова «Окружающий мир»</a:t>
            </a:r>
          </a:p>
          <a:p>
            <a:r>
              <a:rPr lang="ru-RU" dirty="0" smtClean="0"/>
              <a:t>Подготовила:</a:t>
            </a:r>
          </a:p>
          <a:p>
            <a:r>
              <a:rPr lang="ru-RU" dirty="0" smtClean="0"/>
              <a:t>Учитель начальных классов </a:t>
            </a:r>
            <a:r>
              <a:rPr lang="ru-RU" dirty="0" err="1" smtClean="0"/>
              <a:t>Хорошилова</a:t>
            </a:r>
            <a:r>
              <a:rPr lang="ru-RU" dirty="0" smtClean="0"/>
              <a:t> Н.Н.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Открытый урок по теме: «Грибы»</a:t>
            </a:r>
            <a:endParaRPr lang="ru-RU" dirty="0"/>
          </a:p>
        </p:txBody>
      </p:sp>
      <p:pic>
        <p:nvPicPr>
          <p:cNvPr id="1031" name="Picture 7" descr="E:\Образование\анимция\p1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4929198"/>
            <a:ext cx="8572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40108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У каждого гриба есть своё любимое место обитания.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бывают грибы и где их можно встретить?</a:t>
            </a:r>
            <a:endParaRPr lang="ru-RU" dirty="0"/>
          </a:p>
        </p:txBody>
      </p:sp>
      <p:pic>
        <p:nvPicPr>
          <p:cNvPr id="4" name="Picture 2" descr="E:\Образование\анимция\p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24" y="5429264"/>
            <a:ext cx="742950" cy="914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40108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У каждого гриба есть своё любимое место обитания.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Симбиоз – взаимовыгодные отношения между представителями разных видов.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бывают грибы и где их можно встретить?</a:t>
            </a:r>
            <a:endParaRPr lang="ru-RU" dirty="0"/>
          </a:p>
        </p:txBody>
      </p:sp>
      <p:pic>
        <p:nvPicPr>
          <p:cNvPr id="4" name="Picture 2" descr="E:\Образование\анимция\p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24" y="5429264"/>
            <a:ext cx="742950" cy="914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40108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У каждого гриба есть своё любимое место обитания.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Симбиоз – взаимовыгодные отношения между представителями разных видов.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Дерево получает  от гриба воду и минеральные       соли.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бывают грибы и где их можно встретить?</a:t>
            </a:r>
            <a:endParaRPr lang="ru-RU" dirty="0"/>
          </a:p>
        </p:txBody>
      </p:sp>
      <p:pic>
        <p:nvPicPr>
          <p:cNvPr id="4" name="Picture 2" descr="E:\Образование\анимция\p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24" y="5429264"/>
            <a:ext cx="742950" cy="914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40108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У каждого гриба есть своё любимое место обитания.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Симбиоз – взаимовыгодные отношения между представителями разных видов.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Дерево получает  от гриба воду и минеральные       соли.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Гриб от дерева – органические вещества (белки, жиры, углеводы), которые сам создавать не </a:t>
            </a:r>
            <a:r>
              <a:rPr lang="ru-RU" dirty="0" smtClean="0"/>
              <a:t>может.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бывают грибы и где их можно встретить?</a:t>
            </a:r>
            <a:endParaRPr lang="ru-RU" dirty="0"/>
          </a:p>
        </p:txBody>
      </p:sp>
      <p:pic>
        <p:nvPicPr>
          <p:cNvPr id="4" name="Picture 2" descr="E:\Образование\анимция\p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24" y="5429264"/>
            <a:ext cx="742950" cy="914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40108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У каждого гриба есть своё любимое место обитания.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Симбиоз – взаимовыгодные отношения между представителями разных видов.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Дерево получает  от гриба воду и минеральные       соли.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Гриб от дерева – органические вещества (белки, жиры, углеводы), которые сам создавать не </a:t>
            </a:r>
            <a:r>
              <a:rPr lang="ru-RU" dirty="0" smtClean="0"/>
              <a:t>может.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Грибы бывают съедобными и несъедобными.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бывают грибы и где их можно встретить?</a:t>
            </a:r>
            <a:endParaRPr lang="ru-RU" dirty="0"/>
          </a:p>
        </p:txBody>
      </p:sp>
      <p:pic>
        <p:nvPicPr>
          <p:cNvPr id="4" name="Picture 2" descr="E:\Образование\анимция\p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24" y="5429264"/>
            <a:ext cx="742950" cy="914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40108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У каждого гриба есть своё любимое место обитания.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Симбиоз – взаимовыгодные отношения между представителями разных видов.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Дерево получает  от гриба воду и минеральные       соли.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Гриб от дерева – органические вещества (белки, жиры, углеводы), которые сам создавать не может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Грибы бывают съедобными и несъедобными.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Нередки случаи </a:t>
            </a:r>
            <a:r>
              <a:rPr lang="ru-RU" dirty="0" smtClean="0">
                <a:solidFill>
                  <a:srgbClr val="C00000"/>
                </a:solidFill>
              </a:rPr>
              <a:t>отравления съедобными </a:t>
            </a:r>
            <a:r>
              <a:rPr lang="ru-RU" dirty="0" smtClean="0"/>
              <a:t>грибами!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бывают грибы и где их можно встретить?</a:t>
            </a:r>
            <a:endParaRPr lang="ru-RU" dirty="0"/>
          </a:p>
        </p:txBody>
      </p:sp>
      <p:pic>
        <p:nvPicPr>
          <p:cNvPr id="4" name="Picture 2" descr="E:\Образование\анимция\p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5484216"/>
            <a:ext cx="814388" cy="10023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Разнообразие грибов природе.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r>
              <a:rPr lang="ru-RU" sz="2000" dirty="0" err="1" smtClean="0"/>
              <a:t>Цветохвостник</a:t>
            </a:r>
            <a:r>
              <a:rPr lang="ru-RU" sz="2000" dirty="0" smtClean="0"/>
              <a:t>  </a:t>
            </a:r>
            <a:r>
              <a:rPr lang="ru-RU" sz="2000" dirty="0" err="1" smtClean="0"/>
              <a:t>Аргера</a:t>
            </a:r>
            <a:endParaRPr lang="ru-RU" sz="20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       </a:t>
            </a:r>
            <a:r>
              <a:rPr lang="ru-RU" sz="2000" dirty="0" err="1" smtClean="0"/>
              <a:t>Решоточник</a:t>
            </a:r>
            <a:r>
              <a:rPr lang="ru-RU" sz="2000" dirty="0" smtClean="0"/>
              <a:t> красный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     </a:t>
            </a:r>
            <a:r>
              <a:rPr lang="ru-RU" sz="2000" dirty="0" err="1" smtClean="0"/>
              <a:t>Сфероболюс</a:t>
            </a:r>
            <a:r>
              <a:rPr lang="ru-RU" sz="2000" dirty="0" smtClean="0"/>
              <a:t> звездчатый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000504"/>
            <a:ext cx="2786082" cy="2202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428736"/>
            <a:ext cx="2723321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000504"/>
            <a:ext cx="2874077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E:\Образование\анимция\p1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4143380"/>
            <a:ext cx="1428750" cy="14859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Лисичка</a:t>
            </a:r>
            <a:r>
              <a:rPr lang="ru-RU" dirty="0" smtClean="0"/>
              <a:t> – ложная лисичка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786190"/>
            <a:ext cx="3429024" cy="2263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643314"/>
            <a:ext cx="3214709" cy="2411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1571612"/>
            <a:ext cx="2857521" cy="2200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1643051"/>
            <a:ext cx="2372763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Подберёзовик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8501122" cy="525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Трюфель.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786190"/>
            <a:ext cx="2938078" cy="2301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самый большой трюфель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428736"/>
            <a:ext cx="314327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http://media2.picsearch.com/is?bi-hbMw6QKJ04tiateVqnOhb8p6g140dAr5t_QeM2Ek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1071546"/>
            <a:ext cx="2857520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Белые трюфели из Альбы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4000504"/>
            <a:ext cx="3000396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Лишайники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714356"/>
            <a:ext cx="2960404" cy="2494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429000"/>
            <a:ext cx="2555509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357562"/>
            <a:ext cx="2357454" cy="3055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1357298"/>
            <a:ext cx="2500330" cy="2524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714752"/>
            <a:ext cx="2685577" cy="2569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лип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00125" y="714375"/>
            <a:ext cx="7191375" cy="53943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Грибы паразиты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85926"/>
            <a:ext cx="3714776" cy="3962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85926"/>
            <a:ext cx="3183321" cy="3964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9" y="285728"/>
            <a:ext cx="30718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/>
                <a:solidFill>
                  <a:schemeClr val="accent3"/>
                </a:solidFill>
                <a:latin typeface="Arial Narrow" pitchFamily="34" charset="0"/>
              </a:rPr>
              <a:t>Глубоко был спрятан он,</a:t>
            </a:r>
          </a:p>
          <a:p>
            <a:pPr algn="ctr"/>
            <a:r>
              <a:rPr lang="ru-RU" sz="2000" b="1" dirty="0" err="1" smtClean="0">
                <a:ln/>
                <a:solidFill>
                  <a:schemeClr val="accent3"/>
                </a:solidFill>
                <a:latin typeface="Arial Narrow" pitchFamily="34" charset="0"/>
                <a:cs typeface="Arial" pitchFamily="34" charset="0"/>
                <a:hlinkClick r:id="rId2" action="ppaction://hlinksldjump"/>
              </a:rPr>
              <a:t>Раз-два-три-и</a:t>
            </a:r>
            <a:r>
              <a:rPr lang="ru-RU" sz="2000" b="1" dirty="0" smtClean="0">
                <a:ln/>
                <a:solidFill>
                  <a:schemeClr val="accent3"/>
                </a:solidFill>
                <a:latin typeface="Arial Narrow" pitchFamily="34" charset="0"/>
              </a:rPr>
              <a:t> вышел вон,</a:t>
            </a:r>
          </a:p>
          <a:p>
            <a:pPr algn="ctr"/>
            <a:r>
              <a:rPr lang="ru-RU" sz="2000" b="1" dirty="0" smtClean="0">
                <a:ln/>
                <a:solidFill>
                  <a:schemeClr val="accent3"/>
                </a:solidFill>
                <a:latin typeface="Arial Narrow" pitchFamily="34" charset="0"/>
              </a:rPr>
              <a:t>И стоит он на виду.</a:t>
            </a:r>
          </a:p>
          <a:p>
            <a:pPr algn="ctr"/>
            <a:r>
              <a:rPr lang="ru-RU" sz="2000" b="1" dirty="0" smtClean="0">
                <a:ln/>
                <a:solidFill>
                  <a:schemeClr val="accent3"/>
                </a:solidFill>
                <a:latin typeface="Arial Narrow" pitchFamily="34" charset="0"/>
              </a:rPr>
              <a:t>Белый, я тебя найду!</a:t>
            </a:r>
            <a:endParaRPr lang="ru-RU" sz="2000" b="1" dirty="0">
              <a:ln/>
              <a:solidFill>
                <a:schemeClr val="accent3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285728"/>
            <a:ext cx="300039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itchFamily="34" charset="0"/>
                <a:cs typeface="Arial" pitchFamily="34" charset="0"/>
                <a:hlinkClick r:id="rId3" action="ppaction://hlinksldjump"/>
              </a:rPr>
              <a:t>Шёл</a:t>
            </a:r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itchFamily="34" charset="0"/>
                <a:cs typeface="Arial" pitchFamily="34" charset="0"/>
              </a:rPr>
              <a:t> мужик в сосняк,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itchFamily="34" charset="0"/>
                <a:cs typeface="Arial" pitchFamily="34" charset="0"/>
              </a:rPr>
              <a:t>Нашёл слизняк.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itchFamily="34" charset="0"/>
                <a:cs typeface="Arial" pitchFamily="34" charset="0"/>
              </a:rPr>
              <a:t>Бросить жалко,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itchFamily="34" charset="0"/>
                <a:cs typeface="Arial" pitchFamily="34" charset="0"/>
              </a:rPr>
              <a:t>Съесть сыро.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143116"/>
            <a:ext cx="27860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Он в лесу стоял,</a:t>
            </a:r>
          </a:p>
          <a:p>
            <a:pPr algn="ctr"/>
            <a:r>
              <a:rPr lang="ru-RU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Никто его не брал,</a:t>
            </a:r>
          </a:p>
          <a:p>
            <a:pPr algn="ctr"/>
            <a:r>
              <a:rPr lang="ru-RU" sz="2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В красной </a:t>
            </a:r>
            <a:r>
              <a:rPr lang="ru-RU" sz="2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latin typeface="Arial Narrow" pitchFamily="34" charset="0"/>
                <a:hlinkClick r:id="rId4" action="ppaction://hlinksldjump"/>
              </a:rPr>
              <a:t>шапке</a:t>
            </a:r>
            <a:r>
              <a:rPr lang="ru-RU" sz="2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 модной</a:t>
            </a:r>
          </a:p>
          <a:p>
            <a:pPr algn="ctr"/>
            <a:r>
              <a:rPr lang="ru-RU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Никуда не годный.</a:t>
            </a:r>
            <a:endParaRPr lang="ru-RU" sz="2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14942" y="1857364"/>
            <a:ext cx="37147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hlinkClick r:id="rId5" action="ppaction://hlinksldjump"/>
              </a:rPr>
              <a:t>Золотистые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…</a:t>
            </a:r>
          </a:p>
          <a:p>
            <a:pPr algn="ctr"/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Очень дружные сестрички.</a:t>
            </a:r>
          </a:p>
          <a:p>
            <a:pPr algn="ctr"/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Ходят в рыженьких беретах,</a:t>
            </a:r>
          </a:p>
          <a:p>
            <a:pPr algn="ctr"/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Осень в лес приносят летом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72264" y="285728"/>
            <a:ext cx="242889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hlinkClick r:id="rId6" action="ppaction://hlinksldjump"/>
              </a:rPr>
              <a:t>Не</a:t>
            </a:r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спорю – не белый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Я, братцы, попроще.</a:t>
            </a:r>
          </a:p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Расту я обычно 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В берёзовой роще.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3857628"/>
            <a:ext cx="342902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Arial Narrow" pitchFamily="34" charset="0"/>
                <a:hlinkClick r:id="rId7" action="ppaction://hlinksldjump"/>
              </a:rPr>
              <a:t>Нет</a:t>
            </a:r>
            <a:r>
              <a:rPr lang="ru-RU" sz="2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Arial Narrow" pitchFamily="34" charset="0"/>
              </a:rPr>
              <a:t> грибов дружней, чем эти,-</a:t>
            </a:r>
          </a:p>
          <a:p>
            <a:pPr algn="ctr"/>
            <a:r>
              <a:rPr lang="ru-RU" sz="2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Arial Narrow" pitchFamily="34" charset="0"/>
              </a:rPr>
              <a:t>Знают взрослые и дети,-</a:t>
            </a:r>
          </a:p>
          <a:p>
            <a:pPr algn="ctr"/>
            <a:r>
              <a:rPr lang="ru-RU" sz="2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Arial Narrow" pitchFamily="34" charset="0"/>
              </a:rPr>
              <a:t>На пеньках растут в лесу,</a:t>
            </a:r>
          </a:p>
          <a:p>
            <a:pPr algn="ctr"/>
            <a:r>
              <a:rPr lang="ru-RU" sz="2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Arial Narrow" pitchFamily="34" charset="0"/>
              </a:rPr>
              <a:t>Как веснушки на носу.</a:t>
            </a:r>
            <a:endParaRPr lang="ru-RU" sz="20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86380" y="3714752"/>
            <a:ext cx="36261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Narrow" pitchFamily="34" charset="0"/>
              </a:rPr>
              <a:t>Я в красной шапочке расту</a:t>
            </a:r>
          </a:p>
          <a:p>
            <a:pPr algn="ctr"/>
            <a:r>
              <a:rPr lang="ru-RU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Narrow" pitchFamily="34" charset="0"/>
              </a:rPr>
              <a:t>Среди корней осиновых.</a:t>
            </a:r>
          </a:p>
          <a:p>
            <a:pPr algn="ctr"/>
            <a:r>
              <a:rPr lang="ru-RU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Narrow" pitchFamily="34" charset="0"/>
              </a:rPr>
              <a:t>Меня </a:t>
            </a:r>
            <a:r>
              <a:rPr lang="ru-RU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Narrow" pitchFamily="34" charset="0"/>
                <a:hlinkClick r:id="rId8" action="ppaction://hlinksldjump"/>
              </a:rPr>
              <a:t>увидишь</a:t>
            </a:r>
            <a:r>
              <a:rPr lang="ru-RU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Narrow" pitchFamily="34" charset="0"/>
              </a:rPr>
              <a:t> за версту,-</a:t>
            </a:r>
          </a:p>
          <a:p>
            <a:pPr algn="ctr"/>
            <a:r>
              <a:rPr lang="ru-RU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Narrow" pitchFamily="34" charset="0"/>
              </a:rPr>
              <a:t>Зовусь я …</a:t>
            </a:r>
            <a:endParaRPr lang="ru-RU" sz="2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ial Narrow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00364" y="5214950"/>
            <a:ext cx="359425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  <a:hlinkClick r:id="rId9" action="ppaction://hlinksldjump"/>
              </a:rPr>
              <a:t>Будто</a:t>
            </a:r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</a:rPr>
              <a:t> смазаны маслом,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</a:rPr>
              <a:t>Мы блестим на солнце красном.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</a:rPr>
              <a:t>Как лесные дошколята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</a:rPr>
              <a:t>Под сосной растут…</a:t>
            </a:r>
            <a:endParaRPr lang="ru-RU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026" name="Picture 2" descr="E:\Образование\анимция\p15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4347" y="5161372"/>
            <a:ext cx="1881199" cy="141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6858048" cy="515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14348" y="214290"/>
            <a:ext cx="7809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Боровик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(белый гриб)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714620"/>
            <a:ext cx="278608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57166"/>
            <a:ext cx="3000388" cy="400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5720" y="1643050"/>
            <a:ext cx="46716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Мухомор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красный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4500570"/>
            <a:ext cx="5572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cap="all" dirty="0" smtClean="0">
                <a:ln w="9000" cmpd="sng">
                  <a:solidFill>
                    <a:srgbClr val="D092A7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D092A7">
                        <a:shade val="20000"/>
                        <a:satMod val="245000"/>
                      </a:srgbClr>
                    </a:gs>
                    <a:gs pos="43000">
                      <a:srgbClr val="D092A7">
                        <a:satMod val="255000"/>
                      </a:srgbClr>
                    </a:gs>
                    <a:gs pos="48000">
                      <a:srgbClr val="D092A7">
                        <a:shade val="85000"/>
                        <a:satMod val="255000"/>
                      </a:srgbClr>
                    </a:gs>
                    <a:gs pos="100000">
                      <a:srgbClr val="D092A7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Мухомор  </a:t>
            </a:r>
            <a:r>
              <a:rPr lang="ru-RU" sz="3200" b="1" cap="all" dirty="0" err="1" smtClean="0">
                <a:ln w="9000" cmpd="sng">
                  <a:solidFill>
                    <a:srgbClr val="D092A7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D092A7">
                        <a:shade val="20000"/>
                        <a:satMod val="245000"/>
                      </a:srgbClr>
                    </a:gs>
                    <a:gs pos="43000">
                      <a:srgbClr val="D092A7">
                        <a:satMod val="255000"/>
                      </a:srgbClr>
                    </a:gs>
                    <a:gs pos="48000">
                      <a:srgbClr val="D092A7">
                        <a:shade val="85000"/>
                        <a:satMod val="255000"/>
                      </a:srgbClr>
                    </a:gs>
                    <a:gs pos="100000">
                      <a:srgbClr val="D092A7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пантерный</a:t>
            </a:r>
            <a:endParaRPr lang="ru-RU" sz="3200" b="1" cap="all" dirty="0">
              <a:ln w="9000" cmpd="sng">
                <a:solidFill>
                  <a:srgbClr val="D092A7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D092A7">
                      <a:shade val="20000"/>
                      <a:satMod val="245000"/>
                    </a:srgbClr>
                  </a:gs>
                  <a:gs pos="43000">
                    <a:srgbClr val="D092A7">
                      <a:satMod val="255000"/>
                    </a:srgbClr>
                  </a:gs>
                  <a:gs pos="48000">
                    <a:srgbClr val="D092A7">
                      <a:shade val="85000"/>
                      <a:satMod val="255000"/>
                    </a:srgbClr>
                  </a:gs>
                  <a:gs pos="100000">
                    <a:srgbClr val="D092A7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0"/>
            <a:ext cx="7215237" cy="52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714612" y="214290"/>
            <a:ext cx="28488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hlinkClick r:id="rId3" action="ppaction://hlinksldjump"/>
              </a:rPr>
              <a:t>Опёнок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14290"/>
            <a:ext cx="6215106" cy="641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85786" y="214290"/>
            <a:ext cx="642942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hlinkClick r:id="rId3" action="ppaction://hlinksldjump"/>
              </a:rPr>
              <a:t>подосиновик</a:t>
            </a:r>
            <a:endParaRPr lang="ru-RU" sz="3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3756906" cy="293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9939" y="1500174"/>
            <a:ext cx="386406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786190"/>
            <a:ext cx="3214710" cy="240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786050" y="428604"/>
            <a:ext cx="3245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hlinkClick r:id="rId5" action="ppaction://hlinksldjump"/>
              </a:rPr>
              <a:t>Маслята</a:t>
            </a:r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395" y="3286124"/>
            <a:ext cx="4103427" cy="322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85926"/>
            <a:ext cx="3786214" cy="308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643174" y="285728"/>
            <a:ext cx="56436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  <a:hlinkClick r:id="rId4" action="ppaction://hlinksldjump"/>
              </a:rPr>
              <a:t>Груздь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85860"/>
            <a:ext cx="92198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Домашнее задание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170" name="Picture 2" descr="E:\Образование\анимция\p1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071942"/>
            <a:ext cx="1766891" cy="228500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9" y="2428868"/>
            <a:ext cx="821536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</a:t>
            </a: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группа: вред причиняемый грибами.</a:t>
            </a:r>
          </a:p>
          <a:p>
            <a:pPr algn="ctr"/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II</a:t>
            </a: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группа: польза грибов.</a:t>
            </a:r>
          </a:p>
          <a:p>
            <a:pPr algn="ctr"/>
            <a:r>
              <a:rPr lang="ru-RU" sz="32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32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Ведьмин</a:t>
            </a:r>
            <a:r>
              <a:rPr lang="ru-RU" sz="32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круг»</a:t>
            </a:r>
            <a:endParaRPr lang="ru-RU" sz="32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Грибы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6429420" cy="483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919674"/>
          </a:xfrm>
        </p:spPr>
        <p:txBody>
          <a:bodyPr>
            <a:normAutofit/>
          </a:bodyPr>
          <a:lstStyle/>
          <a:p>
            <a:r>
              <a:rPr lang="ru-RU" dirty="0" smtClean="0"/>
              <a:t>Микология – наука о грибах.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Миколог – человек занимающийся наукой о грибах.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E:\Образование\анимция\p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562478"/>
            <a:ext cx="2214578" cy="177166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I</a:t>
            </a:r>
            <a:r>
              <a:rPr lang="ru-RU" dirty="0" smtClean="0"/>
              <a:t> группа. </a:t>
            </a:r>
          </a:p>
          <a:p>
            <a:pPr>
              <a:buNone/>
            </a:pPr>
            <a:r>
              <a:rPr lang="ru-RU" dirty="0" smtClean="0"/>
              <a:t>    Что такое гриб? Способ распространения.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II</a:t>
            </a:r>
            <a:r>
              <a:rPr lang="ru-RU" dirty="0" smtClean="0"/>
              <a:t> группа</a:t>
            </a:r>
          </a:p>
          <a:p>
            <a:pPr>
              <a:buNone/>
            </a:pPr>
            <a:r>
              <a:rPr lang="ru-RU" dirty="0" smtClean="0"/>
              <a:t>     Какие бывают грибы и где можно их встретить?</a:t>
            </a:r>
          </a:p>
          <a:p>
            <a:pPr>
              <a:buNone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группах.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Грибы – не растения и не животные.</a:t>
            </a:r>
          </a:p>
          <a:p>
            <a:r>
              <a:rPr lang="ru-RU" dirty="0" smtClean="0"/>
              <a:t>Гриб спрятан в почве, он состоит из тонких белых нитей – грибницы.</a:t>
            </a:r>
          </a:p>
          <a:p>
            <a:r>
              <a:rPr lang="ru-RU" dirty="0" smtClean="0"/>
              <a:t>Когда бывает много тепла и влаги, в некоторых местах грибницы из земли пробивается плодовое тело гриба – ножка со шляпкой.</a:t>
            </a:r>
          </a:p>
          <a:p>
            <a:r>
              <a:rPr lang="ru-RU" dirty="0" smtClean="0"/>
              <a:t>В нижней части шляпки образуются споры, они рассеиваются и дают развитие новым грибницам.</a:t>
            </a:r>
          </a:p>
          <a:p>
            <a:pPr>
              <a:buNone/>
            </a:pPr>
            <a:endParaRPr lang="ru-RU" dirty="0" smtClean="0"/>
          </a:p>
          <a:p>
            <a:pPr>
              <a:buFont typeface="Courier New" pitchFamily="49" charset="0"/>
              <a:buChar char="o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такое гриб? Способ распространения.</a:t>
            </a:r>
            <a:endParaRPr lang="ru-RU" dirty="0"/>
          </a:p>
        </p:txBody>
      </p:sp>
      <p:pic>
        <p:nvPicPr>
          <p:cNvPr id="5" name="Picture 2" descr="E:\Образование\анимция\p1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285728"/>
            <a:ext cx="1143008" cy="13082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06309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1. шампиньон                                      2. </a:t>
            </a:r>
            <a:r>
              <a:rPr lang="ru-RU" dirty="0" err="1" smtClean="0"/>
              <a:t>паутинник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050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Споры: шампиньона и </a:t>
            </a:r>
            <a:r>
              <a:rPr lang="ru-RU" dirty="0" err="1" smtClean="0"/>
              <a:t>паутинника</a:t>
            </a:r>
            <a:r>
              <a:rPr lang="ru-RU" dirty="0" smtClean="0"/>
              <a:t> под электронным микроскопом.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876"/>
            <a:ext cx="3097212" cy="2365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500438"/>
            <a:ext cx="3154083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40108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бывают грибы и где их можно встретить?</a:t>
            </a:r>
            <a:endParaRPr lang="ru-RU" dirty="0"/>
          </a:p>
        </p:txBody>
      </p:sp>
      <p:pic>
        <p:nvPicPr>
          <p:cNvPr id="3074" name="Picture 2" descr="E:\Образование\анимция\p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24" y="5429264"/>
            <a:ext cx="74295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978</TotalTime>
  <Words>624</Words>
  <Application>Microsoft Office PowerPoint</Application>
  <PresentationFormat>Экран (4:3)</PresentationFormat>
  <Paragraphs>112</Paragraphs>
  <Slides>29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Бумажная</vt:lpstr>
      <vt:lpstr>Открытый урок по теме: «Грибы»</vt:lpstr>
      <vt:lpstr>Лишайники</vt:lpstr>
      <vt:lpstr>Грибы</vt:lpstr>
      <vt:lpstr>Микология – наука о грибах.   Миколог – человек занимающийся наукой о грибах. </vt:lpstr>
      <vt:lpstr>Работа в группах.</vt:lpstr>
      <vt:lpstr>Что такое гриб? Способ распространения.</vt:lpstr>
      <vt:lpstr>Слайд 7</vt:lpstr>
      <vt:lpstr>Споры: шампиньона и паутинника под электронным микроскопом. </vt:lpstr>
      <vt:lpstr>Какие бывают грибы и где их можно встретить?</vt:lpstr>
      <vt:lpstr>Какие бывают грибы и где их можно встретить?</vt:lpstr>
      <vt:lpstr>Какие бывают грибы и где их можно встретить?</vt:lpstr>
      <vt:lpstr>Какие бывают грибы и где их можно встретить?</vt:lpstr>
      <vt:lpstr>Какие бывают грибы и где их можно встретить?</vt:lpstr>
      <vt:lpstr>Какие бывают грибы и где их можно встретить?</vt:lpstr>
      <vt:lpstr>Какие бывают грибы и где их можно встретить?</vt:lpstr>
      <vt:lpstr>Разнообразие грибов природе.</vt:lpstr>
      <vt:lpstr>Лисичка – ложная лисичка</vt:lpstr>
      <vt:lpstr>Подберёзовик</vt:lpstr>
      <vt:lpstr>Трюфель.</vt:lpstr>
      <vt:lpstr>Слайд 20</vt:lpstr>
      <vt:lpstr>Грибы паразиты.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Андрюха</dc:creator>
  <cp:lastModifiedBy>Андрюха</cp:lastModifiedBy>
  <cp:revision>85</cp:revision>
  <dcterms:created xsi:type="dcterms:W3CDTF">2009-04-06T16:30:48Z</dcterms:created>
  <dcterms:modified xsi:type="dcterms:W3CDTF">2012-05-05T03:30:47Z</dcterms:modified>
</cp:coreProperties>
</file>