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1"/>
  </p:notesMasterIdLst>
  <p:sldIdLst>
    <p:sldId id="261" r:id="rId2"/>
    <p:sldId id="278" r:id="rId3"/>
    <p:sldId id="260" r:id="rId4"/>
    <p:sldId id="263" r:id="rId5"/>
    <p:sldId id="256" r:id="rId6"/>
    <p:sldId id="269" r:id="rId7"/>
    <p:sldId id="264" r:id="rId8"/>
    <p:sldId id="265" r:id="rId9"/>
    <p:sldId id="259" r:id="rId10"/>
    <p:sldId id="280" r:id="rId11"/>
    <p:sldId id="270" r:id="rId12"/>
    <p:sldId id="271" r:id="rId13"/>
    <p:sldId id="272" r:id="rId14"/>
    <p:sldId id="273" r:id="rId15"/>
    <p:sldId id="274" r:id="rId16"/>
    <p:sldId id="262" r:id="rId17"/>
    <p:sldId id="275" r:id="rId18"/>
    <p:sldId id="276" r:id="rId19"/>
    <p:sldId id="266" r:id="rId20"/>
    <p:sldId id="257" r:id="rId21"/>
    <p:sldId id="277" r:id="rId22"/>
    <p:sldId id="282" r:id="rId23"/>
    <p:sldId id="283" r:id="rId24"/>
    <p:sldId id="284" r:id="rId25"/>
    <p:sldId id="285" r:id="rId26"/>
    <p:sldId id="286" r:id="rId27"/>
    <p:sldId id="287" r:id="rId28"/>
    <p:sldId id="288" r:id="rId29"/>
    <p:sldId id="281" r:id="rId3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7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6" d="100"/>
          <a:sy n="56" d="100"/>
        </p:scale>
        <p:origin x="-1860" y="-96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185B4E-DD35-455B-9248-C054C529198D}" type="datetimeFigureOut">
              <a:rPr lang="ru-RU" smtClean="0"/>
              <a:pPr/>
              <a:t>05.05.2012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BCC4C8-1BCB-46CD-9ABD-DEB4FDF4FCE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2B116C-F391-4909-9ED2-EB10AC122626}" type="datetimeFigureOut">
              <a:rPr lang="ru-RU" smtClean="0"/>
              <a:pPr/>
              <a:t>05.05.2012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5DAC223-FD18-40F9-B1D2-D31A62A6BBC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2B116C-F391-4909-9ED2-EB10AC122626}" type="datetimeFigureOut">
              <a:rPr lang="ru-RU" smtClean="0"/>
              <a:pPr/>
              <a:t>05.05.2012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AC223-FD18-40F9-B1D2-D31A62A6BBC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2B116C-F391-4909-9ED2-EB10AC122626}" type="datetimeFigureOut">
              <a:rPr lang="ru-RU" smtClean="0"/>
              <a:pPr/>
              <a:t>05.05.2012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AC223-FD18-40F9-B1D2-D31A62A6BBC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612B116C-F391-4909-9ED2-EB10AC122626}" type="datetimeFigureOut">
              <a:rPr lang="ru-RU" smtClean="0"/>
              <a:pPr/>
              <a:t>05.05.2012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65DAC223-FD18-40F9-B1D2-D31A62A6BBC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2B116C-F391-4909-9ED2-EB10AC122626}" type="datetimeFigureOut">
              <a:rPr lang="ru-RU" smtClean="0"/>
              <a:pPr/>
              <a:t>05.05.2012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AC223-FD18-40F9-B1D2-D31A62A6BBC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2B116C-F391-4909-9ED2-EB10AC122626}" type="datetimeFigureOut">
              <a:rPr lang="ru-RU" smtClean="0"/>
              <a:pPr/>
              <a:t>05.05.2012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AC223-FD18-40F9-B1D2-D31A62A6BBC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AC223-FD18-40F9-B1D2-D31A62A6BBC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2B116C-F391-4909-9ED2-EB10AC122626}" type="datetimeFigureOut">
              <a:rPr lang="ru-RU" smtClean="0"/>
              <a:pPr/>
              <a:t>05.05.2012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2B116C-F391-4909-9ED2-EB10AC122626}" type="datetimeFigureOut">
              <a:rPr lang="ru-RU" smtClean="0"/>
              <a:pPr/>
              <a:t>05.05.2012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AC223-FD18-40F9-B1D2-D31A62A6BBC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2B116C-F391-4909-9ED2-EB10AC122626}" type="datetimeFigureOut">
              <a:rPr lang="ru-RU" smtClean="0"/>
              <a:pPr/>
              <a:t>05.05.2012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AC223-FD18-40F9-B1D2-D31A62A6BBC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612B116C-F391-4909-9ED2-EB10AC122626}" type="datetimeFigureOut">
              <a:rPr lang="ru-RU" smtClean="0"/>
              <a:pPr/>
              <a:t>05.05.2012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65DAC223-FD18-40F9-B1D2-D31A62A6BBC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2B116C-F391-4909-9ED2-EB10AC122626}" type="datetimeFigureOut">
              <a:rPr lang="ru-RU" smtClean="0"/>
              <a:pPr/>
              <a:t>05.05.2012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5DAC223-FD18-40F9-B1D2-D31A62A6BBC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612B116C-F391-4909-9ED2-EB10AC122626}" type="datetimeFigureOut">
              <a:rPr lang="ru-RU" smtClean="0"/>
              <a:pPr/>
              <a:t>05.05.2012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65DAC223-FD18-40F9-B1D2-D31A62A6BBC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9.gif"/><Relationship Id="rId4" Type="http://schemas.openxmlformats.org/officeDocument/2006/relationships/image" Target="../media/image18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slide" Target="slide2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5" Type="http://schemas.openxmlformats.org/officeDocument/2006/relationships/image" Target="../media/image22.png"/><Relationship Id="rId4" Type="http://schemas.openxmlformats.org/officeDocument/2006/relationships/image" Target="../media/image2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slide" Target="slide22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hyperlink" Target="http://nova.rambler.ru/pic_cache?url=http://www.italynews.ru/material_86.html&amp;bi=http://www.italynews.ru/files/gallery/188384384663d2e0d4.jpg&amp;i=http://media2.picsearch.com/is?bi-hbMw6QKJ04tiateVqnOhb8p6g140dAr5t_QeM2Ek&amp;w=128&amp;h=128&amp;f=26&amp;q=%D0%A2%D1%80%D1%8E%D1%84%D0%B5%D0%BB%D1%8C&amp;p=9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D:\&#1052;&#1086;&#1080;%20&#1076;&#1086;&#1082;&#1091;&#1084;&#1077;&#1085;&#1090;&#1099;\NeroVision\ExportedVideo\&#1050;&#1083;&#1080;&#1087;1.wmv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slide" Target="slide26.xml"/><Relationship Id="rId3" Type="http://schemas.openxmlformats.org/officeDocument/2006/relationships/slide" Target="slide28.xml"/><Relationship Id="rId7" Type="http://schemas.openxmlformats.org/officeDocument/2006/relationships/slide" Target="slide25.xml"/><Relationship Id="rId2" Type="http://schemas.openxmlformats.org/officeDocument/2006/relationships/slide" Target="slide23.xml"/><Relationship Id="rId1" Type="http://schemas.openxmlformats.org/officeDocument/2006/relationships/slideLayout" Target="../slideLayouts/slideLayout7.xml"/><Relationship Id="rId6" Type="http://schemas.openxmlformats.org/officeDocument/2006/relationships/slide" Target="slide18.xml"/><Relationship Id="rId11" Type="http://schemas.openxmlformats.org/officeDocument/2006/relationships/image" Target="../media/image32.gif"/><Relationship Id="rId5" Type="http://schemas.openxmlformats.org/officeDocument/2006/relationships/slide" Target="slide17.xml"/><Relationship Id="rId10" Type="http://schemas.openxmlformats.org/officeDocument/2006/relationships/slide" Target="slide29.xml"/><Relationship Id="rId4" Type="http://schemas.openxmlformats.org/officeDocument/2006/relationships/slide" Target="slide24.xml"/><Relationship Id="rId9" Type="http://schemas.openxmlformats.org/officeDocument/2006/relationships/slide" Target="slide2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" Target="slide22.xml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slide" Target="slide2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" Target="slide22.xml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" Target="slide22.xml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Relationship Id="rId5" Type="http://schemas.openxmlformats.org/officeDocument/2006/relationships/slide" Target="slide22.xml"/><Relationship Id="rId4" Type="http://schemas.openxmlformats.org/officeDocument/2006/relationships/image" Target="../media/image40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Relationship Id="rId4" Type="http://schemas.openxmlformats.org/officeDocument/2006/relationships/slide" Target="slide2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gi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2 класс, по учебнику Н.Я.Дмитриевой, А.Н. Казакова «Окружающий мир»</a:t>
            </a:r>
          </a:p>
          <a:p>
            <a:r>
              <a:rPr lang="ru-RU" dirty="0" smtClean="0"/>
              <a:t>Подготовила:</a:t>
            </a:r>
          </a:p>
          <a:p>
            <a:r>
              <a:rPr lang="ru-RU" dirty="0" smtClean="0"/>
              <a:t>Учитель начальных классов </a:t>
            </a:r>
            <a:r>
              <a:rPr lang="ru-RU" dirty="0" err="1" smtClean="0"/>
              <a:t>Хорошилова</a:t>
            </a:r>
            <a:r>
              <a:rPr lang="ru-RU" dirty="0" smtClean="0"/>
              <a:t> Н.Н.</a:t>
            </a:r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Открытый урок по теме: «Грибы»</a:t>
            </a:r>
            <a:endParaRPr lang="ru-RU" dirty="0"/>
          </a:p>
        </p:txBody>
      </p:sp>
      <p:pic>
        <p:nvPicPr>
          <p:cNvPr id="1031" name="Picture 7" descr="E:\Образование\анимция\p17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8148" y="4929198"/>
            <a:ext cx="857250" cy="14287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524000"/>
            <a:ext cx="8401080" cy="4572000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v"/>
            </a:pPr>
            <a:r>
              <a:rPr lang="ru-RU" dirty="0" smtClean="0"/>
              <a:t>У каждого гриба есть своё любимое место обитания.</a:t>
            </a:r>
          </a:p>
          <a:p>
            <a:pPr>
              <a:buFont typeface="Wingdings" pitchFamily="2" charset="2"/>
              <a:buChar char="v"/>
            </a:pP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Какие бывают грибы и где их можно встретить?</a:t>
            </a:r>
            <a:endParaRPr lang="ru-RU" dirty="0"/>
          </a:p>
        </p:txBody>
      </p:sp>
      <p:pic>
        <p:nvPicPr>
          <p:cNvPr id="4" name="Picture 2" descr="E:\Образование\анимция\p7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001024" y="5429264"/>
            <a:ext cx="742950" cy="914400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524000"/>
            <a:ext cx="8401080" cy="4572000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v"/>
            </a:pPr>
            <a:r>
              <a:rPr lang="ru-RU" dirty="0" smtClean="0"/>
              <a:t>У каждого гриба есть своё любимое место обитания.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/>
              <a:t>Симбиоз – взаимовыгодные отношения между представителями разных видов.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Какие бывают грибы и где их можно встретить?</a:t>
            </a:r>
            <a:endParaRPr lang="ru-RU" dirty="0"/>
          </a:p>
        </p:txBody>
      </p:sp>
      <p:pic>
        <p:nvPicPr>
          <p:cNvPr id="4" name="Picture 2" descr="E:\Образование\анимция\p7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001024" y="5429264"/>
            <a:ext cx="742950" cy="914400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524000"/>
            <a:ext cx="8401080" cy="4572000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v"/>
            </a:pPr>
            <a:r>
              <a:rPr lang="ru-RU" dirty="0" smtClean="0"/>
              <a:t>У каждого гриба есть своё любимое место обитания.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/>
              <a:t>Симбиоз – взаимовыгодные отношения между представителями разных видов.</a:t>
            </a:r>
          </a:p>
          <a:p>
            <a:pPr>
              <a:buFont typeface="Wingdings" pitchFamily="2" charset="2"/>
              <a:buChar char="§"/>
            </a:pPr>
            <a:r>
              <a:rPr lang="ru-RU" dirty="0" smtClean="0"/>
              <a:t> Дерево получает  от гриба воду и минеральные       соли.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Какие бывают грибы и где их можно встретить?</a:t>
            </a:r>
            <a:endParaRPr lang="ru-RU" dirty="0"/>
          </a:p>
        </p:txBody>
      </p:sp>
      <p:pic>
        <p:nvPicPr>
          <p:cNvPr id="4" name="Picture 2" descr="E:\Образование\анимция\p7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001024" y="5429264"/>
            <a:ext cx="742950" cy="914400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524000"/>
            <a:ext cx="8401080" cy="4572000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v"/>
            </a:pPr>
            <a:r>
              <a:rPr lang="ru-RU" dirty="0" smtClean="0"/>
              <a:t>У каждого гриба есть своё любимое место обитания.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/>
              <a:t>Симбиоз – взаимовыгодные отношения между представителями разных видов.</a:t>
            </a:r>
          </a:p>
          <a:p>
            <a:pPr>
              <a:buFont typeface="Wingdings" pitchFamily="2" charset="2"/>
              <a:buChar char="§"/>
            </a:pPr>
            <a:r>
              <a:rPr lang="ru-RU" dirty="0" smtClean="0"/>
              <a:t> Дерево получает  от гриба воду и минеральные       соли.</a:t>
            </a:r>
          </a:p>
          <a:p>
            <a:pPr>
              <a:buFont typeface="Wingdings" pitchFamily="2" charset="2"/>
              <a:buChar char="§"/>
            </a:pPr>
            <a:r>
              <a:rPr lang="ru-RU" dirty="0" smtClean="0"/>
              <a:t> Гриб от дерева – органические вещества (белки, жиры, углеводы), которые сам создавать не </a:t>
            </a:r>
            <a:r>
              <a:rPr lang="ru-RU" dirty="0" smtClean="0"/>
              <a:t>может.</a:t>
            </a:r>
            <a:endParaRPr lang="ru-RU" dirty="0" smtClean="0"/>
          </a:p>
          <a:p>
            <a:pPr>
              <a:buFont typeface="Wingdings" pitchFamily="2" charset="2"/>
              <a:buChar char="v"/>
            </a:pP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Какие бывают грибы и где их можно встретить?</a:t>
            </a:r>
            <a:endParaRPr lang="ru-RU" dirty="0"/>
          </a:p>
        </p:txBody>
      </p:sp>
      <p:pic>
        <p:nvPicPr>
          <p:cNvPr id="4" name="Picture 2" descr="E:\Образование\анимция\p7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001024" y="5429264"/>
            <a:ext cx="742950" cy="914400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524000"/>
            <a:ext cx="8401080" cy="4572000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v"/>
            </a:pPr>
            <a:r>
              <a:rPr lang="ru-RU" dirty="0" smtClean="0"/>
              <a:t>У каждого гриба есть своё любимое место обитания.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/>
              <a:t>Симбиоз – взаимовыгодные отношения между представителями разных видов.</a:t>
            </a:r>
          </a:p>
          <a:p>
            <a:pPr>
              <a:buFont typeface="Wingdings" pitchFamily="2" charset="2"/>
              <a:buChar char="§"/>
            </a:pPr>
            <a:r>
              <a:rPr lang="ru-RU" dirty="0" smtClean="0"/>
              <a:t> Дерево получает  от гриба воду и минеральные       соли.</a:t>
            </a:r>
          </a:p>
          <a:p>
            <a:pPr>
              <a:buFont typeface="Wingdings" pitchFamily="2" charset="2"/>
              <a:buChar char="§"/>
            </a:pPr>
            <a:r>
              <a:rPr lang="ru-RU" dirty="0" smtClean="0"/>
              <a:t> Гриб от дерева – органические вещества (белки, жиры, углеводы), которые сам создавать не </a:t>
            </a:r>
            <a:r>
              <a:rPr lang="ru-RU" dirty="0" smtClean="0"/>
              <a:t>может.</a:t>
            </a:r>
            <a:endParaRPr lang="ru-RU" dirty="0" smtClean="0"/>
          </a:p>
          <a:p>
            <a:pPr>
              <a:buFont typeface="Wingdings" pitchFamily="2" charset="2"/>
              <a:buChar char="v"/>
            </a:pPr>
            <a:r>
              <a:rPr lang="ru-RU" dirty="0" smtClean="0"/>
              <a:t>Грибы бывают съедобными и несъедобными.</a:t>
            </a:r>
          </a:p>
          <a:p>
            <a:pPr>
              <a:buFont typeface="Wingdings" pitchFamily="2" charset="2"/>
              <a:buChar char="v"/>
            </a:pP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Какие бывают грибы и где их можно встретить?</a:t>
            </a:r>
            <a:endParaRPr lang="ru-RU" dirty="0"/>
          </a:p>
        </p:txBody>
      </p:sp>
      <p:pic>
        <p:nvPicPr>
          <p:cNvPr id="4" name="Picture 2" descr="E:\Образование\анимция\p7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001024" y="5429264"/>
            <a:ext cx="742950" cy="914400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524000"/>
            <a:ext cx="8401080" cy="4572000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v"/>
            </a:pPr>
            <a:r>
              <a:rPr lang="ru-RU" dirty="0" smtClean="0"/>
              <a:t>У каждого гриба есть своё любимое место обитания.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/>
              <a:t>Симбиоз – взаимовыгодные отношения между представителями разных видов.</a:t>
            </a:r>
          </a:p>
          <a:p>
            <a:pPr>
              <a:buFont typeface="Wingdings" pitchFamily="2" charset="2"/>
              <a:buChar char="§"/>
            </a:pPr>
            <a:r>
              <a:rPr lang="ru-RU" dirty="0" smtClean="0"/>
              <a:t> Дерево получает  от гриба воду и минеральные       соли.</a:t>
            </a:r>
          </a:p>
          <a:p>
            <a:pPr>
              <a:buFont typeface="Wingdings" pitchFamily="2" charset="2"/>
              <a:buChar char="§"/>
            </a:pPr>
            <a:r>
              <a:rPr lang="ru-RU" dirty="0" smtClean="0"/>
              <a:t> Гриб от дерева – органические вещества (белки, жиры, углеводы), которые сам создавать не может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/>
              <a:t>Грибы бывают съедобными и несъедобными.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/>
              <a:t>Нередки случаи </a:t>
            </a:r>
            <a:r>
              <a:rPr lang="ru-RU" dirty="0" smtClean="0">
                <a:solidFill>
                  <a:srgbClr val="C00000"/>
                </a:solidFill>
              </a:rPr>
              <a:t>отравления съедобными </a:t>
            </a:r>
            <a:r>
              <a:rPr lang="ru-RU" dirty="0" smtClean="0"/>
              <a:t>грибами!</a:t>
            </a:r>
            <a:endParaRPr lang="ru-RU" dirty="0" smtClean="0"/>
          </a:p>
          <a:p>
            <a:pPr>
              <a:buFont typeface="Wingdings" pitchFamily="2" charset="2"/>
              <a:buChar char="v"/>
            </a:pP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Какие бывают грибы и где их можно встретить?</a:t>
            </a:r>
            <a:endParaRPr lang="ru-RU" dirty="0"/>
          </a:p>
        </p:txBody>
      </p:sp>
      <p:pic>
        <p:nvPicPr>
          <p:cNvPr id="4" name="Picture 2" descr="E:\Образование\анимция\p7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929586" y="5484216"/>
            <a:ext cx="814388" cy="1002324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Разнообразие грибов природе.</a:t>
            </a:r>
            <a:endParaRPr lang="ru-RU" dirty="0"/>
          </a:p>
        </p:txBody>
      </p:sp>
      <p:sp>
        <p:nvSpPr>
          <p:cNvPr id="8" name="Содержимое 7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endParaRPr lang="ru-RU" sz="2000" dirty="0" smtClean="0"/>
          </a:p>
          <a:p>
            <a:endParaRPr lang="ru-RU" sz="2000" dirty="0" smtClean="0"/>
          </a:p>
          <a:p>
            <a:endParaRPr lang="ru-RU" sz="2000" dirty="0" smtClean="0"/>
          </a:p>
          <a:p>
            <a:endParaRPr lang="ru-RU" sz="2000" dirty="0" smtClean="0"/>
          </a:p>
          <a:p>
            <a:endParaRPr lang="ru-RU" sz="2000" dirty="0" smtClean="0"/>
          </a:p>
          <a:p>
            <a:pPr>
              <a:buNone/>
            </a:pPr>
            <a:r>
              <a:rPr lang="ru-RU" sz="2000" dirty="0" err="1" smtClean="0"/>
              <a:t>Цветохвостник</a:t>
            </a:r>
            <a:r>
              <a:rPr lang="ru-RU" sz="2000" dirty="0" smtClean="0"/>
              <a:t>  </a:t>
            </a:r>
            <a:r>
              <a:rPr lang="ru-RU" sz="2000" dirty="0" err="1" smtClean="0"/>
              <a:t>Аргера</a:t>
            </a:r>
            <a:endParaRPr lang="ru-RU" sz="2000" dirty="0"/>
          </a:p>
        </p:txBody>
      </p:sp>
      <p:sp>
        <p:nvSpPr>
          <p:cNvPr id="9" name="Содержимое 8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buNone/>
            </a:pPr>
            <a:r>
              <a:rPr lang="ru-RU" sz="2000" dirty="0" smtClean="0"/>
              <a:t>       </a:t>
            </a:r>
            <a:r>
              <a:rPr lang="ru-RU" sz="2000" dirty="0" err="1" smtClean="0"/>
              <a:t>Решоточник</a:t>
            </a:r>
            <a:r>
              <a:rPr lang="ru-RU" sz="2000" dirty="0" smtClean="0"/>
              <a:t> красный </a:t>
            </a:r>
          </a:p>
          <a:p>
            <a:pPr>
              <a:buNone/>
            </a:pPr>
            <a:endParaRPr lang="ru-RU" sz="2000" dirty="0" smtClean="0"/>
          </a:p>
          <a:p>
            <a:pPr>
              <a:buNone/>
            </a:pPr>
            <a:endParaRPr lang="ru-RU" sz="2000" dirty="0" smtClean="0"/>
          </a:p>
          <a:p>
            <a:pPr>
              <a:buNone/>
            </a:pPr>
            <a:endParaRPr lang="ru-RU" sz="2000" dirty="0" smtClean="0"/>
          </a:p>
          <a:p>
            <a:pPr>
              <a:buNone/>
            </a:pPr>
            <a:endParaRPr lang="ru-RU" sz="2000" dirty="0" smtClean="0"/>
          </a:p>
          <a:p>
            <a:pPr>
              <a:buNone/>
            </a:pPr>
            <a:r>
              <a:rPr lang="ru-RU" sz="2000" dirty="0" smtClean="0"/>
              <a:t>                </a:t>
            </a:r>
            <a:r>
              <a:rPr lang="ru-RU" sz="2000" dirty="0" err="1" smtClean="0"/>
              <a:t>Сфероболюс</a:t>
            </a:r>
            <a:r>
              <a:rPr lang="ru-RU" sz="2000" dirty="0" smtClean="0"/>
              <a:t> звездчатый</a:t>
            </a:r>
            <a:endParaRPr lang="ru-RU" sz="20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24" y="4000504"/>
            <a:ext cx="2786082" cy="220278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14546" y="1428736"/>
            <a:ext cx="2723321" cy="207170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72132" y="4000504"/>
            <a:ext cx="2874077" cy="214314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122" name="Picture 2" descr="E:\Образование\анимция\p13.gif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786182" y="4143380"/>
            <a:ext cx="1428750" cy="1485900"/>
          </a:xfrm>
          <a:prstGeom prst="rect">
            <a:avLst/>
          </a:prstGeom>
          <a:noFill/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3075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770" decel="100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770" decel="100000"/>
                                        <p:tgtEl>
                                          <p:spTgt spid="3074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1" dur="77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3" dur="77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770" decel="100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770" decel="100000"/>
                                        <p:tgtEl>
                                          <p:spTgt spid="3076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3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2" dur="77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4" dur="77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hlinkClick r:id="rId2" action="ppaction://hlinksldjump"/>
              </a:rPr>
              <a:t>Лисичка</a:t>
            </a:r>
            <a:r>
              <a:rPr lang="ru-RU" dirty="0" smtClean="0"/>
              <a:t> – ложная лисичка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57224" y="3786190"/>
            <a:ext cx="3429024" cy="226315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72000" y="3643314"/>
            <a:ext cx="3214709" cy="241103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214414" y="1571612"/>
            <a:ext cx="2857521" cy="220029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643438" y="1643051"/>
            <a:ext cx="2372763" cy="221457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3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8" dur="20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hlinkClick r:id="rId2" action="ppaction://hlinksldjump"/>
              </a:rPr>
              <a:t>Подберёзовик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1214422"/>
            <a:ext cx="8501122" cy="5250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0"/>
          </a:effectLst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Трюфель.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628" y="3786190"/>
            <a:ext cx="2938078" cy="230149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 descr="самый большой трюфель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2910" y="1428736"/>
            <a:ext cx="3143272" cy="235745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Рисунок 9" descr="http://media2.picsearch.com/is?bi-hbMw6QKJ04tiateVqnOhb8p6g140dAr5t_QeM2Ek">
            <a:hlinkClick r:id="rId4" tgtFrame="_blank"/>
          </p:cNvPr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286248" y="1071546"/>
            <a:ext cx="2857520" cy="250033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Рисунок 10" descr="Белые трюфели из Альбы"/>
          <p:cNvPicPr/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285852" y="4000504"/>
            <a:ext cx="3000396" cy="221457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Лишайники</a:t>
            </a: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14876" y="714356"/>
            <a:ext cx="2960404" cy="249485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29322" y="3429000"/>
            <a:ext cx="2555509" cy="271464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00430" y="3357562"/>
            <a:ext cx="2357454" cy="305573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85918" y="1357298"/>
            <a:ext cx="2500330" cy="252422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00034" y="3714752"/>
            <a:ext cx="2685577" cy="256941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Клип1.wmv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000125" y="714375"/>
            <a:ext cx="7191375" cy="5394325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7" fill="remove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Грибы паразиты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3438" y="1785926"/>
            <a:ext cx="3714776" cy="396281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4348" y="1785926"/>
            <a:ext cx="3183321" cy="396413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>
    <p:strips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57159" y="285728"/>
            <a:ext cx="3071833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ru-RU" sz="2000" b="1" dirty="0" smtClean="0">
                <a:ln/>
                <a:solidFill>
                  <a:schemeClr val="accent3"/>
                </a:solidFill>
                <a:latin typeface="Arial Narrow" pitchFamily="34" charset="0"/>
              </a:rPr>
              <a:t>Глубоко был спрятан он,</a:t>
            </a:r>
          </a:p>
          <a:p>
            <a:pPr algn="ctr"/>
            <a:r>
              <a:rPr lang="ru-RU" sz="2000" b="1" dirty="0" err="1" smtClean="0">
                <a:ln/>
                <a:solidFill>
                  <a:schemeClr val="accent3"/>
                </a:solidFill>
                <a:latin typeface="Arial Narrow" pitchFamily="34" charset="0"/>
                <a:cs typeface="Arial" pitchFamily="34" charset="0"/>
                <a:hlinkClick r:id="rId2" action="ppaction://hlinksldjump"/>
              </a:rPr>
              <a:t>Раз-два-три-и</a:t>
            </a:r>
            <a:r>
              <a:rPr lang="ru-RU" sz="2000" b="1" dirty="0" smtClean="0">
                <a:ln/>
                <a:solidFill>
                  <a:schemeClr val="accent3"/>
                </a:solidFill>
                <a:latin typeface="Arial Narrow" pitchFamily="34" charset="0"/>
              </a:rPr>
              <a:t> вышел вон,</a:t>
            </a:r>
          </a:p>
          <a:p>
            <a:pPr algn="ctr"/>
            <a:r>
              <a:rPr lang="ru-RU" sz="2000" b="1" dirty="0" smtClean="0">
                <a:ln/>
                <a:solidFill>
                  <a:schemeClr val="accent3"/>
                </a:solidFill>
                <a:latin typeface="Arial Narrow" pitchFamily="34" charset="0"/>
              </a:rPr>
              <a:t>И стоит он на виду.</a:t>
            </a:r>
          </a:p>
          <a:p>
            <a:pPr algn="ctr"/>
            <a:r>
              <a:rPr lang="ru-RU" sz="2000" b="1" dirty="0" smtClean="0">
                <a:ln/>
                <a:solidFill>
                  <a:schemeClr val="accent3"/>
                </a:solidFill>
                <a:latin typeface="Arial Narrow" pitchFamily="34" charset="0"/>
              </a:rPr>
              <a:t>Белый, я тебя найду!</a:t>
            </a:r>
            <a:endParaRPr lang="ru-RU" sz="2000" b="1" dirty="0">
              <a:ln/>
              <a:solidFill>
                <a:schemeClr val="accent3"/>
              </a:solidFill>
              <a:latin typeface="Arial Narrow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643306" y="285728"/>
            <a:ext cx="3000395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0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latin typeface="Arial Narrow" pitchFamily="34" charset="0"/>
                <a:cs typeface="Arial" pitchFamily="34" charset="0"/>
                <a:hlinkClick r:id="rId3" action="ppaction://hlinksldjump"/>
              </a:rPr>
              <a:t>Шёл</a:t>
            </a:r>
            <a:r>
              <a:rPr lang="ru-RU" sz="20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latin typeface="Arial Narrow" pitchFamily="34" charset="0"/>
                <a:cs typeface="Arial" pitchFamily="34" charset="0"/>
              </a:rPr>
              <a:t> мужик в сосняк,</a:t>
            </a:r>
          </a:p>
          <a:p>
            <a:pPr algn="ctr"/>
            <a:r>
              <a:rPr lang="ru-RU" sz="2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latin typeface="Arial Narrow" pitchFamily="34" charset="0"/>
                <a:cs typeface="Arial" pitchFamily="34" charset="0"/>
              </a:rPr>
              <a:t>Нашёл слизняк.</a:t>
            </a:r>
          </a:p>
          <a:p>
            <a:pPr algn="ctr"/>
            <a:r>
              <a:rPr lang="ru-RU" sz="20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latin typeface="Arial Narrow" pitchFamily="34" charset="0"/>
                <a:cs typeface="Arial" pitchFamily="34" charset="0"/>
              </a:rPr>
              <a:t>Бросить жалко,</a:t>
            </a:r>
          </a:p>
          <a:p>
            <a:pPr algn="ctr"/>
            <a:r>
              <a:rPr lang="ru-RU" sz="2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latin typeface="Arial Narrow" pitchFamily="34" charset="0"/>
                <a:cs typeface="Arial" pitchFamily="34" charset="0"/>
              </a:rPr>
              <a:t>Съесть сыро.</a:t>
            </a:r>
            <a:endParaRPr lang="ru-RU" sz="2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latin typeface="Arial Narrow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85720" y="2143116"/>
            <a:ext cx="2786082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r>
              <a:rPr lang="ru-RU" sz="2000" b="1" cap="none" spc="0" dirty="0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latin typeface="Arial Narrow" pitchFamily="34" charset="0"/>
              </a:rPr>
              <a:t>Он в лесу стоял,</a:t>
            </a:r>
          </a:p>
          <a:p>
            <a:pPr algn="ctr"/>
            <a:r>
              <a:rPr lang="ru-RU" sz="2000" b="1" dirty="0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latin typeface="Arial Narrow" pitchFamily="34" charset="0"/>
              </a:rPr>
              <a:t>Никто его не брал,</a:t>
            </a:r>
          </a:p>
          <a:p>
            <a:pPr algn="ctr"/>
            <a:r>
              <a:rPr lang="ru-RU" sz="2000" b="1" cap="none" spc="0" dirty="0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latin typeface="Arial Narrow" pitchFamily="34" charset="0"/>
              </a:rPr>
              <a:t>В красной </a:t>
            </a:r>
            <a:r>
              <a:rPr lang="ru-RU" sz="2000" b="1" cap="none" spc="0" dirty="0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latin typeface="Arial Narrow" pitchFamily="34" charset="0"/>
                <a:hlinkClick r:id="rId4" action="ppaction://hlinksldjump"/>
              </a:rPr>
              <a:t>шапке</a:t>
            </a:r>
            <a:r>
              <a:rPr lang="ru-RU" sz="2000" b="1" cap="none" spc="0" dirty="0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latin typeface="Arial Narrow" pitchFamily="34" charset="0"/>
              </a:rPr>
              <a:t> модной</a:t>
            </a:r>
          </a:p>
          <a:p>
            <a:pPr algn="ctr"/>
            <a:r>
              <a:rPr lang="ru-RU" sz="2000" b="1" dirty="0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latin typeface="Arial Narrow" pitchFamily="34" charset="0"/>
              </a:rPr>
              <a:t>Никуда не годный.</a:t>
            </a:r>
            <a:endParaRPr lang="ru-RU" sz="2000" b="1" cap="none" spc="0" dirty="0">
              <a:ln>
                <a:prstDash val="solid"/>
              </a:ln>
              <a:gradFill rotWithShape="1">
                <a:gsLst>
                  <a:gs pos="0">
                    <a:schemeClr val="accent4">
                      <a:tint val="70000"/>
                      <a:satMod val="200000"/>
                    </a:schemeClr>
                  </a:gs>
                  <a:gs pos="40000">
                    <a:schemeClr val="accent4">
                      <a:tint val="90000"/>
                      <a:satMod val="130000"/>
                    </a:schemeClr>
                  </a:gs>
                  <a:gs pos="50000">
                    <a:schemeClr val="accent4">
                      <a:tint val="90000"/>
                      <a:satMod val="130000"/>
                    </a:schemeClr>
                  </a:gs>
                  <a:gs pos="68000">
                    <a:schemeClr val="accent4">
                      <a:tint val="90000"/>
                      <a:satMod val="130000"/>
                    </a:schemeClr>
                  </a:gs>
                  <a:gs pos="100000">
                    <a:schemeClr val="accent4">
                      <a:tint val="70000"/>
                      <a:satMod val="200000"/>
                    </a:schemeClr>
                  </a:gs>
                </a:gsLst>
                <a:lin ang="5400000"/>
              </a:gradFill>
              <a:latin typeface="Arial Narrow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214942" y="1857364"/>
            <a:ext cx="3714744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ru-RU" sz="20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Arial Narrow" pitchFamily="34" charset="0"/>
                <a:hlinkClick r:id="rId5" action="ppaction://hlinksldjump"/>
              </a:rPr>
              <a:t>Золотистые</a:t>
            </a:r>
            <a:r>
              <a:rPr lang="ru-RU" sz="20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Arial Narrow" pitchFamily="34" charset="0"/>
              </a:rPr>
              <a:t>…</a:t>
            </a:r>
          </a:p>
          <a:p>
            <a:pPr algn="ctr"/>
            <a:r>
              <a:rPr lang="ru-RU" sz="20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Arial Narrow" pitchFamily="34" charset="0"/>
              </a:rPr>
              <a:t>Очень дружные сестрички.</a:t>
            </a:r>
          </a:p>
          <a:p>
            <a:pPr algn="ctr"/>
            <a:r>
              <a:rPr lang="ru-RU" sz="20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Arial Narrow" pitchFamily="34" charset="0"/>
              </a:rPr>
              <a:t>Ходят в рыженьких беретах,</a:t>
            </a:r>
          </a:p>
          <a:p>
            <a:pPr algn="ctr"/>
            <a:r>
              <a:rPr lang="ru-RU" sz="20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Arial Narrow" pitchFamily="34" charset="0"/>
              </a:rPr>
              <a:t>Осень в лес приносят летом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6572264" y="285728"/>
            <a:ext cx="2428892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0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Narrow" pitchFamily="34" charset="0"/>
                <a:hlinkClick r:id="rId6" action="ppaction://hlinksldjump"/>
              </a:rPr>
              <a:t>Не</a:t>
            </a:r>
            <a:r>
              <a:rPr lang="ru-RU" sz="20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Narrow" pitchFamily="34" charset="0"/>
              </a:rPr>
              <a:t> спорю – не белый</a:t>
            </a:r>
          </a:p>
          <a:p>
            <a:pPr algn="ctr"/>
            <a:r>
              <a:rPr lang="ru-RU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Narrow" pitchFamily="34" charset="0"/>
              </a:rPr>
              <a:t>Я, братцы, попроще.</a:t>
            </a:r>
          </a:p>
          <a:p>
            <a:pPr algn="ctr"/>
            <a:r>
              <a:rPr lang="ru-RU" sz="20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Narrow" pitchFamily="34" charset="0"/>
              </a:rPr>
              <a:t>Расту я обычно </a:t>
            </a:r>
          </a:p>
          <a:p>
            <a:pPr algn="ctr"/>
            <a:r>
              <a:rPr lang="ru-RU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Narrow" pitchFamily="34" charset="0"/>
              </a:rPr>
              <a:t>В берёзовой роще.</a:t>
            </a:r>
            <a:endParaRPr lang="ru-RU" sz="20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 Narrow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14282" y="3857628"/>
            <a:ext cx="3429024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/>
            </a:scene3d>
            <a:sp3d contourW="19050" prstMaterial="clear">
              <a:bevelT w="50800" h="50800"/>
              <a:contourClr>
                <a:schemeClr val="accent5">
                  <a:tint val="70000"/>
                  <a:satMod val="180000"/>
                  <a:alpha val="70000"/>
                </a:schemeClr>
              </a:contourClr>
            </a:sp3d>
          </a:bodyPr>
          <a:lstStyle/>
          <a:p>
            <a:pPr algn="ctr"/>
            <a:r>
              <a:rPr lang="ru-RU" sz="2000" b="1" cap="none" spc="0" dirty="0" smtClean="0">
                <a:ln/>
                <a:solidFill>
                  <a:schemeClr val="accent5">
                    <a:tint val="50000"/>
                    <a:satMod val="180000"/>
                  </a:schemeClr>
                </a:solidFill>
                <a:latin typeface="Arial Narrow" pitchFamily="34" charset="0"/>
                <a:hlinkClick r:id="rId7" action="ppaction://hlinksldjump"/>
              </a:rPr>
              <a:t>Нет</a:t>
            </a:r>
            <a:r>
              <a:rPr lang="ru-RU" sz="2000" b="1" cap="none" spc="0" dirty="0" smtClean="0">
                <a:ln/>
                <a:solidFill>
                  <a:schemeClr val="accent5">
                    <a:tint val="50000"/>
                    <a:satMod val="180000"/>
                  </a:schemeClr>
                </a:solidFill>
                <a:latin typeface="Arial Narrow" pitchFamily="34" charset="0"/>
              </a:rPr>
              <a:t> грибов дружней, чем эти,-</a:t>
            </a:r>
          </a:p>
          <a:p>
            <a:pPr algn="ctr"/>
            <a:r>
              <a:rPr lang="ru-RU" sz="2000" b="1" dirty="0" smtClean="0">
                <a:ln/>
                <a:solidFill>
                  <a:schemeClr val="accent5">
                    <a:tint val="50000"/>
                    <a:satMod val="180000"/>
                  </a:schemeClr>
                </a:solidFill>
                <a:latin typeface="Arial Narrow" pitchFamily="34" charset="0"/>
              </a:rPr>
              <a:t>Знают взрослые и дети,-</a:t>
            </a:r>
          </a:p>
          <a:p>
            <a:pPr algn="ctr"/>
            <a:r>
              <a:rPr lang="ru-RU" sz="2000" b="1" cap="none" spc="0" dirty="0" smtClean="0">
                <a:ln/>
                <a:solidFill>
                  <a:schemeClr val="accent5">
                    <a:tint val="50000"/>
                    <a:satMod val="180000"/>
                  </a:schemeClr>
                </a:solidFill>
                <a:latin typeface="Arial Narrow" pitchFamily="34" charset="0"/>
              </a:rPr>
              <a:t>На пеньках растут в лесу,</a:t>
            </a:r>
          </a:p>
          <a:p>
            <a:pPr algn="ctr"/>
            <a:r>
              <a:rPr lang="ru-RU" sz="2000" b="1" dirty="0" smtClean="0">
                <a:ln/>
                <a:solidFill>
                  <a:schemeClr val="accent5">
                    <a:tint val="50000"/>
                    <a:satMod val="180000"/>
                  </a:schemeClr>
                </a:solidFill>
                <a:latin typeface="Arial Narrow" pitchFamily="34" charset="0"/>
              </a:rPr>
              <a:t>Как веснушки на носу.</a:t>
            </a:r>
            <a:endParaRPr lang="ru-RU" sz="2000" b="1" cap="none" spc="0" dirty="0">
              <a:ln/>
              <a:solidFill>
                <a:schemeClr val="accent5">
                  <a:tint val="50000"/>
                  <a:satMod val="180000"/>
                </a:schemeClr>
              </a:solidFill>
              <a:latin typeface="Arial Narrow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286380" y="3714752"/>
            <a:ext cx="3626172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000" b="1" spc="100" dirty="0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accent1">
                    <a:satMod val="280000"/>
                    <a:tint val="100000"/>
                    <a:alpha val="5700"/>
                  </a:schemeClr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  <a:latin typeface="Arial Narrow" pitchFamily="34" charset="0"/>
              </a:rPr>
              <a:t>Я в красной шапочке расту</a:t>
            </a:r>
          </a:p>
          <a:p>
            <a:pPr algn="ctr"/>
            <a:r>
              <a:rPr lang="ru-RU" sz="2000" b="1" spc="100" dirty="0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accent1">
                    <a:satMod val="280000"/>
                    <a:tint val="100000"/>
                    <a:alpha val="5700"/>
                  </a:schemeClr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  <a:latin typeface="Arial Narrow" pitchFamily="34" charset="0"/>
              </a:rPr>
              <a:t>Среди корней осиновых.</a:t>
            </a:r>
          </a:p>
          <a:p>
            <a:pPr algn="ctr"/>
            <a:r>
              <a:rPr lang="ru-RU" sz="2000" b="1" spc="100" dirty="0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accent1">
                    <a:satMod val="280000"/>
                    <a:tint val="100000"/>
                    <a:alpha val="5700"/>
                  </a:schemeClr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  <a:latin typeface="Arial Narrow" pitchFamily="34" charset="0"/>
              </a:rPr>
              <a:t>Меня </a:t>
            </a:r>
            <a:r>
              <a:rPr lang="ru-RU" sz="2000" b="1" spc="100" dirty="0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accent1">
                    <a:satMod val="280000"/>
                    <a:tint val="100000"/>
                    <a:alpha val="5700"/>
                  </a:schemeClr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  <a:latin typeface="Arial Narrow" pitchFamily="34" charset="0"/>
                <a:hlinkClick r:id="rId8" action="ppaction://hlinksldjump"/>
              </a:rPr>
              <a:t>увидишь</a:t>
            </a:r>
            <a:r>
              <a:rPr lang="ru-RU" sz="2000" b="1" spc="100" dirty="0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accent1">
                    <a:satMod val="280000"/>
                    <a:tint val="100000"/>
                    <a:alpha val="5700"/>
                  </a:schemeClr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  <a:latin typeface="Arial Narrow" pitchFamily="34" charset="0"/>
              </a:rPr>
              <a:t> за версту,-</a:t>
            </a:r>
          </a:p>
          <a:p>
            <a:pPr algn="ctr"/>
            <a:r>
              <a:rPr lang="ru-RU" sz="2000" b="1" spc="100" dirty="0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accent1">
                    <a:satMod val="280000"/>
                    <a:tint val="100000"/>
                    <a:alpha val="5700"/>
                  </a:schemeClr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  <a:latin typeface="Arial Narrow" pitchFamily="34" charset="0"/>
              </a:rPr>
              <a:t>Зовусь я …</a:t>
            </a:r>
            <a:endParaRPr lang="ru-RU" sz="2000" b="1" spc="100" dirty="0">
              <a:ln w="18000">
                <a:solidFill>
                  <a:schemeClr val="accent1">
                    <a:satMod val="200000"/>
                    <a:tint val="72000"/>
                  </a:schemeClr>
                </a:solidFill>
                <a:prstDash val="solid"/>
              </a:ln>
              <a:solidFill>
                <a:schemeClr val="accent1">
                  <a:satMod val="280000"/>
                  <a:tint val="100000"/>
                  <a:alpha val="5700"/>
                </a:schemeClr>
              </a:solidFill>
              <a:effectLst>
                <a:outerShdw blurRad="25000" dist="20000" dir="16020000" algn="tl">
                  <a:schemeClr val="accent1">
                    <a:satMod val="200000"/>
                    <a:shade val="1000"/>
                    <a:alpha val="60000"/>
                  </a:schemeClr>
                </a:outerShdw>
              </a:effectLst>
              <a:latin typeface="Arial Narrow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000364" y="5214950"/>
            <a:ext cx="3594254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20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Arial Narrow" pitchFamily="34" charset="0"/>
                <a:hlinkClick r:id="rId9" action="ppaction://hlinksldjump"/>
              </a:rPr>
              <a:t>Будто</a:t>
            </a:r>
            <a:r>
              <a:rPr lang="ru-RU" sz="20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Arial Narrow" pitchFamily="34" charset="0"/>
              </a:rPr>
              <a:t> смазаны маслом,</a:t>
            </a:r>
          </a:p>
          <a:p>
            <a:pPr algn="ctr"/>
            <a:r>
              <a:rPr lang="ru-RU" sz="20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Arial Narrow" pitchFamily="34" charset="0"/>
              </a:rPr>
              <a:t>Мы блестим на солнце красном.</a:t>
            </a:r>
          </a:p>
          <a:p>
            <a:pPr algn="ctr"/>
            <a:r>
              <a:rPr lang="ru-RU" sz="20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Arial Narrow" pitchFamily="34" charset="0"/>
              </a:rPr>
              <a:t>Как лесные дошколята</a:t>
            </a:r>
          </a:p>
          <a:p>
            <a:pPr algn="ctr"/>
            <a:r>
              <a:rPr lang="ru-RU" sz="20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Arial Narrow" pitchFamily="34" charset="0"/>
              </a:rPr>
              <a:t>Под сосной растут…</a:t>
            </a:r>
            <a:endParaRPr lang="ru-RU" sz="20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Arial Narrow" pitchFamily="34" charset="0"/>
            </a:endParaRPr>
          </a:p>
        </p:txBody>
      </p:sp>
      <p:pic>
        <p:nvPicPr>
          <p:cNvPr id="1026" name="Picture 2" descr="E:\Образование\анимция\p15.gif">
            <a:hlinkClick r:id="rId10" action="ppaction://hlinksldjump"/>
          </p:cNvPr>
          <p:cNvPicPr>
            <a:picLocks noChangeAspect="1" noChangeArrowheads="1" noCrop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714347" y="5161372"/>
            <a:ext cx="1881199" cy="14109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 tmFilter="0,0; .5, 1; 1, 1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46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47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48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4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4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5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1" grpId="0"/>
      <p:bldP spid="12" grpId="0"/>
      <p:bldP spid="1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538" y="1214422"/>
            <a:ext cx="6858048" cy="51500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Прямоугольник 2"/>
          <p:cNvSpPr/>
          <p:nvPr/>
        </p:nvSpPr>
        <p:spPr>
          <a:xfrm>
            <a:off x="714348" y="214290"/>
            <a:ext cx="780925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hlinkClick r:id="rId3" action="ppaction://hlinksldjump"/>
              </a:rPr>
              <a:t>Боровик</a:t>
            </a:r>
            <a:r>
              <a:rPr lang="ru-RU" sz="5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(белый гриб)</a:t>
            </a:r>
            <a:endParaRPr lang="ru-RU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2714620"/>
            <a:ext cx="2786082" cy="371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5008" y="357166"/>
            <a:ext cx="3000388" cy="40005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Прямоугольник 3"/>
          <p:cNvSpPr/>
          <p:nvPr/>
        </p:nvSpPr>
        <p:spPr>
          <a:xfrm>
            <a:off x="285720" y="1643050"/>
            <a:ext cx="4671665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hlinkClick r:id="rId4" action="ppaction://hlinksldjump"/>
              </a:rPr>
              <a:t>Мухомор</a:t>
            </a:r>
            <a:r>
              <a:rPr lang="ru-RU" sz="32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красный</a:t>
            </a:r>
            <a:endParaRPr lang="ru-RU" sz="32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357554" y="4500570"/>
            <a:ext cx="557216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200" b="1" cap="all" dirty="0" smtClean="0">
                <a:ln w="9000" cmpd="sng">
                  <a:solidFill>
                    <a:srgbClr val="D092A7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D092A7">
                        <a:shade val="20000"/>
                        <a:satMod val="245000"/>
                      </a:srgbClr>
                    </a:gs>
                    <a:gs pos="43000">
                      <a:srgbClr val="D092A7">
                        <a:satMod val="255000"/>
                      </a:srgbClr>
                    </a:gs>
                    <a:gs pos="48000">
                      <a:srgbClr val="D092A7">
                        <a:shade val="85000"/>
                        <a:satMod val="255000"/>
                      </a:srgbClr>
                    </a:gs>
                    <a:gs pos="100000">
                      <a:srgbClr val="D092A7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Мухомор  </a:t>
            </a:r>
            <a:r>
              <a:rPr lang="ru-RU" sz="3200" b="1" cap="all" dirty="0" err="1" smtClean="0">
                <a:ln w="9000" cmpd="sng">
                  <a:solidFill>
                    <a:srgbClr val="D092A7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D092A7">
                        <a:shade val="20000"/>
                        <a:satMod val="245000"/>
                      </a:srgbClr>
                    </a:gs>
                    <a:gs pos="43000">
                      <a:srgbClr val="D092A7">
                        <a:satMod val="255000"/>
                      </a:srgbClr>
                    </a:gs>
                    <a:gs pos="48000">
                      <a:srgbClr val="D092A7">
                        <a:shade val="85000"/>
                        <a:satMod val="255000"/>
                      </a:srgbClr>
                    </a:gs>
                    <a:gs pos="100000">
                      <a:srgbClr val="D092A7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пантерный</a:t>
            </a:r>
            <a:endParaRPr lang="ru-RU" sz="3200" b="1" cap="all" dirty="0">
              <a:ln w="9000" cmpd="sng">
                <a:solidFill>
                  <a:srgbClr val="D092A7">
                    <a:shade val="50000"/>
                    <a:satMod val="120000"/>
                  </a:srgbClr>
                </a:solidFill>
                <a:prstDash val="solid"/>
              </a:ln>
              <a:gradFill>
                <a:gsLst>
                  <a:gs pos="0">
                    <a:srgbClr val="D092A7">
                      <a:shade val="20000"/>
                      <a:satMod val="245000"/>
                    </a:srgbClr>
                  </a:gs>
                  <a:gs pos="43000">
                    <a:srgbClr val="D092A7">
                      <a:satMod val="255000"/>
                    </a:srgbClr>
                  </a:gs>
                  <a:gs pos="48000">
                    <a:srgbClr val="D092A7">
                      <a:shade val="85000"/>
                      <a:satMod val="255000"/>
                    </a:srgbClr>
                  </a:gs>
                  <a:gs pos="100000">
                    <a:srgbClr val="D092A7">
                      <a:shade val="20000"/>
                      <a:satMod val="245000"/>
                    </a:srgb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538" y="1285860"/>
            <a:ext cx="7215237" cy="52619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Прямоугольник 2"/>
          <p:cNvSpPr/>
          <p:nvPr/>
        </p:nvSpPr>
        <p:spPr>
          <a:xfrm>
            <a:off x="2714612" y="214290"/>
            <a:ext cx="284885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hlinkClick r:id="rId3" action="ppaction://hlinksldjump"/>
              </a:rPr>
              <a:t>Опёнок</a:t>
            </a:r>
            <a:endParaRPr lang="ru-RU" sz="5400" b="1" cap="none" spc="0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28860" y="214290"/>
            <a:ext cx="6215106" cy="64180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Прямоугольник 2"/>
          <p:cNvSpPr/>
          <p:nvPr/>
        </p:nvSpPr>
        <p:spPr>
          <a:xfrm>
            <a:off x="785786" y="214290"/>
            <a:ext cx="642942" cy="618630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cap="none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hlinkClick r:id="rId3" action="ppaction://hlinksldjump"/>
              </a:rPr>
              <a:t>подосиновик</a:t>
            </a:r>
            <a:endParaRPr lang="ru-RU" sz="3600" b="1" cap="none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1571612"/>
            <a:ext cx="3756906" cy="29303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79939" y="1500174"/>
            <a:ext cx="3864061" cy="292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071802" y="3786190"/>
            <a:ext cx="3214710" cy="2408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2786050" y="428604"/>
            <a:ext cx="324563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200" dirty="0" smtClean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hlinkClick r:id="rId5" action="ppaction://hlinksldjump"/>
              </a:rPr>
              <a:t>Маслята</a:t>
            </a:r>
            <a:endParaRPr lang="ru-RU" sz="5400" b="1" cap="none" spc="200" dirty="0">
              <a:ln w="29210">
                <a:solidFill>
                  <a:schemeClr val="accent3">
                    <a:tint val="10000"/>
                  </a:schemeClr>
                </a:solidFill>
              </a:ln>
              <a:solidFill>
                <a:schemeClr val="accent3">
                  <a:satMod val="200000"/>
                  <a:alpha val="50000"/>
                </a:schemeClr>
              </a:solidFill>
              <a:effectLst>
                <a:innerShdw blurRad="50800" dist="50800" dir="8100000">
                  <a:srgbClr val="7D7D7D">
                    <a:alpha val="73000"/>
                  </a:srgbClr>
                </a:inn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83395" y="3286124"/>
            <a:ext cx="4103427" cy="32280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4" y="1785926"/>
            <a:ext cx="3786214" cy="30857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Прямоугольник 3"/>
          <p:cNvSpPr/>
          <p:nvPr/>
        </p:nvSpPr>
        <p:spPr>
          <a:xfrm>
            <a:off x="2643174" y="285728"/>
            <a:ext cx="5643602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/>
                <a:solidFill>
                  <a:schemeClr val="accent3"/>
                </a:solidFill>
                <a:effectLst/>
                <a:hlinkClick r:id="rId4" action="ppaction://hlinksldjump"/>
              </a:rPr>
              <a:t>Груздь</a:t>
            </a:r>
            <a:endParaRPr lang="ru-RU" sz="5400" b="1" cap="none" spc="0" dirty="0">
              <a:ln/>
              <a:solidFill>
                <a:schemeClr val="accent3"/>
              </a:solidFill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285860"/>
            <a:ext cx="9219833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5400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Домашнее задание</a:t>
            </a:r>
            <a:endParaRPr lang="ru-RU" sz="54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pic>
        <p:nvPicPr>
          <p:cNvPr id="7170" name="Picture 2" descr="E:\Образование\анимция\p18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43306" y="4071942"/>
            <a:ext cx="1766891" cy="2285002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357159" y="2428868"/>
            <a:ext cx="8215369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20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I</a:t>
            </a:r>
            <a:r>
              <a:rPr lang="ru-RU" sz="320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 группа: вред причиняемый грибами.</a:t>
            </a:r>
          </a:p>
          <a:p>
            <a:pPr algn="ctr"/>
            <a:r>
              <a:rPr lang="en-US" sz="320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 II</a:t>
            </a:r>
            <a:r>
              <a:rPr lang="ru-RU" sz="320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 группа: польза грибов.</a:t>
            </a:r>
          </a:p>
          <a:p>
            <a:pPr algn="ctr"/>
            <a:r>
              <a:rPr lang="ru-RU" sz="3200" b="0" cap="none" spc="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«</a:t>
            </a:r>
            <a:r>
              <a:rPr lang="ru-RU" sz="3200" b="0" cap="none" spc="0" dirty="0" err="1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Ведьмин</a:t>
            </a:r>
            <a:r>
              <a:rPr lang="ru-RU" sz="3200" b="0" cap="none" spc="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 круг»</a:t>
            </a:r>
            <a:endParaRPr lang="ru-RU" sz="3200" b="0" cap="none" spc="0" dirty="0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800" dirty="0" smtClean="0">
                <a:solidFill>
                  <a:schemeClr val="tx1"/>
                </a:solidFill>
              </a:rPr>
              <a:t>Грибы</a:t>
            </a:r>
            <a:endParaRPr lang="ru-RU" sz="4800" dirty="0">
              <a:solidFill>
                <a:schemeClr val="tx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4414" y="1571612"/>
            <a:ext cx="6429420" cy="483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0"/>
          </a:effectLst>
        </p:spPr>
      </p:pic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4919674"/>
          </a:xfrm>
        </p:spPr>
        <p:txBody>
          <a:bodyPr>
            <a:normAutofit/>
          </a:bodyPr>
          <a:lstStyle/>
          <a:p>
            <a:r>
              <a:rPr lang="ru-RU" dirty="0" smtClean="0"/>
              <a:t>Микология – наука о грибах.</a:t>
            </a:r>
            <a:br>
              <a:rPr lang="ru-RU" dirty="0" smtClean="0"/>
            </a:br>
            <a:r>
              <a:rPr lang="ru-RU" dirty="0" smtClean="0"/>
              <a:t> </a:t>
            </a:r>
            <a:br>
              <a:rPr lang="ru-RU" dirty="0" smtClean="0"/>
            </a:br>
            <a:r>
              <a:rPr lang="ru-RU" dirty="0" smtClean="0"/>
              <a:t>Миколог – человек занимающийся наукой о грибах.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4098" name="Picture 2" descr="E:\Образование\анимция\p3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86116" y="4562478"/>
            <a:ext cx="2214578" cy="1771662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ln>
            <a:solidFill>
              <a:schemeClr val="accent1"/>
            </a:solidFill>
          </a:ln>
        </p:spPr>
        <p:txBody>
          <a:bodyPr/>
          <a:lstStyle/>
          <a:p>
            <a:r>
              <a:rPr lang="en-US" dirty="0" smtClean="0"/>
              <a:t>I</a:t>
            </a:r>
            <a:r>
              <a:rPr lang="ru-RU" dirty="0" smtClean="0"/>
              <a:t> группа. </a:t>
            </a:r>
          </a:p>
          <a:p>
            <a:pPr>
              <a:buNone/>
            </a:pPr>
            <a:r>
              <a:rPr lang="ru-RU" dirty="0" smtClean="0"/>
              <a:t>    Что такое гриб? Способ распространения.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II</a:t>
            </a:r>
            <a:r>
              <a:rPr lang="ru-RU" dirty="0" smtClean="0"/>
              <a:t> группа</a:t>
            </a:r>
          </a:p>
          <a:p>
            <a:pPr>
              <a:buNone/>
            </a:pPr>
            <a:r>
              <a:rPr lang="ru-RU" dirty="0" smtClean="0"/>
              <a:t>     Какие бывают грибы и где можно их встретить?</a:t>
            </a:r>
          </a:p>
          <a:p>
            <a:pPr>
              <a:buNone/>
            </a:pPr>
            <a:endParaRPr lang="en-US" dirty="0" smtClean="0">
              <a:solidFill>
                <a:schemeClr val="bg2">
                  <a:lumMod val="50000"/>
                </a:schemeClr>
              </a:solidFill>
            </a:endParaRPr>
          </a:p>
          <a:p>
            <a:pPr>
              <a:buNone/>
            </a:pPr>
            <a:endParaRPr lang="ru-RU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Работа в группах.</a:t>
            </a:r>
            <a:endParaRPr lang="ru-RU" dirty="0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4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 tmFilter="0,0; .5, 1; 1, 1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 tmFilter="0,0; .5, 1; 1, 1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4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 tmFilter="0,0; .5, 1; 1, 1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Грибы – не растения и не животные.</a:t>
            </a:r>
          </a:p>
          <a:p>
            <a:r>
              <a:rPr lang="ru-RU" dirty="0" smtClean="0"/>
              <a:t>Гриб спрятан в почве, он состоит из тонких белых нитей – грибницы.</a:t>
            </a:r>
          </a:p>
          <a:p>
            <a:r>
              <a:rPr lang="ru-RU" dirty="0" smtClean="0"/>
              <a:t>Когда бывает много тепла и влаги, в некоторых местах грибницы из земли пробивается плодовое тело гриба – ножка со шляпкой.</a:t>
            </a:r>
          </a:p>
          <a:p>
            <a:r>
              <a:rPr lang="ru-RU" dirty="0" smtClean="0"/>
              <a:t>В нижней части шляпки образуются споры, они рассеиваются и дают развитие новым грибницам.</a:t>
            </a:r>
          </a:p>
          <a:p>
            <a:pPr>
              <a:buNone/>
            </a:pPr>
            <a:endParaRPr lang="ru-RU" dirty="0" smtClean="0"/>
          </a:p>
          <a:p>
            <a:pPr>
              <a:buFont typeface="Courier New" pitchFamily="49" charset="0"/>
              <a:buChar char="o"/>
            </a:pP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Что такое гриб? Способ распространения.</a:t>
            </a:r>
            <a:endParaRPr lang="ru-RU" dirty="0"/>
          </a:p>
        </p:txBody>
      </p:sp>
      <p:pic>
        <p:nvPicPr>
          <p:cNvPr id="5" name="Picture 2" descr="E:\Образование\анимция\p10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72396" y="285728"/>
            <a:ext cx="1143008" cy="1308262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285728"/>
            <a:ext cx="8286808" cy="6063094"/>
          </a:xfrm>
          <a:prstGeom prst="rect">
            <a:avLst/>
          </a:prstGeom>
          <a:ln>
            <a:noFill/>
          </a:ln>
          <a:effectLst>
            <a:softEdge rad="127000"/>
          </a:effectLst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1. шампиньон                                      2. </a:t>
            </a:r>
            <a:r>
              <a:rPr lang="ru-RU" dirty="0" err="1" smtClean="0"/>
              <a:t>паутинник</a:t>
            </a:r>
            <a:endParaRPr lang="ru-RU" dirty="0" smtClean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220503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Споры: шампиньона и </a:t>
            </a:r>
            <a:r>
              <a:rPr lang="ru-RU" dirty="0" err="1" smtClean="0"/>
              <a:t>паутинника</a:t>
            </a:r>
            <a:r>
              <a:rPr lang="ru-RU" dirty="0" smtClean="0"/>
              <a:t> под электронным микроскопом.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3571876"/>
            <a:ext cx="3097212" cy="236537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3504" y="3500438"/>
            <a:ext cx="3154083" cy="242889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524000"/>
            <a:ext cx="8401080" cy="4572000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v"/>
            </a:pP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Какие бывают грибы и где их можно встретить?</a:t>
            </a:r>
            <a:endParaRPr lang="ru-RU" dirty="0"/>
          </a:p>
        </p:txBody>
      </p:sp>
      <p:pic>
        <p:nvPicPr>
          <p:cNvPr id="3074" name="Picture 2" descr="E:\Образование\анимция\p7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001024" y="5429264"/>
            <a:ext cx="742950" cy="914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978</TotalTime>
  <Words>624</Words>
  <Application>Microsoft Office PowerPoint</Application>
  <PresentationFormat>Экран (4:3)</PresentationFormat>
  <Paragraphs>112</Paragraphs>
  <Slides>29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0" baseType="lpstr">
      <vt:lpstr>Бумажная</vt:lpstr>
      <vt:lpstr>Открытый урок по теме: «Грибы»</vt:lpstr>
      <vt:lpstr>Лишайники</vt:lpstr>
      <vt:lpstr>Грибы</vt:lpstr>
      <vt:lpstr>Микология – наука о грибах.   Миколог – человек занимающийся наукой о грибах. </vt:lpstr>
      <vt:lpstr>Работа в группах.</vt:lpstr>
      <vt:lpstr>Что такое гриб? Способ распространения.</vt:lpstr>
      <vt:lpstr>Слайд 7</vt:lpstr>
      <vt:lpstr>Споры: шампиньона и паутинника под электронным микроскопом. </vt:lpstr>
      <vt:lpstr>Какие бывают грибы и где их можно встретить?</vt:lpstr>
      <vt:lpstr>Какие бывают грибы и где их можно встретить?</vt:lpstr>
      <vt:lpstr>Какие бывают грибы и где их можно встретить?</vt:lpstr>
      <vt:lpstr>Какие бывают грибы и где их можно встретить?</vt:lpstr>
      <vt:lpstr>Какие бывают грибы и где их можно встретить?</vt:lpstr>
      <vt:lpstr>Какие бывают грибы и где их можно встретить?</vt:lpstr>
      <vt:lpstr>Какие бывают грибы и где их можно встретить?</vt:lpstr>
      <vt:lpstr>Разнообразие грибов природе.</vt:lpstr>
      <vt:lpstr>Лисичка – ложная лисичка</vt:lpstr>
      <vt:lpstr>Подберёзовик</vt:lpstr>
      <vt:lpstr>Трюфель.</vt:lpstr>
      <vt:lpstr>Слайд 20</vt:lpstr>
      <vt:lpstr>Грибы паразиты.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</vt:vector>
  </TitlesOfParts>
  <Company>Дом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Андрюха</dc:creator>
  <cp:lastModifiedBy>Андрюха</cp:lastModifiedBy>
  <cp:revision>85</cp:revision>
  <dcterms:created xsi:type="dcterms:W3CDTF">2009-04-06T16:30:48Z</dcterms:created>
  <dcterms:modified xsi:type="dcterms:W3CDTF">2012-05-05T03:30:47Z</dcterms:modified>
</cp:coreProperties>
</file>