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61" r:id="rId3"/>
    <p:sldId id="275" r:id="rId4"/>
    <p:sldId id="260" r:id="rId5"/>
    <p:sldId id="262" r:id="rId6"/>
    <p:sldId id="263" r:id="rId7"/>
    <p:sldId id="271" r:id="rId8"/>
    <p:sldId id="276" r:id="rId9"/>
    <p:sldId id="267" r:id="rId10"/>
    <p:sldId id="269" r:id="rId11"/>
    <p:sldId id="270" r:id="rId12"/>
    <p:sldId id="272" r:id="rId13"/>
    <p:sldId id="274" r:id="rId14"/>
    <p:sldId id="277" r:id="rId15"/>
    <p:sldId id="278" r:id="rId16"/>
    <p:sldId id="28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7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autoTitleDeleted val="1"/>
    <c:plotArea>
      <c:layout>
        <c:manualLayout>
          <c:layoutTarget val="inner"/>
          <c:xMode val="edge"/>
          <c:yMode val="edge"/>
          <c:x val="0.10709629265091865"/>
          <c:y val="0.17301574803149611"/>
          <c:w val="0.54715616797900257"/>
          <c:h val="0.8207342519685040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Pt>
            <c:idx val="0"/>
            <c:explosion val="0"/>
            <c:spPr>
              <a:gradFill rotWithShape="1">
                <a:gsLst>
                  <a:gs pos="0">
                    <a:schemeClr val="accent4">
                      <a:tint val="98000"/>
                      <a:shade val="25000"/>
                      <a:satMod val="250000"/>
                    </a:schemeClr>
                  </a:gs>
                  <a:gs pos="68000">
                    <a:schemeClr val="accent4">
                      <a:tint val="86000"/>
                      <a:satMod val="115000"/>
                    </a:schemeClr>
                  </a:gs>
                  <a:gs pos="100000">
                    <a:schemeClr val="accent4">
                      <a:tint val="50000"/>
                      <a:satMod val="150000"/>
                    </a:schemeClr>
                  </a:gs>
                </a:gsLst>
                <a:path path="circle">
                  <a:fillToRect l="50000" t="130000" r="50000" b="-30000"/>
                </a:path>
              </a:gradFill>
              <a:ln>
                <a:noFill/>
              </a:ln>
              <a:effectLst>
                <a:outerShdw blurRad="57150" dist="38100" dir="5400000" algn="ctr" rotWithShape="0">
                  <a:schemeClr val="accent4">
                    <a:shade val="9000"/>
                    <a:satMod val="105000"/>
                    <a:alpha val="48000"/>
                  </a:schemeClr>
                </a:outerShdw>
              </a:effectLst>
              <a:scene3d>
                <a:camera prst="orthographicFront" fov="0">
                  <a:rot lat="0" lon="0" rev="0"/>
                </a:camera>
                <a:lightRig rig="glow" dir="tl">
                  <a:rot lat="0" lon="0" rev="900000"/>
                </a:lightRig>
              </a:scene3d>
              <a:sp3d prstMaterial="powder">
                <a:bevelT w="25400" h="38100"/>
              </a:sp3d>
            </c:spPr>
          </c:dPt>
          <c:dPt>
            <c:idx val="1"/>
            <c:explosion val="2"/>
            <c:spPr>
              <a:gradFill rotWithShape="1">
                <a:gsLst>
                  <a:gs pos="0">
                    <a:schemeClr val="accent1">
                      <a:tint val="98000"/>
                      <a:shade val="25000"/>
                      <a:satMod val="250000"/>
                    </a:schemeClr>
                  </a:gs>
                  <a:gs pos="68000">
                    <a:schemeClr val="accent1">
                      <a:tint val="86000"/>
                      <a:satMod val="115000"/>
                    </a:schemeClr>
                  </a:gs>
                  <a:gs pos="100000">
                    <a:schemeClr val="accent1">
                      <a:tint val="50000"/>
                      <a:satMod val="150000"/>
                    </a:schemeClr>
                  </a:gs>
                </a:gsLst>
                <a:path path="circle">
                  <a:fillToRect l="50000" t="130000" r="50000" b="-30000"/>
                </a:path>
              </a:gradFill>
              <a:ln>
                <a:noFill/>
              </a:ln>
              <a:effectLst>
                <a:outerShdw blurRad="57150" dist="38100" dir="5400000" algn="ctr" rotWithShape="0">
                  <a:schemeClr val="accent1">
                    <a:shade val="9000"/>
                    <a:satMod val="105000"/>
                    <a:alpha val="48000"/>
                  </a:schemeClr>
                </a:outerShdw>
              </a:effectLst>
              <a:scene3d>
                <a:camera prst="orthographicFront" fov="0">
                  <a:rot lat="0" lon="0" rev="0"/>
                </a:camera>
                <a:lightRig rig="glow" dir="tl">
                  <a:rot lat="0" lon="0" rev="900000"/>
                </a:lightRig>
              </a:scene3d>
              <a:sp3d prstMaterial="powder">
                <a:bevelT w="25400" h="38100"/>
              </a:sp3d>
            </c:spPr>
          </c:dPt>
          <c:dPt>
            <c:idx val="2"/>
            <c:explosion val="16"/>
            <c:spPr>
              <a:solidFill>
                <a:schemeClr val="accent3"/>
              </a:solidFill>
              <a:ln w="25400" cap="flat" cmpd="sng" algn="ctr">
                <a:solidFill>
                  <a:schemeClr val="accent3">
                    <a:shade val="50000"/>
                  </a:schemeClr>
                </a:solidFill>
                <a:prstDash val="solid"/>
              </a:ln>
              <a:effectLst/>
            </c:spPr>
          </c:dPt>
          <c:dLbls>
            <c:txPr>
              <a:bodyPr/>
              <a:lstStyle/>
              <a:p>
                <a:pPr>
                  <a:defRPr sz="2400" b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ru-RU"/>
              </a:p>
            </c:txPr>
            <c:dLblPos val="ctr"/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Высокий</c:v>
                </c:pt>
                <c:pt idx="1">
                  <c:v>Средний</c:v>
                </c:pt>
                <c:pt idx="2">
                  <c:v>Низкий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14</c:v>
                </c:pt>
                <c:pt idx="1">
                  <c:v>14</c:v>
                </c:pt>
                <c:pt idx="2">
                  <c:v>2</c:v>
                </c:pt>
              </c:numCache>
            </c:numRef>
          </c:val>
        </c:ser>
        <c:dLbls>
          <c:showVal val="1"/>
        </c:dLbls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sz="2400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2400"/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2400"/>
            </a:pPr>
            <a:endParaRPr lang="ru-RU"/>
          </a:p>
        </c:txPr>
      </c:legendEntry>
      <c:layout>
        <c:manualLayout>
          <c:xMode val="edge"/>
          <c:yMode val="edge"/>
          <c:x val="3.7571815330733773E-4"/>
          <c:y val="1.4945614135285463E-2"/>
          <c:w val="0.27527601807259411"/>
          <c:h val="0.3727767568413009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34525770997375332"/>
          <c:y val="3.437500000000001E-2"/>
          <c:w val="0.62083333333333346"/>
          <c:h val="0.9312500000000000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Pt>
            <c:idx val="0"/>
            <c:spPr>
              <a:solidFill>
                <a:srgbClr val="FFC000"/>
              </a:solidFill>
              <a:ln w="25400" cap="flat" cmpd="sng" algn="ctr">
                <a:solidFill>
                  <a:schemeClr val="accent2">
                    <a:shade val="50000"/>
                  </a:schemeClr>
                </a:solidFill>
                <a:prstDash val="solid"/>
              </a:ln>
              <a:effectLst/>
            </c:spPr>
          </c:dPt>
          <c:dPt>
            <c:idx val="1"/>
            <c:spPr>
              <a:solidFill>
                <a:srgbClr val="FFFF00"/>
              </a:solidFill>
              <a:ln w="25400" cap="flat" cmpd="sng" algn="ctr">
                <a:solidFill>
                  <a:schemeClr val="dk1">
                    <a:shade val="50000"/>
                  </a:schemeClr>
                </a:solidFill>
                <a:prstDash val="solid"/>
              </a:ln>
              <a:effectLst/>
            </c:spPr>
          </c:dPt>
          <c:dLbls>
            <c:txPr>
              <a:bodyPr/>
              <a:lstStyle/>
              <a:p>
                <a:pPr>
                  <a:defRPr sz="2400" b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ru-RU"/>
              </a:p>
            </c:txPr>
            <c:dLblPos val="ctr"/>
            <c:showVal val="1"/>
            <c:showLeaderLines val="1"/>
          </c:dLbls>
          <c:cat>
            <c:strRef>
              <c:f>Лист1!$A$2:$A$4</c:f>
              <c:strCache>
                <c:ptCount val="2"/>
                <c:pt idx="0">
                  <c:v>Высокий</c:v>
                </c:pt>
                <c:pt idx="1">
                  <c:v>Средний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17</c:v>
                </c:pt>
                <c:pt idx="1">
                  <c:v>13</c:v>
                </c:pt>
              </c:numCache>
            </c:numRef>
          </c:val>
        </c:ser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sz="2400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2400"/>
            </a:pPr>
            <a:endParaRPr lang="ru-RU"/>
          </a:p>
        </c:txPr>
      </c:legendEntry>
      <c:legendEntry>
        <c:idx val="2"/>
        <c:delete val="1"/>
      </c:legendEntry>
      <c:layout>
        <c:manualLayout>
          <c:xMode val="edge"/>
          <c:yMode val="edge"/>
          <c:x val="3.8432250656167982E-2"/>
          <c:y val="0.52614739173228331"/>
          <c:w val="0.27999064960629921"/>
          <c:h val="0.43126919291338589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диагностика</c:v>
                </c:pt>
              </c:strCache>
            </c:strRef>
          </c:tx>
          <c:spPr>
            <a:solidFill>
              <a:srgbClr val="FFC000"/>
            </a:solidFill>
          </c:spPr>
          <c:dLbls>
            <c:txPr>
              <a:bodyPr/>
              <a:lstStyle/>
              <a:p>
                <a:pPr>
                  <a:defRPr b="1" i="0" baseline="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высокий уровень</c:v>
                </c:pt>
                <c:pt idx="1">
                  <c:v>средний уровень</c:v>
                </c:pt>
                <c:pt idx="2">
                  <c:v>низкий уровень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14</c:v>
                </c:pt>
                <c:pt idx="1">
                  <c:v>14</c:v>
                </c:pt>
                <c:pt idx="2">
                  <c:v>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мониторинг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dLbls>
            <c:txPr>
              <a:bodyPr/>
              <a:lstStyle/>
              <a:p>
                <a:pPr>
                  <a:defRPr b="1" i="0" baseline="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высокий уровень</c:v>
                </c:pt>
                <c:pt idx="1">
                  <c:v>средний уровень</c:v>
                </c:pt>
                <c:pt idx="2">
                  <c:v>низкий уровень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17</c:v>
                </c:pt>
                <c:pt idx="1">
                  <c:v>13</c:v>
                </c:pt>
                <c:pt idx="2">
                  <c:v>0</c:v>
                </c:pt>
              </c:numCache>
            </c:numRef>
          </c:val>
        </c:ser>
        <c:shape val="box"/>
        <c:axId val="79550720"/>
        <c:axId val="79556608"/>
        <c:axId val="0"/>
      </c:bar3DChart>
      <c:catAx>
        <c:axId val="79550720"/>
        <c:scaling>
          <c:orientation val="minMax"/>
        </c:scaling>
        <c:axPos val="b"/>
        <c:tickLblPos val="nextTo"/>
        <c:crossAx val="79556608"/>
        <c:crosses val="autoZero"/>
        <c:auto val="1"/>
        <c:lblAlgn val="ctr"/>
        <c:lblOffset val="100"/>
      </c:catAx>
      <c:valAx>
        <c:axId val="79556608"/>
        <c:scaling>
          <c:orientation val="minMax"/>
        </c:scaling>
        <c:axPos val="l"/>
        <c:majorGridlines/>
        <c:numFmt formatCode="General" sourceLinked="1"/>
        <c:tickLblPos val="nextTo"/>
        <c:crossAx val="79550720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8E0D7-42CF-4727-8CD4-E85161BAB5BB}" type="datetimeFigureOut">
              <a:rPr lang="ru-RU" smtClean="0"/>
              <a:pPr/>
              <a:t>16.04.2012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E0734-E6B0-450A-96DD-C7686311F6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8E0D7-42CF-4727-8CD4-E85161BAB5BB}" type="datetimeFigureOut">
              <a:rPr lang="ru-RU" smtClean="0"/>
              <a:pPr/>
              <a:t>16.04.2012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E0734-E6B0-450A-96DD-C7686311F6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8E0D7-42CF-4727-8CD4-E85161BAB5BB}" type="datetimeFigureOut">
              <a:rPr lang="ru-RU" smtClean="0"/>
              <a:pPr/>
              <a:t>16.04.2012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E0734-E6B0-450A-96DD-C7686311F6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8E0D7-42CF-4727-8CD4-E85161BAB5BB}" type="datetimeFigureOut">
              <a:rPr lang="ru-RU" smtClean="0"/>
              <a:pPr/>
              <a:t>16.04.2012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E0734-E6B0-450A-96DD-C7686311F6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8E0D7-42CF-4727-8CD4-E85161BAB5BB}" type="datetimeFigureOut">
              <a:rPr lang="ru-RU" smtClean="0"/>
              <a:pPr/>
              <a:t>16.04.2012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E0734-E6B0-450A-96DD-C7686311F6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8E0D7-42CF-4727-8CD4-E85161BAB5BB}" type="datetimeFigureOut">
              <a:rPr lang="ru-RU" smtClean="0"/>
              <a:pPr/>
              <a:t>16.04.2012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E0734-E6B0-450A-96DD-C7686311F6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8E0D7-42CF-4727-8CD4-E85161BAB5BB}" type="datetimeFigureOut">
              <a:rPr lang="ru-RU" smtClean="0"/>
              <a:pPr/>
              <a:t>16.04.2012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E0734-E6B0-450A-96DD-C7686311F6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8E0D7-42CF-4727-8CD4-E85161BAB5BB}" type="datetimeFigureOut">
              <a:rPr lang="ru-RU" smtClean="0"/>
              <a:pPr/>
              <a:t>16.04.2012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E0734-E6B0-450A-96DD-C7686311F6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8E0D7-42CF-4727-8CD4-E85161BAB5BB}" type="datetimeFigureOut">
              <a:rPr lang="ru-RU" smtClean="0"/>
              <a:pPr/>
              <a:t>16.04.2012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E0734-E6B0-450A-96DD-C7686311F6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8E0D7-42CF-4727-8CD4-E85161BAB5BB}" type="datetimeFigureOut">
              <a:rPr lang="ru-RU" smtClean="0"/>
              <a:pPr/>
              <a:t>16.04.2012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E0734-E6B0-450A-96DD-C7686311F6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8E0D7-42CF-4727-8CD4-E85161BAB5BB}" type="datetimeFigureOut">
              <a:rPr lang="ru-RU" smtClean="0"/>
              <a:pPr/>
              <a:t>16.04.2012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BAE0734-E6B0-450A-96DD-C7686311F6A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4D8E0D7-42CF-4727-8CD4-E85161BAB5BB}" type="datetimeFigureOut">
              <a:rPr lang="ru-RU" smtClean="0"/>
              <a:pPr/>
              <a:t>16.04.2012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BAE0734-E6B0-450A-96DD-C7686311F6A4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2357430"/>
            <a:ext cx="7851648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n>
                  <a:solidFill>
                    <a:schemeClr val="bg1"/>
                  </a:solidFill>
                </a:ln>
                <a:solidFill>
                  <a:schemeClr val="bg2">
                    <a:lumMod val="10000"/>
                  </a:schemeClr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</a:rPr>
              <a:t>Учёт результатов мониторинга  в развитии УУД через оптимальное построение образовательного процесса</a:t>
            </a:r>
            <a:endParaRPr lang="ru-RU" dirty="0">
              <a:ln>
                <a:solidFill>
                  <a:schemeClr val="bg1"/>
                </a:solidFill>
              </a:ln>
              <a:solidFill>
                <a:schemeClr val="bg2">
                  <a:lumMod val="10000"/>
                </a:schemeClr>
              </a:soli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4357694"/>
            <a:ext cx="2124075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836712"/>
            <a:ext cx="53926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Умение осуществлять логические действия:</a:t>
            </a:r>
            <a:endParaRPr lang="ru-RU" sz="3200" b="1" i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844824"/>
            <a:ext cx="24630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/>
              <a:t>сравнение;</a:t>
            </a:r>
            <a:endParaRPr lang="ru-RU" sz="2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91680" y="2276872"/>
            <a:ext cx="32375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/>
              <a:t>классификация;</a:t>
            </a:r>
            <a:endParaRPr lang="ru-RU" sz="2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851920" y="2708920"/>
            <a:ext cx="17202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/>
              <a:t>синтез;</a:t>
            </a:r>
            <a:endParaRPr lang="ru-RU" sz="2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3212976"/>
            <a:ext cx="17145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/>
              <a:t>анализ;</a:t>
            </a:r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292080" y="3717032"/>
            <a:ext cx="24946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/>
              <a:t>обобщение.</a:t>
            </a:r>
            <a:endParaRPr lang="ru-RU" sz="28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3501008"/>
            <a:ext cx="26432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Умение :</a:t>
            </a:r>
            <a:endParaRPr lang="ru-RU" sz="3200" b="1" i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71600" y="4149080"/>
            <a:ext cx="27168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/>
              <a:t>планировать;</a:t>
            </a:r>
            <a:endParaRPr lang="ru-RU" sz="28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051720" y="4653136"/>
            <a:ext cx="23774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/>
              <a:t>оценивать;</a:t>
            </a:r>
            <a:endParaRPr lang="ru-RU" sz="28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034" y="5286388"/>
            <a:ext cx="85278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/>
              <a:t>устанавливать причинно-следственные связи.</a:t>
            </a:r>
            <a:endParaRPr lang="ru-RU" sz="2800" b="1" dirty="0"/>
          </a:p>
        </p:txBody>
      </p:sp>
      <p:pic>
        <p:nvPicPr>
          <p:cNvPr id="13" name="Рисунок 1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6446" y="714356"/>
            <a:ext cx="3214700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10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85728"/>
            <a:ext cx="888961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 smtClean="0">
                <a:solidFill>
                  <a:srgbClr val="00B050"/>
                </a:solidFill>
              </a:rPr>
              <a:t>Причинно-следственные связи</a:t>
            </a:r>
            <a:endParaRPr lang="ru-RU" sz="4400" b="1" i="1" dirty="0">
              <a:solidFill>
                <a:srgbClr val="00B05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85918" y="1000108"/>
            <a:ext cx="55503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Были обследованы 30 человек</a:t>
            </a:r>
            <a:endParaRPr lang="ru-RU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1" y="1714488"/>
            <a:ext cx="3357586" cy="4970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4" name="Диаграмма 13"/>
          <p:cNvGraphicFramePr/>
          <p:nvPr/>
        </p:nvGraphicFramePr>
        <p:xfrm>
          <a:off x="0" y="1500174"/>
          <a:ext cx="6715140" cy="5357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4387" y="642918"/>
            <a:ext cx="888961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 smtClean="0">
                <a:solidFill>
                  <a:srgbClr val="00B050"/>
                </a:solidFill>
              </a:rPr>
              <a:t>Причинно-следственные связи</a:t>
            </a:r>
            <a:endParaRPr lang="ru-RU" sz="4400" b="1" i="1" dirty="0">
              <a:solidFill>
                <a:srgbClr val="00B050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1357298"/>
            <a:ext cx="6069012" cy="5260975"/>
          </a:xfrm>
          <a:prstGeom prst="rect">
            <a:avLst/>
          </a:prstGeom>
          <a:noFill/>
          <a:ln w="9525">
            <a:solidFill>
              <a:schemeClr val="accent5">
                <a:lumMod val="50000"/>
                <a:lumOff val="50000"/>
              </a:schemeClr>
            </a:solidFill>
            <a:miter lim="800000"/>
            <a:headEnd/>
            <a:tailEnd/>
          </a:ln>
          <a:effectLst/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3286116" y="5357826"/>
            <a:ext cx="3286148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786190"/>
            <a:ext cx="6135687" cy="2825750"/>
          </a:xfrm>
          <a:prstGeom prst="rect">
            <a:avLst/>
          </a:prstGeom>
          <a:noFill/>
          <a:ln w="9525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428736"/>
            <a:ext cx="6400800" cy="2925762"/>
          </a:xfrm>
          <a:prstGeom prst="rect">
            <a:avLst/>
          </a:prstGeom>
          <a:noFill/>
          <a:ln w="9525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728" y="1571612"/>
            <a:ext cx="6202362" cy="471805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2143116"/>
            <a:ext cx="6288087" cy="2530475"/>
          </a:xfrm>
          <a:prstGeom prst="rect">
            <a:avLst/>
          </a:prstGeom>
          <a:noFill/>
          <a:ln w="9525">
            <a:solidFill>
              <a:schemeClr val="accent4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254387" y="142852"/>
            <a:ext cx="888961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 smtClean="0">
                <a:solidFill>
                  <a:schemeClr val="accent5">
                    <a:lumMod val="75000"/>
                    <a:lumOff val="25000"/>
                  </a:schemeClr>
                </a:solidFill>
              </a:rPr>
              <a:t>Причинно-следственные связи</a:t>
            </a:r>
            <a:endParaRPr lang="ru-RU" sz="4400" b="1" i="1" dirty="0">
              <a:solidFill>
                <a:schemeClr val="accent5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000232" y="4500570"/>
            <a:ext cx="3357586" cy="7143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785794"/>
            <a:ext cx="4269015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817165"/>
            <a:ext cx="4325951" cy="6040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857233"/>
            <a:ext cx="4214842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6314" y="785794"/>
            <a:ext cx="4214842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54387" y="357166"/>
            <a:ext cx="888961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 smtClean="0"/>
              <a:t>Причинно-следственные связи</a:t>
            </a:r>
            <a:endParaRPr lang="ru-RU" sz="4400" b="1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000232" y="1071546"/>
            <a:ext cx="55503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Были обследованы 30 человек</a:t>
            </a:r>
            <a:endParaRPr lang="ru-RU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3048000" y="2794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227778"/>
            <a:ext cx="3000396" cy="4273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/>
          <p:cNvGraphicFramePr/>
          <p:nvPr/>
        </p:nvGraphicFramePr>
        <p:xfrm>
          <a:off x="428596" y="857232"/>
          <a:ext cx="8215370" cy="5429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85720" y="285728"/>
            <a:ext cx="84633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Сравнение диагностики и мониторинга</a:t>
            </a:r>
            <a:endParaRPr lang="ru-RU" sz="3200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000100" y="928670"/>
            <a:ext cx="7072362" cy="2143140"/>
          </a:xfrm>
          <a:prstGeom prst="rect">
            <a:avLst/>
          </a:prstGeom>
        </p:spPr>
        <p:txBody>
          <a:bodyPr wrap="none">
            <a:prstTxWarp prst="textDeflateBottom">
              <a:avLst/>
            </a:prstTxWarp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 за внимание!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1538" y="3143248"/>
            <a:ext cx="7143799" cy="2827872"/>
          </a:xfrm>
          <a:prstGeom prst="rect">
            <a:avLst/>
          </a:prstGeom>
        </p:spPr>
        <p:txBody>
          <a:bodyPr wrap="none">
            <a:prstTxWarp prst="textDeflateTop">
              <a:avLst/>
            </a:prstTxWarp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b="1" dirty="0" smtClean="0">
                <a:ln/>
                <a:solidFill>
                  <a:schemeClr val="accent3"/>
                </a:solidFill>
              </a:rPr>
              <a:t>Творческих успехов.</a:t>
            </a:r>
            <a:endParaRPr lang="ru-RU" b="1" dirty="0">
              <a:ln/>
              <a:solidFill>
                <a:schemeClr val="accent3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8" y="2071678"/>
            <a:ext cx="2814650" cy="2681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окументы\Изображения\анимация\0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3240215"/>
            <a:ext cx="4000497" cy="3392421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285720" y="571480"/>
            <a:ext cx="8001056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Calibri" pitchFamily="34" charset="0"/>
                <a:cs typeface="Times New Roman" pitchFamily="18" charset="0"/>
              </a:rPr>
              <a:t>Выявить уровень формировани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Calibri" pitchFamily="34" charset="0"/>
                <a:cs typeface="Times New Roman" pitchFamily="18" charset="0"/>
              </a:rPr>
              <a:t>я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Calibri" pitchFamily="34" charset="0"/>
                <a:cs typeface="Times New Roman" pitchFamily="18" charset="0"/>
              </a:rPr>
              <a:t> УУД позволяют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Calibri" pitchFamily="34" charset="0"/>
                <a:cs typeface="Times New Roman" pitchFamily="18" charset="0"/>
              </a:rPr>
              <a:t>п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Calibri" pitchFamily="34" charset="0"/>
                <a:cs typeface="Times New Roman" pitchFamily="18" charset="0"/>
              </a:rPr>
              <a:t>едагогическая диагностика;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Calibri" pitchFamily="34" charset="0"/>
                <a:cs typeface="Times New Roman" pitchFamily="18" charset="0"/>
              </a:rPr>
              <a:t>мониторинг.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1142984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умение обобщить текстовую информацию и отнести её содержание к известным понятиям, представлениям, точкам зрения;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0" y="2428868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владения поисковыми и творческими способами решения учебных и практических проблем;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0" y="4857760"/>
            <a:ext cx="735808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умение оценить информацию с точки зрения её целесообразности в решении познавательной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или коммуникативной задачи.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0" y="3429000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умение соотносить материальные и информационные ресурсы образовательной среды с предметным содержанием.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4000504"/>
            <a:ext cx="2781304" cy="2647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8" name="TextBox 7"/>
          <p:cNvSpPr txBox="1"/>
          <p:nvPr/>
        </p:nvSpPr>
        <p:spPr>
          <a:xfrm>
            <a:off x="1214414" y="357166"/>
            <a:ext cx="69262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Способы работы с информацией:</a:t>
            </a:r>
            <a:endParaRPr lang="ru-RU" sz="3200" b="1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6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1142984"/>
            <a:ext cx="885828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создать предпосылки для развития универсальных  учебных действий;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2928934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обеспечить эмоционально комфортную образовательную среду;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2143116"/>
            <a:ext cx="762099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скорректировать формы и методы обучения;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3929066"/>
            <a:ext cx="527824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спланировать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индивидуальную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педагогическую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работу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0" y="5214950"/>
            <a:ext cx="657226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получить консультацию у 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профессиональных специалистов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3286536"/>
            <a:ext cx="2500298" cy="3571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8" name="TextBox 7"/>
          <p:cNvSpPr txBox="1"/>
          <p:nvPr/>
        </p:nvSpPr>
        <p:spPr>
          <a:xfrm>
            <a:off x="142844" y="285728"/>
            <a:ext cx="88455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Полученные результаты мне помогли: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/>
      <p:bldP spid="4101" grpId="0"/>
      <p:bldP spid="4102" grpId="0"/>
      <p:bldP spid="410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Выноска со стрелкой вниз 14"/>
          <p:cNvSpPr/>
          <p:nvPr/>
        </p:nvSpPr>
        <p:spPr>
          <a:xfrm>
            <a:off x="285720" y="1285860"/>
            <a:ext cx="4143404" cy="2786082"/>
          </a:xfrm>
          <a:prstGeom prst="downArrow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4572000" y="4286256"/>
            <a:ext cx="4214842" cy="1857388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214282" y="4286256"/>
            <a:ext cx="4214842" cy="1857388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14348" y="500042"/>
            <a:ext cx="79821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универсальные </a:t>
            </a: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учебные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действия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4429132"/>
            <a:ext cx="392909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В широком</a:t>
            </a:r>
          </a:p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значении  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43504" y="4429132"/>
            <a:ext cx="3786214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более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узком</a:t>
            </a:r>
          </a:p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значении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Выноска со стрелкой вниз 13"/>
          <p:cNvSpPr/>
          <p:nvPr/>
        </p:nvSpPr>
        <p:spPr>
          <a:xfrm>
            <a:off x="4643438" y="1285860"/>
            <a:ext cx="4000528" cy="2786082"/>
          </a:xfrm>
          <a:prstGeom prst="downArrow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57224" y="1500174"/>
            <a:ext cx="321471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2800" b="1" dirty="0">
                <a:solidFill>
                  <a:schemeClr val="accent3">
                    <a:lumMod val="50000"/>
                  </a:schemeClr>
                </a:solidFill>
              </a:rPr>
              <a:t>умение учиться 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86314" y="1071546"/>
            <a:ext cx="371476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       Совокупность  </a:t>
            </a:r>
          </a:p>
          <a:p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             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способов</a:t>
            </a:r>
            <a:endParaRPr lang="ru-RU" sz="28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     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  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осуществления </a:t>
            </a:r>
          </a:p>
          <a:p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      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   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деятельности 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1071538" y="785794"/>
            <a:ext cx="7358114" cy="5016758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Мониторинг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система  сбора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обработки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хранения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распространения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информации,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которая ориентирована на информационное обеспечение управления, позволяет судить о состоянии объекта в любой момент времени и может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обеспечить прогноз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его развития.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482" y="4190988"/>
            <a:ext cx="4000518" cy="266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571536" y="0"/>
            <a:ext cx="2500330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1071538" y="1500174"/>
            <a:ext cx="70009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14546" y="214290"/>
            <a:ext cx="44730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n>
                  <a:solidFill>
                    <a:schemeClr val="accent2"/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мониторинга</a:t>
            </a:r>
            <a:endParaRPr lang="ru-RU" sz="3600" dirty="0">
              <a:ln>
                <a:solidFill>
                  <a:schemeClr val="accent2"/>
                </a:solidFill>
              </a:ln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92867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Отслеживание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процесса развития и формирования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метапредметных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УУД учащихся 1-4 классов 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28802"/>
            <a:ext cx="9144000" cy="4929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5286388"/>
            <a:ext cx="4286248" cy="2143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1071538" y="1500174"/>
            <a:ext cx="70009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2214546" y="285728"/>
            <a:ext cx="485778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solidFill>
                    <a:schemeClr val="accent2"/>
                  </a:solidFill>
                </a:ln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 мониторинга.</a:t>
            </a:r>
            <a:endParaRPr kumimoji="0" lang="ru-RU" sz="3600" b="0" i="0" u="none" strike="noStrike" cap="none" normalizeH="0" baseline="0" dirty="0" smtClean="0">
              <a:ln>
                <a:solidFill>
                  <a:schemeClr val="accent2"/>
                </a:solidFill>
              </a:ln>
              <a:solidFill>
                <a:schemeClr val="accent3">
                  <a:lumMod val="75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92867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Определение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уровня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сформированности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метапредметных</a:t>
            </a:r>
            <a:endParaRPr lang="ru-RU" sz="2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УУД каждого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ученика на разных этапах обучения в начальной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школе.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0" y="2071678"/>
            <a:ext cx="91440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Отслеживание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индивидуальной динамики продвижения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учащихся к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метапредметным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образовательным результатам.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Определение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проблемных зон в решении задач образования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учащихся. 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Разработка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 этой основе стратегии помощи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учащимся,  испытывающим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трудности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формировании тех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или иных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метапредметных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УУД.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4919008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Определение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успешности работы педагога по формированию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УУД учащихся.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6.  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Постановка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 этой основе задач по совершенствованию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образовательного процесса в классе.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214290"/>
            <a:ext cx="91440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Общая схема мониторинга УУД в начальной школе. </a:t>
            </a:r>
          </a:p>
          <a:p>
            <a:endParaRPr lang="ru-RU" sz="2000" b="1" i="1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85720" y="2214554"/>
            <a:ext cx="264380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i="1" dirty="0" smtClean="0">
                <a:solidFill>
                  <a:schemeClr val="accent3">
                    <a:lumMod val="75000"/>
                  </a:schemeClr>
                </a:solidFill>
              </a:rPr>
              <a:t>1 класс </a:t>
            </a:r>
            <a:endParaRPr lang="ru-RU" sz="5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57158" y="4000504"/>
            <a:ext cx="270631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i="1" dirty="0" smtClean="0">
                <a:solidFill>
                  <a:schemeClr val="accent3">
                    <a:lumMod val="75000"/>
                  </a:schemeClr>
                </a:solidFill>
              </a:rPr>
              <a:t>3 класс </a:t>
            </a:r>
            <a:endParaRPr lang="ru-RU" sz="5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85720" y="3071810"/>
            <a:ext cx="272555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i="1" dirty="0" smtClean="0">
                <a:solidFill>
                  <a:schemeClr val="accent3">
                    <a:lumMod val="75000"/>
                  </a:schemeClr>
                </a:solidFill>
              </a:rPr>
              <a:t>2 класс </a:t>
            </a:r>
            <a:endParaRPr lang="ru-RU" sz="5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57158" y="5000636"/>
            <a:ext cx="275280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i="1" dirty="0" smtClean="0">
                <a:solidFill>
                  <a:schemeClr val="accent3">
                    <a:lumMod val="75000"/>
                  </a:schemeClr>
                </a:solidFill>
              </a:rPr>
              <a:t>4 класс </a:t>
            </a:r>
            <a:endParaRPr lang="ru-RU" sz="5400" dirty="0"/>
          </a:p>
        </p:txBody>
      </p:sp>
      <p:sp>
        <p:nvSpPr>
          <p:cNvPr id="23" name="Правая фигурная скобка 22"/>
          <p:cNvSpPr/>
          <p:nvPr/>
        </p:nvSpPr>
        <p:spPr>
          <a:xfrm>
            <a:off x="2143108" y="2143116"/>
            <a:ext cx="2428892" cy="4143404"/>
          </a:xfrm>
          <a:prstGeom prst="rightBrac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786282" y="2928934"/>
            <a:ext cx="435771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34  универсальных учебных действия</a:t>
            </a:r>
            <a:endParaRPr lang="ru-RU" sz="36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86578" y="4572008"/>
            <a:ext cx="2200275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Другая 29">
      <a:dk1>
        <a:srgbClr val="2F75FF"/>
      </a:dk1>
      <a:lt1>
        <a:srgbClr val="F6E8F3"/>
      </a:lt1>
      <a:dk2>
        <a:srgbClr val="E4F3D5"/>
      </a:dk2>
      <a:lt2>
        <a:srgbClr val="FFF1C1"/>
      </a:lt2>
      <a:accent1>
        <a:srgbClr val="AC66BB"/>
      </a:accent1>
      <a:accent2>
        <a:srgbClr val="874296"/>
      </a:accent2>
      <a:accent3>
        <a:srgbClr val="92D050"/>
      </a:accent3>
      <a:accent4>
        <a:srgbClr val="00B0F0"/>
      </a:accent4>
      <a:accent5>
        <a:srgbClr val="002060"/>
      </a:accent5>
      <a:accent6>
        <a:srgbClr val="892D4E"/>
      </a:accent6>
      <a:hlink>
        <a:srgbClr val="FFEBA3"/>
      </a:hlink>
      <a:folHlink>
        <a:srgbClr val="D490C5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1160</TotalTime>
  <Words>366</Words>
  <Application>Microsoft Office PowerPoint</Application>
  <PresentationFormat>Экран (4:3)</PresentationFormat>
  <Paragraphs>83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Учёт результатов мониторинга  в развитии УУД через оптимальное построение образовательного процесса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Дом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Андрюха</dc:creator>
  <cp:lastModifiedBy>Андрюха</cp:lastModifiedBy>
  <cp:revision>115</cp:revision>
  <dcterms:created xsi:type="dcterms:W3CDTF">2012-04-10T15:19:00Z</dcterms:created>
  <dcterms:modified xsi:type="dcterms:W3CDTF">2012-04-16T17:06:06Z</dcterms:modified>
</cp:coreProperties>
</file>