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275" r:id="rId4"/>
    <p:sldId id="260" r:id="rId5"/>
    <p:sldId id="262" r:id="rId6"/>
    <p:sldId id="263" r:id="rId7"/>
    <p:sldId id="271" r:id="rId8"/>
    <p:sldId id="276" r:id="rId9"/>
    <p:sldId id="267" r:id="rId10"/>
    <p:sldId id="269" r:id="rId11"/>
    <p:sldId id="270" r:id="rId12"/>
    <p:sldId id="272" r:id="rId13"/>
    <p:sldId id="274" r:id="rId14"/>
    <p:sldId id="277" r:id="rId15"/>
    <p:sldId id="278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0709629265091865"/>
          <c:y val="0.17301574803149611"/>
          <c:w val="0.54715616797900257"/>
          <c:h val="0.820734251968504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  <c:spPr>
              <a:gradFill rotWithShape="1">
                <a:gsLst>
                  <a:gs pos="0">
                    <a:schemeClr val="accent4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4">
                      <a:tint val="86000"/>
                      <a:satMod val="115000"/>
                    </a:schemeClr>
                  </a:gs>
                  <a:gs pos="100000">
                    <a:schemeClr val="accent4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hemeClr val="accent4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</c:dPt>
          <c:dPt>
            <c:idx val="1"/>
            <c:explosion val="2"/>
            <c:spPr>
              <a:gradFill rotWithShape="1">
                <a:gsLst>
                  <a:gs pos="0">
                    <a:schemeClr val="accent1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1">
                      <a:tint val="86000"/>
                      <a:satMod val="115000"/>
                    </a:schemeClr>
                  </a:gs>
                  <a:gs pos="100000">
                    <a:schemeClr val="accent1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hemeClr val="accent1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</c:dPt>
          <c:dPt>
            <c:idx val="2"/>
            <c:explosion val="16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txPr>
              <a:bodyPr/>
              <a:lstStyle/>
              <a:p>
                <a:pPr>
                  <a:defRPr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14</c:v>
                </c:pt>
                <c:pt idx="2">
                  <c:v>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ru-RU"/>
          </a:p>
        </c:txPr>
      </c:legendEntry>
      <c:layout>
        <c:manualLayout>
          <c:xMode val="edge"/>
          <c:yMode val="edge"/>
          <c:x val="3.7571815330733773E-4"/>
          <c:y val="1.4945614135285463E-2"/>
          <c:w val="0.27527601807259411"/>
          <c:h val="0.372776756841300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4525770997375332"/>
          <c:y val="3.437500000000001E-2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25400" cap="flat" cmpd="sng" algn="ctr">
                <a:solidFill>
                  <a:schemeClr val="dk1">
                    <a:shade val="50000"/>
                  </a:schemeClr>
                </a:solidFill>
                <a:prstDash val="solid"/>
              </a:ln>
              <a:effectLst/>
            </c:spPr>
          </c:dPt>
          <c:dLbls>
            <c:txPr>
              <a:bodyPr/>
              <a:lstStyle/>
              <a:p>
                <a:pPr>
                  <a:defRPr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Лист1!$A$2:$A$4</c:f>
              <c:strCache>
                <c:ptCount val="2"/>
                <c:pt idx="0">
                  <c:v>Высокий</c:v>
                </c:pt>
                <c:pt idx="1">
                  <c:v>Средний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13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3.8432250656167982E-2"/>
          <c:y val="0.52614739173228331"/>
          <c:w val="0.27999064960629921"/>
          <c:h val="0.4312691929133858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диагностика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b="1" i="0" baseline="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14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мониторинг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b="1" i="0" baseline="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</c:v>
                </c:pt>
                <c:pt idx="1">
                  <c:v>13</c:v>
                </c:pt>
                <c:pt idx="2">
                  <c:v>0</c:v>
                </c:pt>
              </c:numCache>
            </c:numRef>
          </c:val>
        </c:ser>
        <c:shape val="box"/>
        <c:axId val="79550720"/>
        <c:axId val="79556608"/>
        <c:axId val="0"/>
      </c:bar3DChart>
      <c:catAx>
        <c:axId val="79550720"/>
        <c:scaling>
          <c:orientation val="minMax"/>
        </c:scaling>
        <c:axPos val="b"/>
        <c:tickLblPos val="nextTo"/>
        <c:crossAx val="79556608"/>
        <c:crosses val="autoZero"/>
        <c:auto val="1"/>
        <c:lblAlgn val="ctr"/>
        <c:lblOffset val="100"/>
      </c:catAx>
      <c:valAx>
        <c:axId val="79556608"/>
        <c:scaling>
          <c:orientation val="minMax"/>
        </c:scaling>
        <c:axPos val="l"/>
        <c:majorGridlines/>
        <c:numFmt formatCode="General" sourceLinked="1"/>
        <c:tickLblPos val="nextTo"/>
        <c:crossAx val="795507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E0D7-42CF-4727-8CD4-E85161BAB5B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0734-E6B0-450A-96DD-C7686311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E0D7-42CF-4727-8CD4-E85161BAB5B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0734-E6B0-450A-96DD-C7686311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E0D7-42CF-4727-8CD4-E85161BAB5B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0734-E6B0-450A-96DD-C7686311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E0D7-42CF-4727-8CD4-E85161BAB5B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0734-E6B0-450A-96DD-C7686311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E0D7-42CF-4727-8CD4-E85161BAB5B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0734-E6B0-450A-96DD-C7686311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E0D7-42CF-4727-8CD4-E85161BAB5B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0734-E6B0-450A-96DD-C7686311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E0D7-42CF-4727-8CD4-E85161BAB5B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0734-E6B0-450A-96DD-C7686311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E0D7-42CF-4727-8CD4-E85161BAB5B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0734-E6B0-450A-96DD-C7686311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E0D7-42CF-4727-8CD4-E85161BAB5B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0734-E6B0-450A-96DD-C7686311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E0D7-42CF-4727-8CD4-E85161BAB5B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0734-E6B0-450A-96DD-C7686311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E0D7-42CF-4727-8CD4-E85161BAB5B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AE0734-E6B0-450A-96DD-C7686311F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D8E0D7-42CF-4727-8CD4-E85161BAB5B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AE0734-E6B0-450A-96DD-C7686311F6A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35743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Учёт результатов мониторинга  в развитии УУД через оптимальное построение образовательного процесса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2">
                  <a:lumMod val="1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357694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5392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осуществлять логические действия:</a:t>
            </a:r>
            <a:endParaRPr lang="ru-RU" sz="32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44824"/>
            <a:ext cx="2463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сравнение;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276872"/>
            <a:ext cx="3237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классификация;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708920"/>
            <a:ext cx="1720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синтез;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212976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анализ;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3717032"/>
            <a:ext cx="2494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обобщение.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501008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:</a:t>
            </a:r>
            <a:endParaRPr lang="ru-RU" sz="32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4149080"/>
            <a:ext cx="2716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планировать;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4653136"/>
            <a:ext cx="2377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оценивать;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286388"/>
            <a:ext cx="8527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устанавливать причинно-следственные связи.</a:t>
            </a:r>
            <a:endParaRPr lang="ru-RU" sz="2800" b="1" dirty="0"/>
          </a:p>
        </p:txBody>
      </p:sp>
      <p:pic>
        <p:nvPicPr>
          <p:cNvPr id="13" name="Рисунок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714356"/>
            <a:ext cx="32147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889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</a:rPr>
              <a:t>Причинно-следственные связи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1000108"/>
            <a:ext cx="5550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Были обследованы 30 человек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1" y="1714488"/>
            <a:ext cx="3357586" cy="497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Диаграмма 13"/>
          <p:cNvGraphicFramePr/>
          <p:nvPr/>
        </p:nvGraphicFramePr>
        <p:xfrm>
          <a:off x="0" y="1500174"/>
          <a:ext cx="6715140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4387" y="642918"/>
            <a:ext cx="8889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</a:rPr>
              <a:t>Причинно-следственные связи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357298"/>
            <a:ext cx="6069012" cy="5260975"/>
          </a:xfrm>
          <a:prstGeom prst="rect">
            <a:avLst/>
          </a:prstGeom>
          <a:noFill/>
          <a:ln w="9525">
            <a:solidFill>
              <a:schemeClr val="accent5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286116" y="5357826"/>
            <a:ext cx="328614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6135687" cy="282575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6400800" cy="292576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571612"/>
            <a:ext cx="6202362" cy="4718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3116"/>
            <a:ext cx="6288087" cy="2530475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4387" y="142852"/>
            <a:ext cx="8889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Причинно-следственные связи</a:t>
            </a:r>
            <a:endParaRPr lang="ru-RU" sz="4400" b="1" i="1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00232" y="4500570"/>
            <a:ext cx="335758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4269015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17165"/>
            <a:ext cx="4325951" cy="60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857233"/>
            <a:ext cx="421484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785794"/>
            <a:ext cx="421484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4387" y="357166"/>
            <a:ext cx="8889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/>
              <a:t>Причинно-следственные связи</a:t>
            </a:r>
            <a:endParaRPr lang="ru-RU" sz="4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071546"/>
            <a:ext cx="5550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Были обследованы 30 человек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048000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27778"/>
            <a:ext cx="3000396" cy="427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428596" y="857232"/>
          <a:ext cx="821537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20" y="285728"/>
            <a:ext cx="846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диагностики и мониторинга</a:t>
            </a:r>
            <a:endParaRPr lang="ru-RU" sz="3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00100" y="928670"/>
            <a:ext cx="7072362" cy="214314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143248"/>
            <a:ext cx="7143799" cy="2827872"/>
          </a:xfrm>
          <a:prstGeom prst="rect">
            <a:avLst/>
          </a:prstGeom>
        </p:spPr>
        <p:txBody>
          <a:bodyPr wrap="none">
            <a:prstTxWarp prst="textDeflateTo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Творческих успехов.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71678"/>
            <a:ext cx="2814650" cy="268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Изображения\анимация\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240215"/>
            <a:ext cx="4000497" cy="339242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571480"/>
            <a:ext cx="800105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Выявить уровень формировани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 УУД позволяют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едагогическая диагностика;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мониторинг.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14298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обобщить текстовую информацию и отнести её содержание к известным понятиям, представлениям, точкам зрения;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242886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владения поисковыми и творческими способами решения учебных и практических проблем;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4857760"/>
            <a:ext cx="735808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оценить информацию с точки зрения её целесообразности в решении познавательной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коммуникативной задачи.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соотносить материальные и информационные ресурсы образовательной среды с предметным содержанием.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000504"/>
            <a:ext cx="2781304" cy="264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1214414" y="357166"/>
            <a:ext cx="6926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работы с информацией:</a:t>
            </a:r>
            <a:endParaRPr lang="ru-RU" sz="3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42984"/>
            <a:ext cx="8858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предпосылки для развития универсальных  учебных действий;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2893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обеспечить эмоционально комфортную образовательную среду;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143116"/>
            <a:ext cx="76209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скорректировать формы и методы обучения;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3929066"/>
            <a:ext cx="52782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спланировать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индивидуальную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педагогическую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5214950"/>
            <a:ext cx="65722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получить консультацию у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профессиональных специалистов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286536"/>
            <a:ext cx="2500298" cy="35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142844" y="285728"/>
            <a:ext cx="884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Полученные результаты мне помогли: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 со стрелкой вниз 14"/>
          <p:cNvSpPr/>
          <p:nvPr/>
        </p:nvSpPr>
        <p:spPr>
          <a:xfrm>
            <a:off x="285720" y="1285860"/>
            <a:ext cx="4143404" cy="2786082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572000" y="4286256"/>
            <a:ext cx="4214842" cy="185738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14282" y="4286256"/>
            <a:ext cx="4214842" cy="185738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500042"/>
            <a:ext cx="7982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универсальные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429132"/>
            <a:ext cx="392909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 широком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значении 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4429132"/>
            <a:ext cx="378621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более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узком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4643438" y="1285860"/>
            <a:ext cx="4000528" cy="2786082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500174"/>
            <a:ext cx="32147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умение учиться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1071546"/>
            <a:ext cx="37147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Совокупность 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способов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осуществления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деятельности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1538" y="785794"/>
            <a:ext cx="7358114" cy="501675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Мониторинг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 сбора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обработки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хранения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распространения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которая ориентирована на информационное обеспечение управления, позволяет судить о состоянии объекта в любой момент времени и может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обеспечить прогноз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 развития.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482" y="4190988"/>
            <a:ext cx="4000518" cy="26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0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1538" y="1500174"/>
            <a:ext cx="700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214290"/>
            <a:ext cx="4473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2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мониторинга</a:t>
            </a:r>
            <a:endParaRPr lang="ru-RU" sz="3600" dirty="0">
              <a:ln>
                <a:solidFill>
                  <a:schemeClr val="accent2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Отслеживание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процесса развития и формирования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УУД учащихся 1-4 классов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286388"/>
            <a:ext cx="4286248" cy="214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1538" y="1500174"/>
            <a:ext cx="700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14546" y="285728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solidFill>
                    <a:schemeClr val="accent2"/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мониторинга.</a:t>
            </a:r>
            <a:endParaRPr kumimoji="0" lang="ru-RU" sz="3600" b="0" i="0" u="none" strike="noStrike" cap="none" normalizeH="0" baseline="0" dirty="0" smtClean="0">
              <a:ln>
                <a:solidFill>
                  <a:schemeClr val="accent2"/>
                </a:solidFill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92867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уровня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метапредметных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УУД каждого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ученика на разных этапах обучения в начальной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школе.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2071678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Отслеживание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индивидуальной динамики продвижения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учащихся 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образовательным результатам.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проблемных зон в решении задач образования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учащихся.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этой основе стратегии помощи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учащимся,  испытывающим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трудности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формировании тех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или иных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УУД.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91900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успешности работы педагога по формированию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УУД учащихся.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6.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Постановка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этой основе задач по совершенствованию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образовательного процесса в классе.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214290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схема мониторинга УУД в начальной школе. </a:t>
            </a:r>
          </a:p>
          <a:p>
            <a:endParaRPr lang="ru-RU" sz="2000" b="1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14554"/>
            <a:ext cx="26438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</a:rPr>
              <a:t>1 класс </a:t>
            </a:r>
            <a:endParaRPr lang="ru-RU" sz="5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4000504"/>
            <a:ext cx="27063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</a:rPr>
              <a:t>3 класс </a:t>
            </a:r>
            <a:endParaRPr lang="ru-RU" sz="5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3071810"/>
            <a:ext cx="27255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</a:rPr>
              <a:t>2 класс </a:t>
            </a:r>
            <a:endParaRPr lang="ru-RU" sz="5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5000636"/>
            <a:ext cx="27528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</a:rPr>
              <a:t>4 класс </a:t>
            </a:r>
            <a:endParaRPr lang="ru-RU" sz="5400" dirty="0"/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2143108" y="2143116"/>
            <a:ext cx="2428892" cy="4143404"/>
          </a:xfrm>
          <a:prstGeom prst="rightBrac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6282" y="2928934"/>
            <a:ext cx="4357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34  универсальных учебных действия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572008"/>
            <a:ext cx="2200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9">
      <a:dk1>
        <a:srgbClr val="2F75FF"/>
      </a:dk1>
      <a:lt1>
        <a:srgbClr val="F6E8F3"/>
      </a:lt1>
      <a:dk2>
        <a:srgbClr val="E4F3D5"/>
      </a:dk2>
      <a:lt2>
        <a:srgbClr val="FFF1C1"/>
      </a:lt2>
      <a:accent1>
        <a:srgbClr val="AC66BB"/>
      </a:accent1>
      <a:accent2>
        <a:srgbClr val="874296"/>
      </a:accent2>
      <a:accent3>
        <a:srgbClr val="92D050"/>
      </a:accent3>
      <a:accent4>
        <a:srgbClr val="00B0F0"/>
      </a:accent4>
      <a:accent5>
        <a:srgbClr val="002060"/>
      </a:accent5>
      <a:accent6>
        <a:srgbClr val="892D4E"/>
      </a:accent6>
      <a:hlink>
        <a:srgbClr val="FFEBA3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1160</TotalTime>
  <Words>366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Учёт результатов мониторинга  в развитии УУД через оптимальное построение образовательного процесса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Андрюха</dc:creator>
  <cp:lastModifiedBy>Андрюха</cp:lastModifiedBy>
  <cp:revision>115</cp:revision>
  <dcterms:created xsi:type="dcterms:W3CDTF">2012-04-10T15:19:00Z</dcterms:created>
  <dcterms:modified xsi:type="dcterms:W3CDTF">2012-04-16T17:06:06Z</dcterms:modified>
</cp:coreProperties>
</file>