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8" r:id="rId2"/>
    <p:sldId id="257" r:id="rId3"/>
    <p:sldId id="256" r:id="rId4"/>
    <p:sldId id="260" r:id="rId5"/>
    <p:sldId id="262" r:id="rId6"/>
    <p:sldId id="263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82639-084D-4255-921A-C338744E9EED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35381-98E5-4853-B7D2-B059D53264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82639-084D-4255-921A-C338744E9EED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35381-98E5-4853-B7D2-B059D53264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82639-084D-4255-921A-C338744E9EED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35381-98E5-4853-B7D2-B059D53264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82639-084D-4255-921A-C338744E9EED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35381-98E5-4853-B7D2-B059D53264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82639-084D-4255-921A-C338744E9EED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35381-98E5-4853-B7D2-B059D53264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82639-084D-4255-921A-C338744E9EED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35381-98E5-4853-B7D2-B059D53264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82639-084D-4255-921A-C338744E9EED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35381-98E5-4853-B7D2-B059D53264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82639-084D-4255-921A-C338744E9EED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835381-98E5-4853-B7D2-B059D53264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82639-084D-4255-921A-C338744E9EED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35381-98E5-4853-B7D2-B059D53264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82639-084D-4255-921A-C338744E9EED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D5835381-98E5-4853-B7D2-B059D53264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CBC82639-084D-4255-921A-C338744E9EED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35381-98E5-4853-B7D2-B059D53264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CBC82639-084D-4255-921A-C338744E9EED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D5835381-98E5-4853-B7D2-B059D532647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google.ru/url?sa=i&amp;rct=j&amp;q=&amp;esrc=s&amp;frm=1&amp;source=images&amp;cd=&amp;cad=rja&amp;docid=9hh6jSz4suwTgM&amp;tbnid=9EWCtU-WTCt0TM:&amp;ved=0CAUQjRw&amp;url=http://matematikamoysu.wordpress.com/%D0%B0%D0%BD%D1%96%D0%BC%D0%B0%D1%86%D1%96%D1%8F/&amp;ei=zz2SUuDtMtHQ4QSq4IAY&amp;bvm=bv.56988011,d.bGE&amp;psig=AFQjCNEiugfSr6yr4tYubZ9AordyDNcNnA&amp;ust=1385402170972923" TargetMode="Externa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slide" Target="slide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ru/url?sa=i&amp;rct=j&amp;q=&amp;esrc=s&amp;frm=1&amp;source=images&amp;cd=&amp;cad=rja&amp;docid=Ok0D6PklG1ra2M&amp;tbnid=_aC8bff2auDd2M:&amp;ved=0CAUQjRw&amp;url=http%3A%2F%2Fmelomi.ru%2F256-samye-dobrye-pozhelaniya.html&amp;ei=bCuWUtmtPKPcygOEvoDABw&amp;bvm=bv.57155469,d.bGE&amp;psig=AFQjCNENh0wTKld34ONtL-3sxy052W5nzQ&amp;ust=1385659474920716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77821" y="260648"/>
            <a:ext cx="684076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Формирование познавательных учебных действий на уроках математики в 3-ем классе с использованием дистанционного обучения</a:t>
            </a:r>
          </a:p>
        </p:txBody>
      </p:sp>
      <p:pic>
        <p:nvPicPr>
          <p:cNvPr id="1026" name="Picture 2" descr="https://encrypted-tbn2.gstatic.com/images?q=tbn:ANd9GcRwFAT0-XIZi5I8XCX5_O0bUl3F2_RrQ8J-DyoGJOSA9kq9YAxM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9322" y="4149080"/>
            <a:ext cx="2941875" cy="2455565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08081" y="5119366"/>
            <a:ext cx="5976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Хорошилова Наталья Николаевна, учитель начальных классов</a:t>
            </a:r>
          </a:p>
        </p:txBody>
      </p:sp>
    </p:spTree>
    <p:extLst>
      <p:ext uri="{BB962C8B-B14F-4D97-AF65-F5344CB8AC3E}">
        <p14:creationId xmlns:p14="http://schemas.microsoft.com/office/powerpoint/2010/main" val="462256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единительная линия 2"/>
          <p:cNvCxnSpPr/>
          <p:nvPr/>
        </p:nvCxnSpPr>
        <p:spPr>
          <a:xfrm>
            <a:off x="2411760" y="1049558"/>
            <a:ext cx="0" cy="576064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2411760" y="1628800"/>
            <a:ext cx="2520280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H="1">
            <a:off x="1331640" y="1049558"/>
            <a:ext cx="1080120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331640" y="1049558"/>
            <a:ext cx="0" cy="2883498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331640" y="3933056"/>
            <a:ext cx="5472608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5861349" y="1049558"/>
            <a:ext cx="0" cy="576064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4932040" y="1628800"/>
            <a:ext cx="929309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5861349" y="1049558"/>
            <a:ext cx="954461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6815810" y="1124744"/>
            <a:ext cx="0" cy="2808312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6815810" y="1049558"/>
            <a:ext cx="0" cy="75186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993086" y="3933056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A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074901" y="693613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B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411760" y="68022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C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060382" y="1700808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D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861349" y="1648625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K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676618" y="665876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M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815810" y="647717"/>
            <a:ext cx="348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Z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839002" y="3877749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H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669334" y="633367"/>
            <a:ext cx="6126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см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447764" y="1152924"/>
            <a:ext cx="756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1см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615848" y="1232775"/>
            <a:ext cx="7401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4см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313510" y="1220536"/>
            <a:ext cx="7132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1см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053644" y="633367"/>
            <a:ext cx="6126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2см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839002" y="2348880"/>
            <a:ext cx="757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5см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3851920" y="4054060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8см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11560" y="2488090"/>
            <a:ext cx="648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5см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899996" y="5301208"/>
            <a:ext cx="233589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 = a ∙ b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Левая фигурная скобка 49"/>
          <p:cNvSpPr/>
          <p:nvPr/>
        </p:nvSpPr>
        <p:spPr>
          <a:xfrm>
            <a:off x="467544" y="1002699"/>
            <a:ext cx="288032" cy="3420693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2" name="Левая фигурная скобка 51"/>
          <p:cNvSpPr/>
          <p:nvPr/>
        </p:nvSpPr>
        <p:spPr>
          <a:xfrm rot="16200000">
            <a:off x="3885663" y="1775447"/>
            <a:ext cx="391048" cy="5643102"/>
          </a:xfrm>
          <a:prstGeom prst="leftBrace">
            <a:avLst>
              <a:gd name="adj1" fmla="val 8333"/>
              <a:gd name="adj2" fmla="val 51846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TextBox 52"/>
          <p:cNvSpPr txBox="1"/>
          <p:nvPr/>
        </p:nvSpPr>
        <p:spPr>
          <a:xfrm>
            <a:off x="197768" y="2554867"/>
            <a:ext cx="107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endParaRPr lang="ru-RU" sz="24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081187" y="4815209"/>
            <a:ext cx="372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endParaRPr lang="ru-RU" sz="24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165434" y="3416084"/>
            <a:ext cx="569387" cy="923330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chemeClr val="accent3"/>
                </a:solidFill>
                <a:effectLst/>
                <a:hlinkClick r:id="rId2" action="ppaction://hlinksldjump"/>
              </a:rPr>
              <a:t>2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165437" y="4584376"/>
            <a:ext cx="569387" cy="923330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chemeClr val="accent3"/>
                </a:solidFill>
                <a:effectLst/>
                <a:hlinkClick r:id="rId3" action="ppaction://hlinksldjump"/>
              </a:rPr>
              <a:t>3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165435" y="2223268"/>
            <a:ext cx="569387" cy="92333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chemeClr val="accent3"/>
                </a:solidFill>
                <a:effectLst/>
                <a:hlinkClick r:id="rId4" action="ppaction://hlinksldjump"/>
              </a:rPr>
              <a:t>1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70603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138958" y="3564342"/>
            <a:ext cx="8565037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Дострою фигуру до прямоугольника.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Вычислю площадь новой фигуры, прямоугольника.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Вычислю площадь достроенного участка.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площади прямоугольника вычту площадь </a:t>
            </a:r>
          </a:p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достроенного участка.</a:t>
            </a:r>
          </a:p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Получу площадь искомой фигуры.</a:t>
            </a:r>
          </a:p>
          <a:p>
            <a:r>
              <a:rPr lang="ru-RU" sz="2000" dirty="0"/>
              <a:t>		</a:t>
            </a:r>
            <a:r>
              <a:rPr lang="en-US" sz="3600" dirty="0"/>
              <a:t>S</a:t>
            </a:r>
            <a:r>
              <a:rPr lang="en-US" sz="2000" dirty="0"/>
              <a:t> = </a:t>
            </a:r>
            <a:r>
              <a:rPr lang="en-US" sz="3600" dirty="0"/>
              <a:t>S</a:t>
            </a:r>
            <a:r>
              <a:rPr lang="en-US" sz="2000" dirty="0"/>
              <a:t>1 – </a:t>
            </a:r>
            <a:r>
              <a:rPr lang="en-US" sz="3600" dirty="0"/>
              <a:t>S</a:t>
            </a:r>
            <a:r>
              <a:rPr lang="en-US" sz="2000" dirty="0"/>
              <a:t>2</a:t>
            </a:r>
            <a:endParaRPr lang="ru-RU" sz="2000" dirty="0"/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1755709" y="306569"/>
            <a:ext cx="0" cy="576064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1704262" y="900347"/>
            <a:ext cx="2520280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>
            <a:off x="647800" y="317156"/>
            <a:ext cx="1080120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647800" y="269084"/>
            <a:ext cx="0" cy="2883498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647800" y="3155895"/>
            <a:ext cx="5472608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4224542" y="912510"/>
            <a:ext cx="929309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V="1">
            <a:off x="6168928" y="365715"/>
            <a:ext cx="0" cy="2808312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288843" y="2893586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A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96422" y="132490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B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352884" y="912510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D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802473" y="978283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K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168928" y="2893586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H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881526" y="111878"/>
            <a:ext cx="6126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см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745989" y="365715"/>
            <a:ext cx="756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1см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594338" y="950103"/>
            <a:ext cx="7401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4см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440566" y="503751"/>
            <a:ext cx="7132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1см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198975" y="1532314"/>
            <a:ext cx="757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5см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2304601" y="2708920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8см</a:t>
            </a: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5153851" y="269084"/>
            <a:ext cx="0" cy="643426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5142075" y="269084"/>
            <a:ext cx="1026853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6168928" y="269084"/>
            <a:ext cx="0" cy="122692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5392283" y="118756"/>
            <a:ext cx="6126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2см</a:t>
            </a: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1745989" y="269084"/>
            <a:ext cx="339608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1580020" y="22444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4939527" y="11167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6168928" y="22444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172400" y="5661248"/>
            <a:ext cx="6848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chemeClr val="accent5">
                    <a:tint val="50000"/>
                    <a:satMod val="180000"/>
                  </a:schemeClr>
                </a:solidFill>
                <a:effectLst/>
                <a:hlinkClick r:id="rId2" action="ppaction://hlinksldjump"/>
              </a:rPr>
              <a:t>А</a:t>
            </a:r>
            <a:endParaRPr lang="ru-RU" sz="5400" b="1" cap="none" spc="0" dirty="0">
              <a:ln/>
              <a:solidFill>
                <a:schemeClr val="accent5">
                  <a:tint val="50000"/>
                  <a:satMod val="180000"/>
                </a:schemeClr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380829" y="173846"/>
            <a:ext cx="6463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>
                <a:ln/>
                <a:solidFill>
                  <a:schemeClr val="accent5">
                    <a:tint val="50000"/>
                    <a:satMod val="180000"/>
                  </a:schemeClr>
                </a:solidFill>
                <a:effectLst/>
                <a:hlinkClick r:id="rId3" action="ppaction://hlinksldjump"/>
              </a:rPr>
              <a:t>S</a:t>
            </a:r>
            <a:endParaRPr lang="ru-RU" sz="5400" b="1" cap="none" spc="0" dirty="0">
              <a:ln/>
              <a:solidFill>
                <a:schemeClr val="accent5">
                  <a:tint val="50000"/>
                  <a:satMod val="18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88758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467544" y="3573016"/>
            <a:ext cx="7578421" cy="27699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Делю фигуру на прямоугольники.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Вычислю площадь каждого прямоугольника, </a:t>
            </a:r>
          </a:p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здесь их три.</a:t>
            </a:r>
          </a:p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Сложу все площади.</a:t>
            </a:r>
          </a:p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Получу площадь искомой фигуры.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000" dirty="0"/>
              <a:t>		</a:t>
            </a:r>
            <a:r>
              <a:rPr lang="en-US" sz="3600" dirty="0"/>
              <a:t>S</a:t>
            </a:r>
            <a:r>
              <a:rPr lang="en-US" sz="2000" dirty="0"/>
              <a:t> = </a:t>
            </a:r>
            <a:r>
              <a:rPr lang="en-US" sz="3600" dirty="0"/>
              <a:t>S</a:t>
            </a:r>
            <a:r>
              <a:rPr lang="en-US" sz="2000" dirty="0"/>
              <a:t>1 + </a:t>
            </a:r>
            <a:r>
              <a:rPr lang="en-US" sz="3600" dirty="0"/>
              <a:t>S</a:t>
            </a:r>
            <a:r>
              <a:rPr lang="en-US" sz="2000" dirty="0"/>
              <a:t>2 + </a:t>
            </a:r>
            <a:r>
              <a:rPr lang="en-US" sz="3600" dirty="0"/>
              <a:t>S</a:t>
            </a:r>
            <a:r>
              <a:rPr lang="en-US" sz="2000" dirty="0"/>
              <a:t>3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493" y="67816"/>
            <a:ext cx="701675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31640" y="1777264"/>
            <a:ext cx="6158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S</a:t>
            </a:r>
            <a:r>
              <a:rPr lang="en-US" dirty="0"/>
              <a:t>1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434615" y="1854208"/>
            <a:ext cx="5517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S</a:t>
            </a:r>
            <a:r>
              <a:rPr lang="en-US" dirty="0"/>
              <a:t>2</a:t>
            </a:r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5940152" y="1854208"/>
            <a:ext cx="5517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S</a:t>
            </a:r>
            <a:r>
              <a:rPr lang="en-US" dirty="0"/>
              <a:t>3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316416" y="5661248"/>
            <a:ext cx="6848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chemeClr val="accent5">
                    <a:tint val="50000"/>
                    <a:satMod val="180000"/>
                  </a:schemeClr>
                </a:solidFill>
                <a:effectLst/>
                <a:hlinkClick r:id="rId3" action="ppaction://hlinksldjump"/>
              </a:rPr>
              <a:t>А</a:t>
            </a:r>
            <a:endParaRPr lang="ru-RU" sz="5400" b="1" cap="none" spc="0" dirty="0">
              <a:ln/>
              <a:solidFill>
                <a:schemeClr val="accent5">
                  <a:tint val="50000"/>
                  <a:satMod val="180000"/>
                </a:schemeClr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312224" y="188640"/>
            <a:ext cx="6463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>
                <a:ln/>
                <a:solidFill>
                  <a:schemeClr val="accent5">
                    <a:tint val="50000"/>
                    <a:satMod val="180000"/>
                  </a:schemeClr>
                </a:solidFill>
                <a:effectLst/>
                <a:hlinkClick r:id="rId4" action="ppaction://hlinksldjump"/>
              </a:rPr>
              <a:t>S</a:t>
            </a:r>
            <a:endParaRPr lang="ru-RU" sz="5400" b="1" cap="none" spc="0" dirty="0">
              <a:ln/>
              <a:solidFill>
                <a:schemeClr val="accent5">
                  <a:tint val="50000"/>
                  <a:satMod val="18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669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187" y="157535"/>
            <a:ext cx="7042150" cy="3919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Прямая соединительная линия 2">
            <a:hlinkClick r:id="rId3" action="ppaction://hlinksldjump"/>
          </p:cNvPr>
          <p:cNvCxnSpPr/>
          <p:nvPr/>
        </p:nvCxnSpPr>
        <p:spPr>
          <a:xfrm flipH="1">
            <a:off x="1475656" y="1196752"/>
            <a:ext cx="108012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5931633" y="1196752"/>
            <a:ext cx="1008112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971600" y="4048539"/>
            <a:ext cx="7578421" cy="27699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Делю фигуру на прямоугольники.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Вычислю площадь каждого прямоугольника, </a:t>
            </a:r>
          </a:p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здесь их три.</a:t>
            </a:r>
          </a:p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Сложу все площади.</a:t>
            </a:r>
          </a:p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Получу площадь искомой фигуры.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000" dirty="0"/>
              <a:t>		</a:t>
            </a:r>
            <a:r>
              <a:rPr lang="en-US" sz="3600" dirty="0"/>
              <a:t>S</a:t>
            </a:r>
            <a:r>
              <a:rPr lang="en-US" sz="2000" dirty="0"/>
              <a:t> = </a:t>
            </a:r>
            <a:r>
              <a:rPr lang="en-US" sz="3600" dirty="0"/>
              <a:t>S</a:t>
            </a:r>
            <a:r>
              <a:rPr lang="en-US" sz="2000" dirty="0"/>
              <a:t>1 + </a:t>
            </a:r>
            <a:r>
              <a:rPr lang="en-US" sz="3600" dirty="0"/>
              <a:t>S</a:t>
            </a:r>
            <a:r>
              <a:rPr lang="en-US" sz="2000" dirty="0"/>
              <a:t>2 + </a:t>
            </a:r>
            <a:r>
              <a:rPr lang="en-US" sz="3600" dirty="0"/>
              <a:t>S</a:t>
            </a:r>
            <a:r>
              <a:rPr lang="en-US" sz="2000" dirty="0"/>
              <a:t>3</a:t>
            </a:r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316415" y="5733256"/>
            <a:ext cx="6848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chemeClr val="accent5">
                    <a:tint val="50000"/>
                    <a:satMod val="180000"/>
                  </a:schemeClr>
                </a:solidFill>
                <a:effectLst/>
                <a:hlinkClick r:id="rId4" action="ppaction://hlinksldjump"/>
              </a:rPr>
              <a:t>А</a:t>
            </a:r>
            <a:endParaRPr lang="ru-RU" sz="5400" b="1" cap="none" spc="0" dirty="0">
              <a:ln/>
              <a:solidFill>
                <a:schemeClr val="accent5">
                  <a:tint val="50000"/>
                  <a:satMod val="18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915465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3728" y="1309839"/>
            <a:ext cx="435888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dirty="0"/>
              <a:t>S</a:t>
            </a:r>
            <a:r>
              <a:rPr lang="en-US" sz="5400" dirty="0"/>
              <a:t> = </a:t>
            </a:r>
            <a:r>
              <a:rPr lang="en-US" sz="7200" dirty="0"/>
              <a:t>S</a:t>
            </a:r>
            <a:r>
              <a:rPr lang="en-US" sz="5400" dirty="0"/>
              <a:t>1 – </a:t>
            </a:r>
            <a:r>
              <a:rPr lang="en-US" sz="7200" dirty="0"/>
              <a:t>S</a:t>
            </a:r>
            <a:r>
              <a:rPr lang="en-US" sz="5400" dirty="0"/>
              <a:t>2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396744" y="3068960"/>
            <a:ext cx="616707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dirty="0"/>
              <a:t>S</a:t>
            </a:r>
            <a:r>
              <a:rPr lang="en-US" sz="5400" dirty="0"/>
              <a:t> = </a:t>
            </a:r>
            <a:r>
              <a:rPr lang="en-US" sz="7200" dirty="0"/>
              <a:t>S</a:t>
            </a:r>
            <a:r>
              <a:rPr lang="en-US" sz="5400" dirty="0"/>
              <a:t>1 + </a:t>
            </a:r>
            <a:r>
              <a:rPr lang="en-US" sz="7200" dirty="0"/>
              <a:t>S</a:t>
            </a:r>
            <a:r>
              <a:rPr lang="en-US" sz="5400" dirty="0"/>
              <a:t>2 + </a:t>
            </a:r>
            <a:r>
              <a:rPr lang="en-US" sz="7200" dirty="0"/>
              <a:t>S</a:t>
            </a:r>
            <a:r>
              <a:rPr lang="en-US" sz="5400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66319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2132856"/>
            <a:ext cx="6462536" cy="1143000"/>
          </a:xfrm>
        </p:spPr>
        <p:txBody>
          <a:bodyPr>
            <a:prstTxWarp prst="textDoubleWave1">
              <a:avLst/>
            </a:prstTxWarp>
            <a:norm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ru-RU" b="1" i="1" dirty="0">
                <a:ln w="50800"/>
                <a:solidFill>
                  <a:schemeClr val="bg1">
                    <a:shade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Творческих успехов!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132856"/>
            <a:ext cx="7200800" cy="1362075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melomi.ru/uploads/posts/2013-05/1367859770_my_photo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356992"/>
            <a:ext cx="2784029" cy="3028976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37963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хническая">
  <a:themeElements>
    <a:clrScheme name="Другая 3">
      <a:dk1>
        <a:srgbClr val="83FFFB"/>
      </a:dk1>
      <a:lt1>
        <a:sysClr val="window" lastClr="FFFFFF"/>
      </a:lt1>
      <a:dk2>
        <a:srgbClr val="B1B5BA"/>
      </a:dk2>
      <a:lt2>
        <a:srgbClr val="4B7B8A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422</TotalTime>
  <Words>176</Words>
  <Application>Microsoft Office PowerPoint</Application>
  <PresentationFormat>Экран (4:3)</PresentationFormat>
  <Paragraphs>69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Franklin Gothic Book</vt:lpstr>
      <vt:lpstr>Segoe Script</vt:lpstr>
      <vt:lpstr>Wingdings 2</vt:lpstr>
      <vt:lpstr>Техническая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Творческих успехов!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Андрей</dc:creator>
  <cp:lastModifiedBy>Наталья Хорошилова</cp:lastModifiedBy>
  <cp:revision>30</cp:revision>
  <dcterms:created xsi:type="dcterms:W3CDTF">2013-11-24T15:24:35Z</dcterms:created>
  <dcterms:modified xsi:type="dcterms:W3CDTF">2019-04-02T22:12:53Z</dcterms:modified>
</cp:coreProperties>
</file>