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2.xml" ContentType="application/vnd.openxmlformats-officedocument.drawingml.chart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charts/chart3.xml" ContentType="application/vnd.openxmlformats-officedocument.drawingml.chart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1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337" r:id="rId3"/>
    <p:sldId id="257" r:id="rId4"/>
    <p:sldId id="312" r:id="rId5"/>
    <p:sldId id="262" r:id="rId6"/>
    <p:sldId id="326" r:id="rId7"/>
    <p:sldId id="310" r:id="rId8"/>
    <p:sldId id="267" r:id="rId9"/>
    <p:sldId id="266" r:id="rId10"/>
    <p:sldId id="281" r:id="rId11"/>
    <p:sldId id="327" r:id="rId12"/>
    <p:sldId id="339" r:id="rId13"/>
    <p:sldId id="340" r:id="rId14"/>
    <p:sldId id="341" r:id="rId15"/>
    <p:sldId id="342" r:id="rId16"/>
    <p:sldId id="360" r:id="rId17"/>
    <p:sldId id="343" r:id="rId18"/>
    <p:sldId id="344" r:id="rId19"/>
    <p:sldId id="346" r:id="rId20"/>
    <p:sldId id="355" r:id="rId21"/>
    <p:sldId id="347" r:id="rId22"/>
    <p:sldId id="348" r:id="rId23"/>
    <p:sldId id="350" r:id="rId24"/>
    <p:sldId id="351" r:id="rId25"/>
    <p:sldId id="349" r:id="rId26"/>
    <p:sldId id="352" r:id="rId27"/>
    <p:sldId id="353" r:id="rId28"/>
    <p:sldId id="354" r:id="rId29"/>
    <p:sldId id="356" r:id="rId30"/>
    <p:sldId id="359" r:id="rId31"/>
    <p:sldId id="358" r:id="rId32"/>
    <p:sldId id="357" r:id="rId33"/>
    <p:sldId id="269" r:id="rId34"/>
    <p:sldId id="313" r:id="rId35"/>
    <p:sldId id="271" r:id="rId36"/>
    <p:sldId id="272" r:id="rId37"/>
    <p:sldId id="273" r:id="rId38"/>
    <p:sldId id="274" r:id="rId39"/>
    <p:sldId id="314" r:id="rId40"/>
    <p:sldId id="315" r:id="rId41"/>
    <p:sldId id="316" r:id="rId42"/>
    <p:sldId id="275" r:id="rId43"/>
    <p:sldId id="277" r:id="rId44"/>
    <p:sldId id="278" r:id="rId45"/>
    <p:sldId id="287" r:id="rId46"/>
    <p:sldId id="320" r:id="rId47"/>
    <p:sldId id="297" r:id="rId48"/>
    <p:sldId id="330" r:id="rId49"/>
    <p:sldId id="309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3;&#1072;&#1076;&#1077;&#1078;&#1076;&#1072;\Desktop\&#1087;&#1091;&#1073;&#1083;&#1080;&#1095;&#1085;&#1099;&#1081;%20&#1086;&#1090;&#1095;&#1077;&#1090;%2014_15\&#1087;&#1091;&#1073;&#1083;&#1080;&#1095;&#1085;&#1099;&#1081;%20&#1086;&#1090;&#1095;&#1077;&#1090;%2014_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КЛАССОВ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I уровень</c:v>
                </c:pt>
                <c:pt idx="1">
                  <c:v>II уровень</c:v>
                </c:pt>
                <c:pt idx="2">
                  <c:v>III уровень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</c:v>
                </c:pt>
                <c:pt idx="1">
                  <c:v>8</c:v>
                </c:pt>
                <c:pt idx="2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ОБУЧАЮЩИХСЯ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72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161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I уровень</c:v>
                </c:pt>
                <c:pt idx="1">
                  <c:v>II уровень</c:v>
                </c:pt>
                <c:pt idx="2">
                  <c:v>III уровень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118</c:v>
                </c:pt>
                <c:pt idx="1">
                  <c:v>196</c:v>
                </c:pt>
                <c:pt idx="2">
                  <c:v>39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84020224"/>
        <c:axId val="84030208"/>
        <c:axId val="0"/>
      </c:bar3DChart>
      <c:catAx>
        <c:axId val="840202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84030208"/>
        <c:crosses val="autoZero"/>
        <c:auto val="1"/>
        <c:lblAlgn val="ctr"/>
        <c:lblOffset val="100"/>
        <c:noMultiLvlLbl val="0"/>
      </c:catAx>
      <c:valAx>
        <c:axId val="8403020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8402022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2016/2017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аттестат с отличием</c:v>
                </c:pt>
                <c:pt idx="1">
                  <c:v>золотая медаль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</c:v>
                </c:pt>
                <c:pt idx="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668-4832-AAFB-540199F17E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2017/2018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аттестат с отличием</c:v>
                </c:pt>
                <c:pt idx="1">
                  <c:v>золотая медаль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668-4832-AAFB-540199F17E3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2018/2019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5.0793620321286717E-3"/>
                  <c:y val="5.38977402841896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аттестат с отличием</c:v>
                </c:pt>
                <c:pt idx="1">
                  <c:v>золотая медаль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668-4832-AAFB-540199F17E3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one"/>
        <c:axId val="99482240"/>
        <c:axId val="101722752"/>
        <c:axId val="0"/>
      </c:bar3DChart>
      <c:catAx>
        <c:axId val="99482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101722752"/>
        <c:crosses val="autoZero"/>
        <c:auto val="1"/>
        <c:lblAlgn val="ctr"/>
        <c:lblOffset val="100"/>
        <c:noMultiLvlLbl val="0"/>
      </c:catAx>
      <c:valAx>
        <c:axId val="10172275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99482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466960549754963"/>
          <c:y val="9.2915460333385116E-2"/>
          <c:w val="0.30340991361895631"/>
          <c:h val="0.4788811420621895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МОЛОДЫЕ СПЕЦИАЛИСТЫ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</c:v>
                </c:pt>
                <c:pt idx="1">
                  <c:v>13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1492864"/>
        <c:axId val="131499904"/>
        <c:axId val="0"/>
      </c:bar3DChart>
      <c:catAx>
        <c:axId val="131492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1499904"/>
        <c:crosses val="autoZero"/>
        <c:auto val="1"/>
        <c:lblAlgn val="ctr"/>
        <c:lblOffset val="100"/>
        <c:noMultiLvlLbl val="0"/>
      </c:catAx>
      <c:valAx>
        <c:axId val="13149990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31492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B1EA86D-C2A1-4F94-BC20-025E9DE1C864}" type="presOf" srcId="{6176C0DC-1009-440E-8FC5-455E134F5DEB}" destId="{B9AC8F90-A8BB-404C-A7B1-02146FC5F7F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РЕАЛИЗАЦИЯ     ФГОС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9FD3D091-D2D5-43C6-A71C-63DF386A5B1E}" type="presOf" srcId="{6176C0DC-1009-440E-8FC5-455E134F5DEB}" destId="{B9AC8F90-A8BB-404C-A7B1-02146FC5F7FE}" srcOrd="0" destOrd="0" presId="urn:microsoft.com/office/officeart/2005/8/layout/vList2"/>
    <dgm:cxn modelId="{E8E46EC1-F3D7-494E-A582-1D137FE370BE}" type="presOf" srcId="{C39F0467-B471-4C26-A1C6-9A89D73C51AE}" destId="{5E805778-9293-48E6-A0FB-8C3788097EB0}" srcOrd="0" destOrd="0" presId="urn:microsoft.com/office/officeart/2005/8/layout/vList2"/>
    <dgm:cxn modelId="{2973DDE9-516A-49D8-8E5C-C1B19B6A58CE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b="0" i="0" dirty="0" smtClean="0"/>
            <a:t>РЕЗУЛЬТАТЫ ОБРАЗОВАТЕЛЬНОЙ ДЕЯТЕЛЬНОСТИ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10428F-0E05-45BE-9892-0C7CAF8A4FC7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CCD88F55-7E95-407D-AF0A-E23E086434E3}" type="presOf" srcId="{C39F0467-B471-4C26-A1C6-9A89D73C51AE}" destId="{5E805778-9293-48E6-A0FB-8C3788097EB0}" srcOrd="0" destOrd="0" presId="urn:microsoft.com/office/officeart/2005/8/layout/vList2"/>
    <dgm:cxn modelId="{9C24FA88-FADF-44A2-98C2-4001FD5F83E5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Анализ воспитательной деятельности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BE6FD2-A136-4AD5-BE1E-1E00BA30F066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86434BBB-6B50-4C17-9520-CB3334EA13CD}" type="presOf" srcId="{C39F0467-B471-4C26-A1C6-9A89D73C51AE}" destId="{5E805778-9293-48E6-A0FB-8C3788097EB0}" srcOrd="0" destOrd="0" presId="urn:microsoft.com/office/officeart/2005/8/layout/vList2"/>
    <dgm:cxn modelId="{E9CE075D-75C8-4D9E-9E17-72477DD065D1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dirty="0" smtClean="0"/>
            <a:t>ТРАДИЦИОННЫЕ ПРАЗДНИКИ, МЕРОПРИЯТИЯ, АКЦИИ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E27BED13-C5BD-4B25-BF4D-DB8062EE275A}" type="presOf" srcId="{C39F0467-B471-4C26-A1C6-9A89D73C51AE}" destId="{5E805778-9293-48E6-A0FB-8C3788097EB0}" srcOrd="0" destOrd="0" presId="urn:microsoft.com/office/officeart/2005/8/layout/vList2"/>
    <dgm:cxn modelId="{1F4772A6-A50F-4B56-8599-A9B090514FA3}" type="presOf" srcId="{6176C0DC-1009-440E-8FC5-455E134F5DEB}" destId="{B9AC8F90-A8BB-404C-A7B1-02146FC5F7FE}" srcOrd="0" destOrd="0" presId="urn:microsoft.com/office/officeart/2005/8/layout/vList2"/>
    <dgm:cxn modelId="{18318379-D2A7-46B3-AE92-E66D26F7C2C9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b="0" i="0" dirty="0" smtClean="0">
              <a:solidFill>
                <a:schemeClr val="bg1"/>
              </a:solidFill>
              <a:latin typeface="+mn-lt"/>
            </a:rPr>
            <a:t>Готов к Труду и Обороне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792D46-99D3-45D2-987D-435024C1542B}" type="presOf" srcId="{C39F0467-B471-4C26-A1C6-9A89D73C51AE}" destId="{5E805778-9293-48E6-A0FB-8C3788097EB0}" srcOrd="0" destOrd="0" presId="urn:microsoft.com/office/officeart/2005/8/layout/vList2"/>
    <dgm:cxn modelId="{F36B8914-583E-4EA3-8C49-665EB57EBFBC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0A410F65-9635-4069-B8E0-2E0E09EBEE41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dirty="0" smtClean="0"/>
            <a:t>ВСЕРОССИЙСКИЕ  И МЕЖДУНАРОДНЫЕ ДИСТАНЦИОННЫЕ И ИНТЕРНЕТ- ОЛИМПИАДАЫ 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A93FEC-A269-44BB-BFE2-834D891A30FA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57807EB5-92DE-4393-9F4E-0EAF24AA259F}" type="presOf" srcId="{C39F0467-B471-4C26-A1C6-9A89D73C51AE}" destId="{5E805778-9293-48E6-A0FB-8C3788097EB0}" srcOrd="0" destOrd="0" presId="urn:microsoft.com/office/officeart/2005/8/layout/vList2"/>
    <dgm:cxn modelId="{20E711F6-587E-403F-98E2-C9B33F6381DC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b="0" i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rPr>
            <a:t>Школьники за продвижение глобального предпринимательства в рамках профильного лагеря «</a:t>
          </a:r>
          <a:r>
            <a:rPr lang="en-US" sz="2000" b="0" i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rPr>
            <a:t>SAGE</a:t>
          </a:r>
          <a:r>
            <a:rPr lang="ru-RU" sz="2000" b="0" i="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rPr>
            <a:t>»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963B6E-89A1-428C-8970-FB06397D62FB}" type="presOf" srcId="{6176C0DC-1009-440E-8FC5-455E134F5DEB}" destId="{B9AC8F90-A8BB-404C-A7B1-02146FC5F7FE}" srcOrd="0" destOrd="0" presId="urn:microsoft.com/office/officeart/2005/8/layout/vList2"/>
    <dgm:cxn modelId="{53ECAC13-B0D9-4A0E-BB14-D06E5C306B9E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231BA520-6178-482C-878E-41578680AF82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4762838-FCDE-4F02-80D5-6F2F2EC8CD07}" type="presOf" srcId="{6176C0DC-1009-440E-8FC5-455E134F5DEB}" destId="{B9AC8F90-A8BB-404C-A7B1-02146FC5F7F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b="0" dirty="0" smtClean="0"/>
            <a:t>МЕЖДУНАРОДНЫЙ И ВСЕРОССИЙСКИЙ УРОВЕНЬ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63394E-7417-4328-9D3C-DCE8A3402185}" type="presOf" srcId="{6176C0DC-1009-440E-8FC5-455E134F5DEB}" destId="{B9AC8F90-A8BB-404C-A7B1-02146FC5F7FE}" srcOrd="0" destOrd="0" presId="urn:microsoft.com/office/officeart/2005/8/layout/vList2"/>
    <dgm:cxn modelId="{80D964A7-21D2-4F64-B3AE-39C6959FB1C8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8B0416C9-FF42-4302-9504-24F1F4DA4ACE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b="0" dirty="0" smtClean="0"/>
            <a:t>РЕГИОНАЛЬНЫЙ УРОВЕНЬ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04778C-69B2-49E0-80BF-2177EDDDDE8C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C68F3645-B99B-467E-9181-8DB7ACC5BA0F}" type="presOf" srcId="{6176C0DC-1009-440E-8FC5-455E134F5DEB}" destId="{B9AC8F90-A8BB-404C-A7B1-02146FC5F7FE}" srcOrd="0" destOrd="0" presId="urn:microsoft.com/office/officeart/2005/8/layout/vList2"/>
    <dgm:cxn modelId="{D4A616B9-DDBB-45E3-B017-8790CAAA5E8B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Общая характеристика образовательного учреждения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67BC2E-B045-46F5-AD4C-D1ECE13BFD5C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5838021B-E795-4257-88E7-6A7225828052}" type="presOf" srcId="{6176C0DC-1009-440E-8FC5-455E134F5DEB}" destId="{B9AC8F90-A8BB-404C-A7B1-02146FC5F7FE}" srcOrd="0" destOrd="0" presId="urn:microsoft.com/office/officeart/2005/8/layout/vList2"/>
    <dgm:cxn modelId="{BAAA13B2-F011-429E-9229-4CDBF1F264D6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b="0" dirty="0" smtClean="0"/>
            <a:t>МУНИЦИПАЛЬНЫЙ УРОВЕНЬ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1176D100-01D5-4609-8257-2013D43CD106}" type="presOf" srcId="{C39F0467-B471-4C26-A1C6-9A89D73C51AE}" destId="{5E805778-9293-48E6-A0FB-8C3788097EB0}" srcOrd="0" destOrd="0" presId="urn:microsoft.com/office/officeart/2005/8/layout/vList2"/>
    <dgm:cxn modelId="{012329E2-0825-4BC1-BE1F-8AA36EB5CC7D}" type="presOf" srcId="{6176C0DC-1009-440E-8FC5-455E134F5DEB}" destId="{B9AC8F90-A8BB-404C-A7B1-02146FC5F7FE}" srcOrd="0" destOrd="0" presId="urn:microsoft.com/office/officeart/2005/8/layout/vList2"/>
    <dgm:cxn modelId="{348B5BA8-0635-4E1B-869F-122D9CDE762F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dirty="0" smtClean="0"/>
            <a:t>ВЗАИМОДЕЙСТВИЕ ШКОЛЫ 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A292C4-99BD-4AE0-80D3-C8D5EBB99D77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10E8D819-B4D8-4258-94B5-2A2E4FE0B0BC}" type="presOf" srcId="{C39F0467-B471-4C26-A1C6-9A89D73C51AE}" destId="{5E805778-9293-48E6-A0FB-8C3788097EB0}" srcOrd="0" destOrd="0" presId="urn:microsoft.com/office/officeart/2005/8/layout/vList2"/>
    <dgm:cxn modelId="{816669A6-164B-4116-8E0F-EF8B3E5DDA0E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1800" b="0" i="0" dirty="0" smtClean="0"/>
            <a:t>ПСИХОЛОГО-ПЕДАГОГИЧЕСКОЕ СОПРОВОЖДЕНИЕ </a:t>
          </a:r>
        </a:p>
        <a:p>
          <a:r>
            <a:rPr lang="ru-RU" sz="1800" b="0" i="0" dirty="0" smtClean="0"/>
            <a:t>ОБРАЗОВАТЕЛЬНОГО ПРОЦЕССА</a:t>
          </a:r>
          <a:endParaRPr lang="ru-RU" sz="1800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254919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80EBFF49-469B-4B98-9112-2441C905D1A4}" type="presOf" srcId="{C39F0467-B471-4C26-A1C6-9A89D73C51AE}" destId="{5E805778-9293-48E6-A0FB-8C3788097EB0}" srcOrd="0" destOrd="0" presId="urn:microsoft.com/office/officeart/2005/8/layout/vList2"/>
    <dgm:cxn modelId="{58E25412-C90A-4798-B860-F80DB479361B}" type="presOf" srcId="{6176C0DC-1009-440E-8FC5-455E134F5DEB}" destId="{B9AC8F90-A8BB-404C-A7B1-02146FC5F7FE}" srcOrd="0" destOrd="0" presId="urn:microsoft.com/office/officeart/2005/8/layout/vList2"/>
    <dgm:cxn modelId="{0FDE2E18-3AE4-49BD-B25F-B0C74F31002B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1800" b="0" i="0" dirty="0" smtClean="0"/>
            <a:t>ПСИХОЛОГО-ПЕДАГОГИЧЕСКОЕ СОПРОВОЖДЕНИЕ </a:t>
          </a:r>
        </a:p>
        <a:p>
          <a:r>
            <a:rPr lang="ru-RU" sz="1800" b="0" i="0" dirty="0" smtClean="0"/>
            <a:t>ОБРАЗОВАТЕЛЬНОГО ПРОЦЕССА</a:t>
          </a:r>
          <a:endParaRPr lang="ru-RU" sz="1800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254919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D7E7F1-D86F-41A8-AD4C-B9EDC4212E8A}" type="presOf" srcId="{6176C0DC-1009-440E-8FC5-455E134F5DEB}" destId="{B9AC8F90-A8BB-404C-A7B1-02146FC5F7FE}" srcOrd="0" destOrd="0" presId="urn:microsoft.com/office/officeart/2005/8/layout/vList2"/>
    <dgm:cxn modelId="{84766922-3188-4792-9E3C-499E9FF803D8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EAB4B8F7-498C-4A36-B27A-4402459DE497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1800" b="0" i="0" dirty="0" smtClean="0"/>
            <a:t>ПСИХОЛОГО-ПЕДАГОГИЧЕСКОЕ СОПРОВОЖДЕНИЕ </a:t>
          </a:r>
        </a:p>
        <a:p>
          <a:r>
            <a:rPr lang="ru-RU" sz="1800" b="0" i="0" dirty="0" smtClean="0"/>
            <a:t>ОБРАЗОВАТЕЛЬНОГО ПРОЦЕССА</a:t>
          </a:r>
          <a:endParaRPr lang="ru-RU" sz="1800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254919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349D5A-B508-42FE-9692-90E32FFBA579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3FD07FC2-00F2-414D-B2D0-81F685ED5C21}" type="presOf" srcId="{C39F0467-B471-4C26-A1C6-9A89D73C51AE}" destId="{5E805778-9293-48E6-A0FB-8C3788097EB0}" srcOrd="0" destOrd="0" presId="urn:microsoft.com/office/officeart/2005/8/layout/vList2"/>
    <dgm:cxn modelId="{7CE6B0E0-C75B-44C3-89AC-2693C5FD6625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46CB864-2F8A-4977-A15A-07E5D5FD839D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271DD6F-9F57-4D44-99D1-33FEB904D695}">
      <dgm:prSet phldrT="[Текст]"/>
      <dgm:spPr/>
      <dgm:t>
        <a:bodyPr/>
        <a:lstStyle/>
        <a:p>
          <a:r>
            <a:rPr lang="ru-RU" dirty="0" smtClean="0"/>
            <a:t>ИНДИВИДУАЛЬНАЯ</a:t>
          </a:r>
          <a:endParaRPr lang="ru-RU" dirty="0"/>
        </a:p>
      </dgm:t>
    </dgm:pt>
    <dgm:pt modelId="{02EAC15E-3EAC-42F2-8D96-B7853D02BBBA}" type="parTrans" cxnId="{C3463258-A954-47EC-A44E-FEFB85D89F9C}">
      <dgm:prSet/>
      <dgm:spPr/>
      <dgm:t>
        <a:bodyPr/>
        <a:lstStyle/>
        <a:p>
          <a:endParaRPr lang="ru-RU"/>
        </a:p>
      </dgm:t>
    </dgm:pt>
    <dgm:pt modelId="{CDEF2579-5D74-4670-80F3-6F6C107D8336}" type="sibTrans" cxnId="{C3463258-A954-47EC-A44E-FEFB85D89F9C}">
      <dgm:prSet/>
      <dgm:spPr/>
      <dgm:t>
        <a:bodyPr/>
        <a:lstStyle/>
        <a:p>
          <a:endParaRPr lang="ru-RU"/>
        </a:p>
      </dgm:t>
    </dgm:pt>
    <dgm:pt modelId="{BD247555-08BC-4EDB-91FB-F46BF2E5E151}">
      <dgm:prSet phldrT="[Текст]"/>
      <dgm:spPr/>
      <dgm:t>
        <a:bodyPr/>
        <a:lstStyle/>
        <a:p>
          <a:r>
            <a:rPr lang="ru-RU" b="1" dirty="0" smtClean="0"/>
            <a:t>КОРРЕКЦИОННО-РАЗВИВАЮЩАЯ </a:t>
          </a:r>
          <a:endParaRPr lang="ru-RU" dirty="0"/>
        </a:p>
      </dgm:t>
    </dgm:pt>
    <dgm:pt modelId="{8280B2BC-1EC4-4C26-9217-432025648A5A}" type="parTrans" cxnId="{6A741B6D-F6A3-4D2E-819A-C756D2469B59}">
      <dgm:prSet/>
      <dgm:spPr/>
      <dgm:t>
        <a:bodyPr/>
        <a:lstStyle/>
        <a:p>
          <a:endParaRPr lang="ru-RU"/>
        </a:p>
      </dgm:t>
    </dgm:pt>
    <dgm:pt modelId="{ADDB610B-8A4D-43A5-917C-2966A8E910CE}" type="sibTrans" cxnId="{6A741B6D-F6A3-4D2E-819A-C756D2469B59}">
      <dgm:prSet/>
      <dgm:spPr/>
      <dgm:t>
        <a:bodyPr/>
        <a:lstStyle/>
        <a:p>
          <a:endParaRPr lang="ru-RU"/>
        </a:p>
      </dgm:t>
    </dgm:pt>
    <dgm:pt modelId="{8AC47E20-A3A6-4519-B910-D8B015FB610F}">
      <dgm:prSet phldrT="[Текст]"/>
      <dgm:spPr/>
      <dgm:t>
        <a:bodyPr/>
        <a:lstStyle/>
        <a:p>
          <a:r>
            <a:rPr lang="ru-RU" b="1" dirty="0" smtClean="0"/>
            <a:t>КОНСУЛЬТАТИВНАЯ </a:t>
          </a:r>
          <a:endParaRPr lang="ru-RU" dirty="0"/>
        </a:p>
      </dgm:t>
    </dgm:pt>
    <dgm:pt modelId="{66F1DBE6-6796-4D58-BBCC-CAC4891FA120}" type="parTrans" cxnId="{8A0D456A-D6FD-4905-A96C-067A11AB9F53}">
      <dgm:prSet/>
      <dgm:spPr/>
      <dgm:t>
        <a:bodyPr/>
        <a:lstStyle/>
        <a:p>
          <a:endParaRPr lang="ru-RU"/>
        </a:p>
      </dgm:t>
    </dgm:pt>
    <dgm:pt modelId="{329F5EBA-D524-4556-86AB-322FBA05F04D}" type="sibTrans" cxnId="{8A0D456A-D6FD-4905-A96C-067A11AB9F53}">
      <dgm:prSet/>
      <dgm:spPr/>
      <dgm:t>
        <a:bodyPr/>
        <a:lstStyle/>
        <a:p>
          <a:endParaRPr lang="ru-RU"/>
        </a:p>
      </dgm:t>
    </dgm:pt>
    <dgm:pt modelId="{46D8597D-6BD5-4293-ACCB-77C61B55A171}">
      <dgm:prSet phldrT="[Текст]"/>
      <dgm:spPr/>
      <dgm:t>
        <a:bodyPr/>
        <a:lstStyle/>
        <a:p>
          <a:r>
            <a:rPr lang="ru-RU" b="1" dirty="0" smtClean="0"/>
            <a:t>ПРОСВЕТИТЕЛЬСКО-ПРОФИЛАКТИЧЕСКАЯ </a:t>
          </a:r>
          <a:endParaRPr lang="ru-RU" dirty="0"/>
        </a:p>
      </dgm:t>
    </dgm:pt>
    <dgm:pt modelId="{97A0A37A-B7ED-4144-BBC0-DF7703A8595E}" type="parTrans" cxnId="{ED23E4F0-67FC-47D7-A906-381F22CFED5E}">
      <dgm:prSet/>
      <dgm:spPr/>
      <dgm:t>
        <a:bodyPr/>
        <a:lstStyle/>
        <a:p>
          <a:endParaRPr lang="ru-RU"/>
        </a:p>
      </dgm:t>
    </dgm:pt>
    <dgm:pt modelId="{CC2F9AA0-AB4B-4927-8947-F62D6045BB9F}" type="sibTrans" cxnId="{ED23E4F0-67FC-47D7-A906-381F22CFED5E}">
      <dgm:prSet/>
      <dgm:spPr/>
      <dgm:t>
        <a:bodyPr/>
        <a:lstStyle/>
        <a:p>
          <a:endParaRPr lang="ru-RU"/>
        </a:p>
      </dgm:t>
    </dgm:pt>
    <dgm:pt modelId="{1287AEFA-4056-45F7-AE49-75083545BCB4}" type="pres">
      <dgm:prSet presAssocID="{446CB864-2F8A-4977-A15A-07E5D5FD839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F9B0B6-4745-467A-BE81-0DA4D982C767}" type="pres">
      <dgm:prSet presAssocID="{5271DD6F-9F57-4D44-99D1-33FEB904D695}" presName="parentLin" presStyleCnt="0"/>
      <dgm:spPr/>
    </dgm:pt>
    <dgm:pt modelId="{1CE7A886-2534-4BE4-8515-F4358A5CD05B}" type="pres">
      <dgm:prSet presAssocID="{5271DD6F-9F57-4D44-99D1-33FEB904D69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53406116-385E-4D32-96FC-A271C7D380C7}" type="pres">
      <dgm:prSet presAssocID="{5271DD6F-9F57-4D44-99D1-33FEB904D69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58FE9B-69B6-4132-A1A8-9459D19A01DC}" type="pres">
      <dgm:prSet presAssocID="{5271DD6F-9F57-4D44-99D1-33FEB904D695}" presName="negativeSpace" presStyleCnt="0"/>
      <dgm:spPr/>
    </dgm:pt>
    <dgm:pt modelId="{316412D9-51CC-499E-81A8-E947843530E3}" type="pres">
      <dgm:prSet presAssocID="{5271DD6F-9F57-4D44-99D1-33FEB904D695}" presName="childText" presStyleLbl="conFgAcc1" presStyleIdx="0" presStyleCnt="4">
        <dgm:presLayoutVars>
          <dgm:bulletEnabled val="1"/>
        </dgm:presLayoutVars>
      </dgm:prSet>
      <dgm:spPr/>
    </dgm:pt>
    <dgm:pt modelId="{1C88EFA2-BD43-4ED0-8AA9-1A377F82FCA8}" type="pres">
      <dgm:prSet presAssocID="{CDEF2579-5D74-4670-80F3-6F6C107D8336}" presName="spaceBetweenRectangles" presStyleCnt="0"/>
      <dgm:spPr/>
    </dgm:pt>
    <dgm:pt modelId="{1F45DB96-D84B-456E-A5A3-2672D4B2081B}" type="pres">
      <dgm:prSet presAssocID="{BD247555-08BC-4EDB-91FB-F46BF2E5E151}" presName="parentLin" presStyleCnt="0"/>
      <dgm:spPr/>
    </dgm:pt>
    <dgm:pt modelId="{674C0A73-BF0D-4F40-802F-7013F094552A}" type="pres">
      <dgm:prSet presAssocID="{BD247555-08BC-4EDB-91FB-F46BF2E5E15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397C8130-C7A7-42C7-88BD-EBCAF8BEFFBC}" type="pres">
      <dgm:prSet presAssocID="{BD247555-08BC-4EDB-91FB-F46BF2E5E15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778059-8E2A-42B0-9EBE-A15D26E271CE}" type="pres">
      <dgm:prSet presAssocID="{BD247555-08BC-4EDB-91FB-F46BF2E5E151}" presName="negativeSpace" presStyleCnt="0"/>
      <dgm:spPr/>
    </dgm:pt>
    <dgm:pt modelId="{5383A2BA-BB3F-4F67-BF46-9C3CBA8A950E}" type="pres">
      <dgm:prSet presAssocID="{BD247555-08BC-4EDB-91FB-F46BF2E5E151}" presName="childText" presStyleLbl="conFgAcc1" presStyleIdx="1" presStyleCnt="4">
        <dgm:presLayoutVars>
          <dgm:bulletEnabled val="1"/>
        </dgm:presLayoutVars>
      </dgm:prSet>
      <dgm:spPr/>
    </dgm:pt>
    <dgm:pt modelId="{D4A0ADBD-C96A-4EC2-8A5A-9D7FE6D8A803}" type="pres">
      <dgm:prSet presAssocID="{ADDB610B-8A4D-43A5-917C-2966A8E910CE}" presName="spaceBetweenRectangles" presStyleCnt="0"/>
      <dgm:spPr/>
    </dgm:pt>
    <dgm:pt modelId="{89281A7A-4EE4-44F5-A899-339B6D0DF11E}" type="pres">
      <dgm:prSet presAssocID="{8AC47E20-A3A6-4519-B910-D8B015FB610F}" presName="parentLin" presStyleCnt="0"/>
      <dgm:spPr/>
    </dgm:pt>
    <dgm:pt modelId="{091AD1FC-A523-41D9-A508-A740034123B7}" type="pres">
      <dgm:prSet presAssocID="{8AC47E20-A3A6-4519-B910-D8B015FB610F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B0F27375-9CC9-433E-BCDC-99BEC4036395}" type="pres">
      <dgm:prSet presAssocID="{8AC47E20-A3A6-4519-B910-D8B015FB610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C5189-EE88-47CC-843F-689E28901EDA}" type="pres">
      <dgm:prSet presAssocID="{8AC47E20-A3A6-4519-B910-D8B015FB610F}" presName="negativeSpace" presStyleCnt="0"/>
      <dgm:spPr/>
    </dgm:pt>
    <dgm:pt modelId="{4CB4EB8C-5B74-45FC-9744-F64477ECDC14}" type="pres">
      <dgm:prSet presAssocID="{8AC47E20-A3A6-4519-B910-D8B015FB610F}" presName="childText" presStyleLbl="conFgAcc1" presStyleIdx="2" presStyleCnt="4">
        <dgm:presLayoutVars>
          <dgm:bulletEnabled val="1"/>
        </dgm:presLayoutVars>
      </dgm:prSet>
      <dgm:spPr/>
    </dgm:pt>
    <dgm:pt modelId="{C1F52482-A3D8-475B-882C-7A14C0675DE1}" type="pres">
      <dgm:prSet presAssocID="{329F5EBA-D524-4556-86AB-322FBA05F04D}" presName="spaceBetweenRectangles" presStyleCnt="0"/>
      <dgm:spPr/>
    </dgm:pt>
    <dgm:pt modelId="{F29F5BFF-6D72-400D-92D2-D959E2626CB5}" type="pres">
      <dgm:prSet presAssocID="{46D8597D-6BD5-4293-ACCB-77C61B55A171}" presName="parentLin" presStyleCnt="0"/>
      <dgm:spPr/>
    </dgm:pt>
    <dgm:pt modelId="{553F39C2-C217-48CA-80F0-AF843169ED5B}" type="pres">
      <dgm:prSet presAssocID="{46D8597D-6BD5-4293-ACCB-77C61B55A171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5204A264-52A6-48A2-AFD6-E7492E0CBEC7}" type="pres">
      <dgm:prSet presAssocID="{46D8597D-6BD5-4293-ACCB-77C61B55A17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411113-378D-4045-AB8E-DECA3B0BCBD5}" type="pres">
      <dgm:prSet presAssocID="{46D8597D-6BD5-4293-ACCB-77C61B55A171}" presName="negativeSpace" presStyleCnt="0"/>
      <dgm:spPr/>
    </dgm:pt>
    <dgm:pt modelId="{98DFCAE0-90CE-4145-BD95-93CA969996AF}" type="pres">
      <dgm:prSet presAssocID="{46D8597D-6BD5-4293-ACCB-77C61B55A17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A0D456A-D6FD-4905-A96C-067A11AB9F53}" srcId="{446CB864-2F8A-4977-A15A-07E5D5FD839D}" destId="{8AC47E20-A3A6-4519-B910-D8B015FB610F}" srcOrd="2" destOrd="0" parTransId="{66F1DBE6-6796-4D58-BBCC-CAC4891FA120}" sibTransId="{329F5EBA-D524-4556-86AB-322FBA05F04D}"/>
    <dgm:cxn modelId="{C094592C-FABB-4EA1-AF7F-1E17A60D6BAC}" type="presOf" srcId="{446CB864-2F8A-4977-A15A-07E5D5FD839D}" destId="{1287AEFA-4056-45F7-AE49-75083545BCB4}" srcOrd="0" destOrd="0" presId="urn:microsoft.com/office/officeart/2005/8/layout/list1"/>
    <dgm:cxn modelId="{075F70E0-E2F8-4BA4-8FC3-A769699F1A98}" type="presOf" srcId="{8AC47E20-A3A6-4519-B910-D8B015FB610F}" destId="{091AD1FC-A523-41D9-A508-A740034123B7}" srcOrd="0" destOrd="0" presId="urn:microsoft.com/office/officeart/2005/8/layout/list1"/>
    <dgm:cxn modelId="{AE218CFE-1E49-4867-BA3E-E0706625015D}" type="presOf" srcId="{5271DD6F-9F57-4D44-99D1-33FEB904D695}" destId="{1CE7A886-2534-4BE4-8515-F4358A5CD05B}" srcOrd="0" destOrd="0" presId="urn:microsoft.com/office/officeart/2005/8/layout/list1"/>
    <dgm:cxn modelId="{20D39FCC-9FDF-4727-A3D6-2211895A0214}" type="presOf" srcId="{8AC47E20-A3A6-4519-B910-D8B015FB610F}" destId="{B0F27375-9CC9-433E-BCDC-99BEC4036395}" srcOrd="1" destOrd="0" presId="urn:microsoft.com/office/officeart/2005/8/layout/list1"/>
    <dgm:cxn modelId="{ED23E4F0-67FC-47D7-A906-381F22CFED5E}" srcId="{446CB864-2F8A-4977-A15A-07E5D5FD839D}" destId="{46D8597D-6BD5-4293-ACCB-77C61B55A171}" srcOrd="3" destOrd="0" parTransId="{97A0A37A-B7ED-4144-BBC0-DF7703A8595E}" sibTransId="{CC2F9AA0-AB4B-4927-8947-F62D6045BB9F}"/>
    <dgm:cxn modelId="{7CBA57BE-1CD0-4B2A-A530-623C3562C183}" type="presOf" srcId="{BD247555-08BC-4EDB-91FB-F46BF2E5E151}" destId="{674C0A73-BF0D-4F40-802F-7013F094552A}" srcOrd="0" destOrd="0" presId="urn:microsoft.com/office/officeart/2005/8/layout/list1"/>
    <dgm:cxn modelId="{2188DA91-BEA1-4682-8557-041FE1F29924}" type="presOf" srcId="{BD247555-08BC-4EDB-91FB-F46BF2E5E151}" destId="{397C8130-C7A7-42C7-88BD-EBCAF8BEFFBC}" srcOrd="1" destOrd="0" presId="urn:microsoft.com/office/officeart/2005/8/layout/list1"/>
    <dgm:cxn modelId="{01CEB57D-04F4-4F78-8DF6-C8974D896DA7}" type="presOf" srcId="{46D8597D-6BD5-4293-ACCB-77C61B55A171}" destId="{5204A264-52A6-48A2-AFD6-E7492E0CBEC7}" srcOrd="1" destOrd="0" presId="urn:microsoft.com/office/officeart/2005/8/layout/list1"/>
    <dgm:cxn modelId="{6A741B6D-F6A3-4D2E-819A-C756D2469B59}" srcId="{446CB864-2F8A-4977-A15A-07E5D5FD839D}" destId="{BD247555-08BC-4EDB-91FB-F46BF2E5E151}" srcOrd="1" destOrd="0" parTransId="{8280B2BC-1EC4-4C26-9217-432025648A5A}" sibTransId="{ADDB610B-8A4D-43A5-917C-2966A8E910CE}"/>
    <dgm:cxn modelId="{A3763234-B82D-49D9-A8AF-8905675BE3AD}" type="presOf" srcId="{46D8597D-6BD5-4293-ACCB-77C61B55A171}" destId="{553F39C2-C217-48CA-80F0-AF843169ED5B}" srcOrd="0" destOrd="0" presId="urn:microsoft.com/office/officeart/2005/8/layout/list1"/>
    <dgm:cxn modelId="{BFB93827-0B18-4205-9045-FCC8356723E4}" type="presOf" srcId="{5271DD6F-9F57-4D44-99D1-33FEB904D695}" destId="{53406116-385E-4D32-96FC-A271C7D380C7}" srcOrd="1" destOrd="0" presId="urn:microsoft.com/office/officeart/2005/8/layout/list1"/>
    <dgm:cxn modelId="{C3463258-A954-47EC-A44E-FEFB85D89F9C}" srcId="{446CB864-2F8A-4977-A15A-07E5D5FD839D}" destId="{5271DD6F-9F57-4D44-99D1-33FEB904D695}" srcOrd="0" destOrd="0" parTransId="{02EAC15E-3EAC-42F2-8D96-B7853D02BBBA}" sibTransId="{CDEF2579-5D74-4670-80F3-6F6C107D8336}"/>
    <dgm:cxn modelId="{32785854-62F2-4156-AB3A-E73FFAD30F9E}" type="presParOf" srcId="{1287AEFA-4056-45F7-AE49-75083545BCB4}" destId="{BCF9B0B6-4745-467A-BE81-0DA4D982C767}" srcOrd="0" destOrd="0" presId="urn:microsoft.com/office/officeart/2005/8/layout/list1"/>
    <dgm:cxn modelId="{020D9AFE-33D6-45BE-8C07-8BA5D9073C60}" type="presParOf" srcId="{BCF9B0B6-4745-467A-BE81-0DA4D982C767}" destId="{1CE7A886-2534-4BE4-8515-F4358A5CD05B}" srcOrd="0" destOrd="0" presId="urn:microsoft.com/office/officeart/2005/8/layout/list1"/>
    <dgm:cxn modelId="{88616FCC-184B-4AF0-BF62-70B1F3AE931B}" type="presParOf" srcId="{BCF9B0B6-4745-467A-BE81-0DA4D982C767}" destId="{53406116-385E-4D32-96FC-A271C7D380C7}" srcOrd="1" destOrd="0" presId="urn:microsoft.com/office/officeart/2005/8/layout/list1"/>
    <dgm:cxn modelId="{476ADC32-5CC8-4AF1-9733-0EFC2C3B4174}" type="presParOf" srcId="{1287AEFA-4056-45F7-AE49-75083545BCB4}" destId="{9158FE9B-69B6-4132-A1A8-9459D19A01DC}" srcOrd="1" destOrd="0" presId="urn:microsoft.com/office/officeart/2005/8/layout/list1"/>
    <dgm:cxn modelId="{2F67FB4D-3EBB-4835-801B-4A04B069A01A}" type="presParOf" srcId="{1287AEFA-4056-45F7-AE49-75083545BCB4}" destId="{316412D9-51CC-499E-81A8-E947843530E3}" srcOrd="2" destOrd="0" presId="urn:microsoft.com/office/officeart/2005/8/layout/list1"/>
    <dgm:cxn modelId="{374645BC-DC4B-46A4-9AF7-9EBAFFB6A686}" type="presParOf" srcId="{1287AEFA-4056-45F7-AE49-75083545BCB4}" destId="{1C88EFA2-BD43-4ED0-8AA9-1A377F82FCA8}" srcOrd="3" destOrd="0" presId="urn:microsoft.com/office/officeart/2005/8/layout/list1"/>
    <dgm:cxn modelId="{2C3CFB2F-C4DA-4273-A767-BCCF189C6D25}" type="presParOf" srcId="{1287AEFA-4056-45F7-AE49-75083545BCB4}" destId="{1F45DB96-D84B-456E-A5A3-2672D4B2081B}" srcOrd="4" destOrd="0" presId="urn:microsoft.com/office/officeart/2005/8/layout/list1"/>
    <dgm:cxn modelId="{C6D518AA-BDE6-4A20-BC9F-F641440D631F}" type="presParOf" srcId="{1F45DB96-D84B-456E-A5A3-2672D4B2081B}" destId="{674C0A73-BF0D-4F40-802F-7013F094552A}" srcOrd="0" destOrd="0" presId="urn:microsoft.com/office/officeart/2005/8/layout/list1"/>
    <dgm:cxn modelId="{DB4E6353-C343-4818-87AC-0C9E7EC4DF8E}" type="presParOf" srcId="{1F45DB96-D84B-456E-A5A3-2672D4B2081B}" destId="{397C8130-C7A7-42C7-88BD-EBCAF8BEFFBC}" srcOrd="1" destOrd="0" presId="urn:microsoft.com/office/officeart/2005/8/layout/list1"/>
    <dgm:cxn modelId="{B8BD29B2-2442-4C9C-B91B-E21F3BFB7F6F}" type="presParOf" srcId="{1287AEFA-4056-45F7-AE49-75083545BCB4}" destId="{B5778059-8E2A-42B0-9EBE-A15D26E271CE}" srcOrd="5" destOrd="0" presId="urn:microsoft.com/office/officeart/2005/8/layout/list1"/>
    <dgm:cxn modelId="{26CCEF05-0059-49C0-AA94-5A2D2CE9004F}" type="presParOf" srcId="{1287AEFA-4056-45F7-AE49-75083545BCB4}" destId="{5383A2BA-BB3F-4F67-BF46-9C3CBA8A950E}" srcOrd="6" destOrd="0" presId="urn:microsoft.com/office/officeart/2005/8/layout/list1"/>
    <dgm:cxn modelId="{B17094EE-A80E-4101-A988-B95CA6CA4556}" type="presParOf" srcId="{1287AEFA-4056-45F7-AE49-75083545BCB4}" destId="{D4A0ADBD-C96A-4EC2-8A5A-9D7FE6D8A803}" srcOrd="7" destOrd="0" presId="urn:microsoft.com/office/officeart/2005/8/layout/list1"/>
    <dgm:cxn modelId="{F0605862-C505-41A2-9312-5C0F92FEAD7D}" type="presParOf" srcId="{1287AEFA-4056-45F7-AE49-75083545BCB4}" destId="{89281A7A-4EE4-44F5-A899-339B6D0DF11E}" srcOrd="8" destOrd="0" presId="urn:microsoft.com/office/officeart/2005/8/layout/list1"/>
    <dgm:cxn modelId="{9926FF6A-D4CC-416F-AEC8-98531D82AA75}" type="presParOf" srcId="{89281A7A-4EE4-44F5-A899-339B6D0DF11E}" destId="{091AD1FC-A523-41D9-A508-A740034123B7}" srcOrd="0" destOrd="0" presId="urn:microsoft.com/office/officeart/2005/8/layout/list1"/>
    <dgm:cxn modelId="{E75C07DC-683C-44AF-A783-28A20576EAEB}" type="presParOf" srcId="{89281A7A-4EE4-44F5-A899-339B6D0DF11E}" destId="{B0F27375-9CC9-433E-BCDC-99BEC4036395}" srcOrd="1" destOrd="0" presId="urn:microsoft.com/office/officeart/2005/8/layout/list1"/>
    <dgm:cxn modelId="{0B3B6752-9923-485C-B72F-EE4A4AA216FF}" type="presParOf" srcId="{1287AEFA-4056-45F7-AE49-75083545BCB4}" destId="{4E3C5189-EE88-47CC-843F-689E28901EDA}" srcOrd="9" destOrd="0" presId="urn:microsoft.com/office/officeart/2005/8/layout/list1"/>
    <dgm:cxn modelId="{58C4FD51-9B79-4C8A-9D15-92423F636BFB}" type="presParOf" srcId="{1287AEFA-4056-45F7-AE49-75083545BCB4}" destId="{4CB4EB8C-5B74-45FC-9744-F64477ECDC14}" srcOrd="10" destOrd="0" presId="urn:microsoft.com/office/officeart/2005/8/layout/list1"/>
    <dgm:cxn modelId="{77229ACB-B309-4832-93B8-E7B6D765E3E9}" type="presParOf" srcId="{1287AEFA-4056-45F7-AE49-75083545BCB4}" destId="{C1F52482-A3D8-475B-882C-7A14C0675DE1}" srcOrd="11" destOrd="0" presId="urn:microsoft.com/office/officeart/2005/8/layout/list1"/>
    <dgm:cxn modelId="{587DE555-6ED1-4C83-A201-7510DD57E14E}" type="presParOf" srcId="{1287AEFA-4056-45F7-AE49-75083545BCB4}" destId="{F29F5BFF-6D72-400D-92D2-D959E2626CB5}" srcOrd="12" destOrd="0" presId="urn:microsoft.com/office/officeart/2005/8/layout/list1"/>
    <dgm:cxn modelId="{2C5B6BA8-5882-4C33-9FD1-039C783677CE}" type="presParOf" srcId="{F29F5BFF-6D72-400D-92D2-D959E2626CB5}" destId="{553F39C2-C217-48CA-80F0-AF843169ED5B}" srcOrd="0" destOrd="0" presId="urn:microsoft.com/office/officeart/2005/8/layout/list1"/>
    <dgm:cxn modelId="{7338ED19-A348-408F-AA4E-24AC5B8C2914}" type="presParOf" srcId="{F29F5BFF-6D72-400D-92D2-D959E2626CB5}" destId="{5204A264-52A6-48A2-AFD6-E7492E0CBEC7}" srcOrd="1" destOrd="0" presId="urn:microsoft.com/office/officeart/2005/8/layout/list1"/>
    <dgm:cxn modelId="{7EED6166-4E35-4C89-BDCB-B3242F2E0512}" type="presParOf" srcId="{1287AEFA-4056-45F7-AE49-75083545BCB4}" destId="{67411113-378D-4045-AB8E-DECA3B0BCBD5}" srcOrd="13" destOrd="0" presId="urn:microsoft.com/office/officeart/2005/8/layout/list1"/>
    <dgm:cxn modelId="{1A23EF45-7CB3-4111-AFDE-8A46234560CD}" type="presParOf" srcId="{1287AEFA-4056-45F7-AE49-75083545BCB4}" destId="{98DFCAE0-90CE-4145-BD95-93CA969996A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1800" b="0" i="0" dirty="0" smtClean="0"/>
            <a:t>ПСИХОЛОГО-ПЕДАГОГИЧЕСКОЕ СОПРОВОЖДЕНИЕ </a:t>
          </a:r>
        </a:p>
        <a:p>
          <a:r>
            <a:rPr lang="ru-RU" sz="1800" b="0" i="0" dirty="0" smtClean="0"/>
            <a:t>ОБРАЗОВАТЕЛЬНОГО ПРОЦЕССА</a:t>
          </a:r>
          <a:endParaRPr lang="ru-RU" sz="1800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254919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3EE32B50-4FFD-40B3-BFF7-208A99E223F1}" type="presOf" srcId="{C39F0467-B471-4C26-A1C6-9A89D73C51AE}" destId="{5E805778-9293-48E6-A0FB-8C3788097EB0}" srcOrd="0" destOrd="0" presId="urn:microsoft.com/office/officeart/2005/8/layout/vList2"/>
    <dgm:cxn modelId="{FC2CBC0D-35E9-4DD9-BB96-4C41D42AD05A}" type="presOf" srcId="{6176C0DC-1009-440E-8FC5-455E134F5DEB}" destId="{B9AC8F90-A8BB-404C-A7B1-02146FC5F7FE}" srcOrd="0" destOrd="0" presId="urn:microsoft.com/office/officeart/2005/8/layout/vList2"/>
    <dgm:cxn modelId="{806BACD1-9A21-4363-A055-2CBB91639DE9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1800" b="0" i="0" dirty="0" smtClean="0"/>
            <a:t>ПСИХОЛОГО-ПЕДАГОГИЧЕСКОЕ СОПРОВОЖДЕНИЕ </a:t>
          </a:r>
        </a:p>
        <a:p>
          <a:r>
            <a:rPr lang="ru-RU" sz="1800" b="0" i="0" dirty="0" smtClean="0"/>
            <a:t>ОБРАЗОВАТЕЛЬНОГО ПРОЦЕССА</a:t>
          </a:r>
          <a:endParaRPr lang="ru-RU" sz="1800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254919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8680D5-4885-4AD4-9B3F-ADB3EBA79205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14701E99-8CB0-406C-A1C2-FDB16BA6BCD0}" type="presOf" srcId="{6176C0DC-1009-440E-8FC5-455E134F5DEB}" destId="{B9AC8F90-A8BB-404C-A7B1-02146FC5F7FE}" srcOrd="0" destOrd="0" presId="urn:microsoft.com/office/officeart/2005/8/layout/vList2"/>
    <dgm:cxn modelId="{EEFFB83D-622D-4204-9624-8FDC765CBAEF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b="0" i="0" dirty="0" smtClean="0"/>
            <a:t>СВЕДЕНИЯ ОБ ОЗДОРОВЛЕНИИ ДЕТЕЙ</a:t>
          </a:r>
          <a:endParaRPr lang="ru-RU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NeighborX="407" custLinFactNeighborY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997BF47F-2635-429F-BD9E-F90307E2C9A6}" type="presOf" srcId="{C39F0467-B471-4C26-A1C6-9A89D73C51AE}" destId="{5E805778-9293-48E6-A0FB-8C3788097EB0}" srcOrd="0" destOrd="0" presId="urn:microsoft.com/office/officeart/2005/8/layout/vList2"/>
    <dgm:cxn modelId="{29845209-0493-4EC1-AC96-BFFAFB08E1DF}" type="presOf" srcId="{6176C0DC-1009-440E-8FC5-455E134F5DEB}" destId="{B9AC8F90-A8BB-404C-A7B1-02146FC5F7FE}" srcOrd="0" destOrd="0" presId="urn:microsoft.com/office/officeart/2005/8/layout/vList2"/>
    <dgm:cxn modelId="{E44FC1E4-65DF-418B-8AC2-4092E55D02F4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b="0" i="0" dirty="0" smtClean="0"/>
            <a:t>СВЕДЕНИЯ ОБ ОЗДОРОВЛЕНИИ ДЕТЕЙ</a:t>
          </a:r>
          <a:endParaRPr lang="ru-RU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EA40DF88-87D7-4A27-A409-2EA0C5B182FF}" type="presOf" srcId="{C39F0467-B471-4C26-A1C6-9A89D73C51AE}" destId="{5E805778-9293-48E6-A0FB-8C3788097EB0}" srcOrd="0" destOrd="0" presId="urn:microsoft.com/office/officeart/2005/8/layout/vList2"/>
    <dgm:cxn modelId="{F890ABAC-8584-4512-9610-79C1AC9D44A3}" type="presOf" srcId="{6176C0DC-1009-440E-8FC5-455E134F5DEB}" destId="{B9AC8F90-A8BB-404C-A7B1-02146FC5F7FE}" srcOrd="0" destOrd="0" presId="urn:microsoft.com/office/officeart/2005/8/layout/vList2"/>
    <dgm:cxn modelId="{9C3C439A-233A-4045-A794-5B41BEAD62E9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Общая характеристика образовательного учреждения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A0E821D6-EB16-4C19-89B6-80B85B4E495B}" type="presOf" srcId="{C39F0467-B471-4C26-A1C6-9A89D73C51AE}" destId="{5E805778-9293-48E6-A0FB-8C3788097EB0}" srcOrd="0" destOrd="0" presId="urn:microsoft.com/office/officeart/2005/8/layout/vList2"/>
    <dgm:cxn modelId="{8584B91E-93A7-4981-B28B-4BD7390C81C1}" type="presOf" srcId="{6176C0DC-1009-440E-8FC5-455E134F5DEB}" destId="{B9AC8F90-A8BB-404C-A7B1-02146FC5F7FE}" srcOrd="0" destOrd="0" presId="urn:microsoft.com/office/officeart/2005/8/layout/vList2"/>
    <dgm:cxn modelId="{CC8DF981-374C-4E8E-A6A7-02BFDA56AD3C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1800" b="0" i="0" dirty="0" smtClean="0"/>
            <a:t>СОЗДАНИЕ УСЛОВИЙ ДЛЯ ОСУЩЕСТВЛЕНИЯ ОБРАЗОВАТЕЛЬНОГО ПРОЦЕССА ЧЕРЕЗ ФИНАНСОВОЕ ОБЕСПЕЧЕНИЕ</a:t>
          </a:r>
          <a:endParaRPr lang="ru-RU" sz="1800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69633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900FA2-AB7A-4844-8C66-291BD2CC3AA4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C1B4D744-8BDF-4241-BF67-DEE4C0F426D5}" type="presOf" srcId="{C39F0467-B471-4C26-A1C6-9A89D73C51AE}" destId="{5E805778-9293-48E6-A0FB-8C3788097EB0}" srcOrd="0" destOrd="0" presId="urn:microsoft.com/office/officeart/2005/8/layout/vList2"/>
    <dgm:cxn modelId="{76C30E9F-6F88-4971-B42B-45E20892157A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1800" b="0" i="0" dirty="0" smtClean="0"/>
            <a:t>СОЗДАНИЕ УСЛОВИЙ ДЛЯ ОСУЩЕСТВЛЕНИЯ ОБРАЗОВАТЕЛЬНОГО ПРОЦЕССА ЧЕРЕЗ ФИНАНСОВОЕ ОБЕСПЕЧЕНИЕ</a:t>
          </a:r>
          <a:endParaRPr lang="ru-RU" sz="1800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69633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EF6602-F65E-408F-8C49-3131B98F927E}" type="presOf" srcId="{6176C0DC-1009-440E-8FC5-455E134F5DEB}" destId="{B9AC8F90-A8BB-404C-A7B1-02146FC5F7FE}" srcOrd="0" destOrd="0" presId="urn:microsoft.com/office/officeart/2005/8/layout/vList2"/>
    <dgm:cxn modelId="{3769209B-14AB-4415-9CDE-AD8DE504D56B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2DC8624F-B32E-49C1-89B8-E4C13C5200BA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КАДРОВЫЕ РЕСУРСЫ ОБРАЗОВАТЕЛЬНОГО УЧРЕЖДЕНИЯ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240760-BBBB-4065-90EF-741138AF633B}" type="presOf" srcId="{6176C0DC-1009-440E-8FC5-455E134F5DEB}" destId="{B9AC8F90-A8BB-404C-A7B1-02146FC5F7FE}" srcOrd="0" destOrd="0" presId="urn:microsoft.com/office/officeart/2005/8/layout/vList2"/>
    <dgm:cxn modelId="{418B8C18-F1A8-42E2-954D-4D2C237996B5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4255EC0C-52A7-485C-B2FC-8668AE302DC0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КАДРОВЫЕ РЕСУРСЫ ОБРАЗОВАТЕЛЬНОГО УЧРЕЖДЕНИЯ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75829D-98ED-442C-831D-BE8C6CCC7032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A71D7C59-19E6-4626-B0F3-B023D425C116}" type="presOf" srcId="{6176C0DC-1009-440E-8FC5-455E134F5DEB}" destId="{B9AC8F90-A8BB-404C-A7B1-02146FC5F7FE}" srcOrd="0" destOrd="0" presId="urn:microsoft.com/office/officeart/2005/8/layout/vList2"/>
    <dgm:cxn modelId="{EFA4F190-4D03-474F-B1AB-58DF2C0F9972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КАДРОВЫЕ РЕСУРСЫ ОБРАЗОВАТЕЛЬНОГО УЧРЕЖДЕНИЯ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A02910-CF76-4DD9-B94B-B61CD22C051A}" type="presOf" srcId="{C39F0467-B471-4C26-A1C6-9A89D73C51AE}" destId="{5E805778-9293-48E6-A0FB-8C3788097EB0}" srcOrd="0" destOrd="0" presId="urn:microsoft.com/office/officeart/2005/8/layout/vList2"/>
    <dgm:cxn modelId="{ACD9A898-1AC2-4E50-8197-7414C5A64AE3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217FBC56-EA2B-4D45-8760-0C346CFE4C42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КАДРОВЫЕ РЕСУРСЫ ОБРАЗОВАТЕЛЬНОГО УЧРЕЖДЕНИЯ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065549-CFD3-4823-B26E-25B08F2C30B7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299B5A55-4009-4B82-B8B6-A41DA922FB09}" type="presOf" srcId="{6176C0DC-1009-440E-8FC5-455E134F5DEB}" destId="{B9AC8F90-A8BB-404C-A7B1-02146FC5F7FE}" srcOrd="0" destOrd="0" presId="urn:microsoft.com/office/officeart/2005/8/layout/vList2"/>
    <dgm:cxn modelId="{A33860B7-1404-4572-9C60-8D1AA7022A31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dirty="0" smtClean="0"/>
            <a:t>ПРОФЕССИОНАЛЬНОЕ САМООПРЕДЕЛЕНИЕ ПЕДАГОГОВ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B76919-14E9-4E82-8B3E-F7D7D3822FA5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77DC6A0F-F240-4FEF-BC5C-A42EF4A56D29}" type="presOf" srcId="{C39F0467-B471-4C26-A1C6-9A89D73C51AE}" destId="{5E805778-9293-48E6-A0FB-8C3788097EB0}" srcOrd="0" destOrd="0" presId="urn:microsoft.com/office/officeart/2005/8/layout/vList2"/>
    <dgm:cxn modelId="{434D07C8-29AB-4C61-B6C6-5D33112BBB3A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b="0" i="0" dirty="0" smtClean="0">
              <a:solidFill>
                <a:schemeClr val="bg1"/>
              </a:solidFill>
              <a:latin typeface="+mn-lt"/>
            </a:rPr>
            <a:t>ПРОГРАММА РАЗВИТИЯ ШКОЛЫ</a:t>
          </a:r>
          <a:endParaRPr lang="ru-RU" sz="2000" b="0" i="0" dirty="0">
            <a:solidFill>
              <a:schemeClr val="bg1"/>
            </a:solidFill>
            <a:latin typeface="+mn-lt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59E17B-1E98-4C9D-81D0-BBD18C93B2FD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33241F80-640C-4CF5-8969-79A19B1387D6}" type="presOf" srcId="{6176C0DC-1009-440E-8FC5-455E134F5DEB}" destId="{B9AC8F90-A8BB-404C-A7B1-02146FC5F7FE}" srcOrd="0" destOrd="0" presId="urn:microsoft.com/office/officeart/2005/8/layout/vList2"/>
    <dgm:cxn modelId="{84FCE0F9-6F90-4698-A1CD-C3642E0B6E9E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2000" b="0" i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МИССИЯ ШКОЛЫ</a:t>
          </a:r>
          <a:endParaRPr lang="ru-RU" sz="2000" b="0" i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NeighborX="-815" custLinFactNeighborY="-1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F253D-8DC0-477B-8F83-83AC8B62A91D}" type="presOf" srcId="{6176C0DC-1009-440E-8FC5-455E134F5DEB}" destId="{B9AC8F90-A8BB-404C-A7B1-02146FC5F7FE}" srcOrd="0" destOrd="0" presId="urn:microsoft.com/office/officeart/2005/8/layout/vList2"/>
    <dgm:cxn modelId="{C3420DCB-2EC9-4563-B7BF-6C3753F003BE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76AE23CC-C593-4C3C-AF78-E756637452EC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 custT="1"/>
      <dgm:spPr/>
      <dgm:t>
        <a:bodyPr/>
        <a:lstStyle/>
        <a:p>
          <a:r>
            <a:rPr lang="ru-RU" sz="3200" dirty="0" smtClean="0"/>
            <a:t>СОТРУДНИЧЕСТВО С РОДИТЕЛЯМИ</a:t>
          </a:r>
          <a:endParaRPr lang="ru-RU" sz="3200" b="0" i="0" dirty="0">
            <a:solidFill>
              <a:schemeClr val="bg1"/>
            </a:solidFill>
            <a:latin typeface="+mn-lt"/>
          </a:endParaRPr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343844" custLinFactNeighborX="-7125" custLinFactNeighborY="279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A920DA-7CA6-4A7A-AAE9-88BDBD2313A2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58D9CCEC-8C36-4316-9278-9B45BB15C66F}" type="presOf" srcId="{6176C0DC-1009-440E-8FC5-455E134F5DEB}" destId="{B9AC8F90-A8BB-404C-A7B1-02146FC5F7FE}" srcOrd="0" destOrd="0" presId="urn:microsoft.com/office/officeart/2005/8/layout/vList2"/>
    <dgm:cxn modelId="{88497E79-C448-4560-9347-C2FBF6B91BBC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6F40BB-35CD-47D1-9B62-47D8652FF064}" type="doc">
      <dgm:prSet loTypeId="urn:microsoft.com/office/officeart/2005/8/layout/radial6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9F458184-2FC8-4083-9CDA-CA1F456C5FF3}">
      <dgm:prSet phldrT="[Текст]" custT="1"/>
      <dgm:spPr/>
      <dgm:t>
        <a:bodyPr/>
        <a:lstStyle/>
        <a:p>
          <a:r>
            <a:rPr lang="ru-RU" sz="3200" dirty="0" err="1" smtClean="0"/>
            <a:t>Приори-тетные</a:t>
          </a:r>
          <a:r>
            <a:rPr lang="ru-RU" sz="3200" dirty="0" smtClean="0"/>
            <a:t> задачи</a:t>
          </a:r>
          <a:endParaRPr lang="ru-RU" sz="3200" dirty="0"/>
        </a:p>
      </dgm:t>
    </dgm:pt>
    <dgm:pt modelId="{90E8EB49-60D9-410F-9168-3BADD47625FB}" type="parTrans" cxnId="{F1F62BA8-E160-4F4D-BF10-248F306090A4}">
      <dgm:prSet/>
      <dgm:spPr/>
      <dgm:t>
        <a:bodyPr/>
        <a:lstStyle/>
        <a:p>
          <a:endParaRPr lang="ru-RU"/>
        </a:p>
      </dgm:t>
    </dgm:pt>
    <dgm:pt modelId="{B926B9DA-C8C7-44A0-8D18-D4FEE58F0144}" type="sibTrans" cxnId="{F1F62BA8-E160-4F4D-BF10-248F306090A4}">
      <dgm:prSet/>
      <dgm:spPr/>
      <dgm:t>
        <a:bodyPr/>
        <a:lstStyle/>
        <a:p>
          <a:endParaRPr lang="ru-RU"/>
        </a:p>
      </dgm:t>
    </dgm:pt>
    <dgm:pt modelId="{5A83E23A-6AA5-4DA5-B7DA-3368D1F4E794}">
      <dgm:prSet phldrT="[Текст]" custT="1"/>
      <dgm:spPr/>
      <dgm:t>
        <a:bodyPr/>
        <a:lstStyle/>
        <a:p>
          <a:r>
            <a:rPr lang="ru-RU" sz="3100" dirty="0" smtClean="0"/>
            <a:t>Задачи обучения</a:t>
          </a:r>
          <a:endParaRPr lang="ru-RU" sz="3100" dirty="0"/>
        </a:p>
      </dgm:t>
    </dgm:pt>
    <dgm:pt modelId="{2F3AA223-8BDF-4FD2-9A8A-8E67D5C47990}" type="parTrans" cxnId="{53BCE808-1D9D-4A04-8B6D-6EC28AF27B75}">
      <dgm:prSet/>
      <dgm:spPr/>
      <dgm:t>
        <a:bodyPr/>
        <a:lstStyle/>
        <a:p>
          <a:endParaRPr lang="ru-RU"/>
        </a:p>
      </dgm:t>
    </dgm:pt>
    <dgm:pt modelId="{A48196D3-896B-4AB7-BE7C-53E03109A623}" type="sibTrans" cxnId="{53BCE808-1D9D-4A04-8B6D-6EC28AF27B75}">
      <dgm:prSet/>
      <dgm:spPr/>
      <dgm:t>
        <a:bodyPr/>
        <a:lstStyle/>
        <a:p>
          <a:endParaRPr lang="ru-RU"/>
        </a:p>
      </dgm:t>
    </dgm:pt>
    <dgm:pt modelId="{1BA54864-BE6E-4132-A304-7E4DB6610336}">
      <dgm:prSet phldrT="[Текст]"/>
      <dgm:spPr/>
      <dgm:t>
        <a:bodyPr/>
        <a:lstStyle/>
        <a:p>
          <a:r>
            <a:rPr lang="ru-RU" dirty="0" smtClean="0"/>
            <a:t>Задачи воспитания</a:t>
          </a:r>
          <a:endParaRPr lang="ru-RU" dirty="0"/>
        </a:p>
      </dgm:t>
    </dgm:pt>
    <dgm:pt modelId="{60ECCE44-1A9D-404A-A038-9D272EF934B8}" type="parTrans" cxnId="{0628338B-9232-4498-9A35-88F7E69A6114}">
      <dgm:prSet/>
      <dgm:spPr/>
      <dgm:t>
        <a:bodyPr/>
        <a:lstStyle/>
        <a:p>
          <a:endParaRPr lang="ru-RU"/>
        </a:p>
      </dgm:t>
    </dgm:pt>
    <dgm:pt modelId="{459CB017-F2BB-4D13-B7F7-4FFD31A71DDA}" type="sibTrans" cxnId="{0628338B-9232-4498-9A35-88F7E69A6114}">
      <dgm:prSet/>
      <dgm:spPr/>
      <dgm:t>
        <a:bodyPr/>
        <a:lstStyle/>
        <a:p>
          <a:endParaRPr lang="ru-RU"/>
        </a:p>
      </dgm:t>
    </dgm:pt>
    <dgm:pt modelId="{925E694F-68F3-4B40-A861-29D55DE84001}">
      <dgm:prSet phldrT="[Текст]"/>
      <dgm:spPr/>
      <dgm:t>
        <a:bodyPr/>
        <a:lstStyle/>
        <a:p>
          <a:r>
            <a:rPr lang="ru-RU" dirty="0" smtClean="0"/>
            <a:t>Задачи оздоровления</a:t>
          </a:r>
          <a:endParaRPr lang="ru-RU" dirty="0"/>
        </a:p>
      </dgm:t>
    </dgm:pt>
    <dgm:pt modelId="{8D7E06FC-5A7D-40B7-8C5D-356539165984}" type="parTrans" cxnId="{18D5E97A-93EE-4EC5-B10A-04E47B8B62C8}">
      <dgm:prSet/>
      <dgm:spPr/>
      <dgm:t>
        <a:bodyPr/>
        <a:lstStyle/>
        <a:p>
          <a:endParaRPr lang="ru-RU"/>
        </a:p>
      </dgm:t>
    </dgm:pt>
    <dgm:pt modelId="{E68FC423-2388-4DDD-AF2F-EBF5D5DEA018}" type="sibTrans" cxnId="{18D5E97A-93EE-4EC5-B10A-04E47B8B62C8}">
      <dgm:prSet/>
      <dgm:spPr/>
      <dgm:t>
        <a:bodyPr/>
        <a:lstStyle/>
        <a:p>
          <a:endParaRPr lang="ru-RU"/>
        </a:p>
      </dgm:t>
    </dgm:pt>
    <dgm:pt modelId="{80334941-004D-40A6-A288-CEAFEEE07A32}">
      <dgm:prSet phldrT="[Текст]"/>
      <dgm:spPr/>
      <dgm:t>
        <a:bodyPr/>
        <a:lstStyle/>
        <a:p>
          <a:r>
            <a:rPr lang="ru-RU" dirty="0" smtClean="0"/>
            <a:t>Задачи развития</a:t>
          </a:r>
          <a:endParaRPr lang="ru-RU" dirty="0"/>
        </a:p>
      </dgm:t>
    </dgm:pt>
    <dgm:pt modelId="{98C47A6A-F8B1-43DE-9E82-0FD518C75543}" type="parTrans" cxnId="{F09C2170-CD2C-42C5-A7BD-061F2DC0022C}">
      <dgm:prSet/>
      <dgm:spPr/>
      <dgm:t>
        <a:bodyPr/>
        <a:lstStyle/>
        <a:p>
          <a:endParaRPr lang="ru-RU"/>
        </a:p>
      </dgm:t>
    </dgm:pt>
    <dgm:pt modelId="{4DB2ADAD-A51E-4035-9D80-537ED8D6E8E0}" type="sibTrans" cxnId="{F09C2170-CD2C-42C5-A7BD-061F2DC0022C}">
      <dgm:prSet/>
      <dgm:spPr/>
      <dgm:t>
        <a:bodyPr/>
        <a:lstStyle/>
        <a:p>
          <a:endParaRPr lang="ru-RU"/>
        </a:p>
      </dgm:t>
    </dgm:pt>
    <dgm:pt modelId="{1E1B275E-8C3B-4D54-84ED-F9F1258158CF}" type="pres">
      <dgm:prSet presAssocID="{AB6F40BB-35CD-47D1-9B62-47D8652FF06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CF0761-CAB7-4CA3-87B7-A4DE0F3AFCD6}" type="pres">
      <dgm:prSet presAssocID="{9F458184-2FC8-4083-9CDA-CA1F456C5FF3}" presName="centerShape" presStyleLbl="node0" presStyleIdx="0" presStyleCnt="1"/>
      <dgm:spPr/>
      <dgm:t>
        <a:bodyPr/>
        <a:lstStyle/>
        <a:p>
          <a:endParaRPr lang="ru-RU"/>
        </a:p>
      </dgm:t>
    </dgm:pt>
    <dgm:pt modelId="{F2239391-3927-4025-898D-8B907842CE66}" type="pres">
      <dgm:prSet presAssocID="{5A83E23A-6AA5-4DA5-B7DA-3368D1F4E794}" presName="node" presStyleLbl="node1" presStyleIdx="0" presStyleCnt="4" custScaleX="186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E754B3-FC3B-4AFB-8C1B-AD4D1A42EB0D}" type="pres">
      <dgm:prSet presAssocID="{5A83E23A-6AA5-4DA5-B7DA-3368D1F4E794}" presName="dummy" presStyleCnt="0"/>
      <dgm:spPr/>
    </dgm:pt>
    <dgm:pt modelId="{4D4177D4-7628-4D1A-9F40-AC21AC159D80}" type="pres">
      <dgm:prSet presAssocID="{A48196D3-896B-4AB7-BE7C-53E03109A623}" presName="sibTrans" presStyleLbl="sibTrans2D1" presStyleIdx="0" presStyleCnt="4"/>
      <dgm:spPr/>
      <dgm:t>
        <a:bodyPr/>
        <a:lstStyle/>
        <a:p>
          <a:endParaRPr lang="ru-RU"/>
        </a:p>
      </dgm:t>
    </dgm:pt>
    <dgm:pt modelId="{29F32733-27C7-4038-8654-21156A11F04F}" type="pres">
      <dgm:prSet presAssocID="{1BA54864-BE6E-4132-A304-7E4DB6610336}" presName="node" presStyleLbl="node1" presStyleIdx="1" presStyleCnt="4" custScaleX="177352" custRadScaleRad="135133" custRadScaleInc="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0C1D54-2D36-433D-940D-F464D06CD5BC}" type="pres">
      <dgm:prSet presAssocID="{1BA54864-BE6E-4132-A304-7E4DB6610336}" presName="dummy" presStyleCnt="0"/>
      <dgm:spPr/>
    </dgm:pt>
    <dgm:pt modelId="{51C9D2A4-40CE-4279-88F8-5C61019A49F6}" type="pres">
      <dgm:prSet presAssocID="{459CB017-F2BB-4D13-B7F7-4FFD31A71DDA}" presName="sibTrans" presStyleLbl="sibTrans2D1" presStyleIdx="1" presStyleCnt="4"/>
      <dgm:spPr/>
      <dgm:t>
        <a:bodyPr/>
        <a:lstStyle/>
        <a:p>
          <a:endParaRPr lang="ru-RU"/>
        </a:p>
      </dgm:t>
    </dgm:pt>
    <dgm:pt modelId="{CFD036A2-54F7-4574-BB90-8CA94BDAC7EC}" type="pres">
      <dgm:prSet presAssocID="{925E694F-68F3-4B40-A861-29D55DE84001}" presName="node" presStyleLbl="node1" presStyleIdx="2" presStyleCnt="4" custScaleX="2227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21CCE9-0742-412C-9B53-5A423B0A0A94}" type="pres">
      <dgm:prSet presAssocID="{925E694F-68F3-4B40-A861-29D55DE84001}" presName="dummy" presStyleCnt="0"/>
      <dgm:spPr/>
    </dgm:pt>
    <dgm:pt modelId="{25DDBB1D-922B-4303-A3A5-A2255195BCA4}" type="pres">
      <dgm:prSet presAssocID="{E68FC423-2388-4DDD-AF2F-EBF5D5DEA018}" presName="sibTrans" presStyleLbl="sibTrans2D1" presStyleIdx="2" presStyleCnt="4"/>
      <dgm:spPr/>
      <dgm:t>
        <a:bodyPr/>
        <a:lstStyle/>
        <a:p>
          <a:endParaRPr lang="ru-RU"/>
        </a:p>
      </dgm:t>
    </dgm:pt>
    <dgm:pt modelId="{933AE86A-9B3B-49A3-AED4-4B6F68D0A10D}" type="pres">
      <dgm:prSet presAssocID="{80334941-004D-40A6-A288-CEAFEEE07A32}" presName="node" presStyleLbl="node1" presStyleIdx="3" presStyleCnt="4" custScaleX="156879" custRadScaleRad="120827" custRadScaleInc="-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D83678-74BA-43D6-9AAD-673948CEA2C7}" type="pres">
      <dgm:prSet presAssocID="{80334941-004D-40A6-A288-CEAFEEE07A32}" presName="dummy" presStyleCnt="0"/>
      <dgm:spPr/>
    </dgm:pt>
    <dgm:pt modelId="{28FE4A19-59AE-4E10-A236-A46F0FA23E6B}" type="pres">
      <dgm:prSet presAssocID="{4DB2ADAD-A51E-4035-9D80-537ED8D6E8E0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93C1F070-6D01-4CE5-8417-5D4FBB2D96F4}" type="presOf" srcId="{80334941-004D-40A6-A288-CEAFEEE07A32}" destId="{933AE86A-9B3B-49A3-AED4-4B6F68D0A10D}" srcOrd="0" destOrd="0" presId="urn:microsoft.com/office/officeart/2005/8/layout/radial6"/>
    <dgm:cxn modelId="{CBC90DA5-B28A-4408-B282-C8C09FA5BD68}" type="presOf" srcId="{1BA54864-BE6E-4132-A304-7E4DB6610336}" destId="{29F32733-27C7-4038-8654-21156A11F04F}" srcOrd="0" destOrd="0" presId="urn:microsoft.com/office/officeart/2005/8/layout/radial6"/>
    <dgm:cxn modelId="{07A3D002-8774-4813-9173-2472D9DAE859}" type="presOf" srcId="{A48196D3-896B-4AB7-BE7C-53E03109A623}" destId="{4D4177D4-7628-4D1A-9F40-AC21AC159D80}" srcOrd="0" destOrd="0" presId="urn:microsoft.com/office/officeart/2005/8/layout/radial6"/>
    <dgm:cxn modelId="{4D8B1397-E88C-43FF-AC92-AB1414502852}" type="presOf" srcId="{459CB017-F2BB-4D13-B7F7-4FFD31A71DDA}" destId="{51C9D2A4-40CE-4279-88F8-5C61019A49F6}" srcOrd="0" destOrd="0" presId="urn:microsoft.com/office/officeart/2005/8/layout/radial6"/>
    <dgm:cxn modelId="{4BE538EE-5930-4C3D-A069-2F3F0BA77B6B}" type="presOf" srcId="{4DB2ADAD-A51E-4035-9D80-537ED8D6E8E0}" destId="{28FE4A19-59AE-4E10-A236-A46F0FA23E6B}" srcOrd="0" destOrd="0" presId="urn:microsoft.com/office/officeart/2005/8/layout/radial6"/>
    <dgm:cxn modelId="{18D5E97A-93EE-4EC5-B10A-04E47B8B62C8}" srcId="{9F458184-2FC8-4083-9CDA-CA1F456C5FF3}" destId="{925E694F-68F3-4B40-A861-29D55DE84001}" srcOrd="2" destOrd="0" parTransId="{8D7E06FC-5A7D-40B7-8C5D-356539165984}" sibTransId="{E68FC423-2388-4DDD-AF2F-EBF5D5DEA018}"/>
    <dgm:cxn modelId="{D0850C8C-FB90-4000-8691-9D050497EFDD}" type="presOf" srcId="{5A83E23A-6AA5-4DA5-B7DA-3368D1F4E794}" destId="{F2239391-3927-4025-898D-8B907842CE66}" srcOrd="0" destOrd="0" presId="urn:microsoft.com/office/officeart/2005/8/layout/radial6"/>
    <dgm:cxn modelId="{53BCE808-1D9D-4A04-8B6D-6EC28AF27B75}" srcId="{9F458184-2FC8-4083-9CDA-CA1F456C5FF3}" destId="{5A83E23A-6AA5-4DA5-B7DA-3368D1F4E794}" srcOrd="0" destOrd="0" parTransId="{2F3AA223-8BDF-4FD2-9A8A-8E67D5C47990}" sibTransId="{A48196D3-896B-4AB7-BE7C-53E03109A623}"/>
    <dgm:cxn modelId="{0628338B-9232-4498-9A35-88F7E69A6114}" srcId="{9F458184-2FC8-4083-9CDA-CA1F456C5FF3}" destId="{1BA54864-BE6E-4132-A304-7E4DB6610336}" srcOrd="1" destOrd="0" parTransId="{60ECCE44-1A9D-404A-A038-9D272EF934B8}" sibTransId="{459CB017-F2BB-4D13-B7F7-4FFD31A71DDA}"/>
    <dgm:cxn modelId="{2BFBC38C-3CE0-4A60-9EBC-B8664CC5B87E}" type="presOf" srcId="{E68FC423-2388-4DDD-AF2F-EBF5D5DEA018}" destId="{25DDBB1D-922B-4303-A3A5-A2255195BCA4}" srcOrd="0" destOrd="0" presId="urn:microsoft.com/office/officeart/2005/8/layout/radial6"/>
    <dgm:cxn modelId="{798CE3F4-4821-485D-93F0-0D77B1EE116F}" type="presOf" srcId="{AB6F40BB-35CD-47D1-9B62-47D8652FF064}" destId="{1E1B275E-8C3B-4D54-84ED-F9F1258158CF}" srcOrd="0" destOrd="0" presId="urn:microsoft.com/office/officeart/2005/8/layout/radial6"/>
    <dgm:cxn modelId="{AF5C2AA1-8A12-413E-A2AF-F16341671162}" type="presOf" srcId="{9F458184-2FC8-4083-9CDA-CA1F456C5FF3}" destId="{BCCF0761-CAB7-4CA3-87B7-A4DE0F3AFCD6}" srcOrd="0" destOrd="0" presId="urn:microsoft.com/office/officeart/2005/8/layout/radial6"/>
    <dgm:cxn modelId="{F09C2170-CD2C-42C5-A7BD-061F2DC0022C}" srcId="{9F458184-2FC8-4083-9CDA-CA1F456C5FF3}" destId="{80334941-004D-40A6-A288-CEAFEEE07A32}" srcOrd="3" destOrd="0" parTransId="{98C47A6A-F8B1-43DE-9E82-0FD518C75543}" sibTransId="{4DB2ADAD-A51E-4035-9D80-537ED8D6E8E0}"/>
    <dgm:cxn modelId="{F1F62BA8-E160-4F4D-BF10-248F306090A4}" srcId="{AB6F40BB-35CD-47D1-9B62-47D8652FF064}" destId="{9F458184-2FC8-4083-9CDA-CA1F456C5FF3}" srcOrd="0" destOrd="0" parTransId="{90E8EB49-60D9-410F-9168-3BADD47625FB}" sibTransId="{B926B9DA-C8C7-44A0-8D18-D4FEE58F0144}"/>
    <dgm:cxn modelId="{9E2B25B0-ECD5-4E0F-A9C9-C299C04E54D0}" type="presOf" srcId="{925E694F-68F3-4B40-A861-29D55DE84001}" destId="{CFD036A2-54F7-4574-BB90-8CA94BDAC7EC}" srcOrd="0" destOrd="0" presId="urn:microsoft.com/office/officeart/2005/8/layout/radial6"/>
    <dgm:cxn modelId="{51EE9350-16FA-4803-BEEC-0BA7C035F15D}" type="presParOf" srcId="{1E1B275E-8C3B-4D54-84ED-F9F1258158CF}" destId="{BCCF0761-CAB7-4CA3-87B7-A4DE0F3AFCD6}" srcOrd="0" destOrd="0" presId="urn:microsoft.com/office/officeart/2005/8/layout/radial6"/>
    <dgm:cxn modelId="{2002FA22-672E-46F5-AC7D-0948FD155813}" type="presParOf" srcId="{1E1B275E-8C3B-4D54-84ED-F9F1258158CF}" destId="{F2239391-3927-4025-898D-8B907842CE66}" srcOrd="1" destOrd="0" presId="urn:microsoft.com/office/officeart/2005/8/layout/radial6"/>
    <dgm:cxn modelId="{B9FED07E-8EB5-460A-86B4-F00246B87A63}" type="presParOf" srcId="{1E1B275E-8C3B-4D54-84ED-F9F1258158CF}" destId="{EBE754B3-FC3B-4AFB-8C1B-AD4D1A42EB0D}" srcOrd="2" destOrd="0" presId="urn:microsoft.com/office/officeart/2005/8/layout/radial6"/>
    <dgm:cxn modelId="{48F5AF76-7BF2-47B6-AAF0-3D5BD59B9C8B}" type="presParOf" srcId="{1E1B275E-8C3B-4D54-84ED-F9F1258158CF}" destId="{4D4177D4-7628-4D1A-9F40-AC21AC159D80}" srcOrd="3" destOrd="0" presId="urn:microsoft.com/office/officeart/2005/8/layout/radial6"/>
    <dgm:cxn modelId="{E1E3BFA5-0625-4986-AB8C-2065E0738092}" type="presParOf" srcId="{1E1B275E-8C3B-4D54-84ED-F9F1258158CF}" destId="{29F32733-27C7-4038-8654-21156A11F04F}" srcOrd="4" destOrd="0" presId="urn:microsoft.com/office/officeart/2005/8/layout/radial6"/>
    <dgm:cxn modelId="{7C93BF33-CE48-42E2-A12E-DD6DAC5D234B}" type="presParOf" srcId="{1E1B275E-8C3B-4D54-84ED-F9F1258158CF}" destId="{EE0C1D54-2D36-433D-940D-F464D06CD5BC}" srcOrd="5" destOrd="0" presId="urn:microsoft.com/office/officeart/2005/8/layout/radial6"/>
    <dgm:cxn modelId="{735944C3-3465-4E27-937B-9184F286F8A4}" type="presParOf" srcId="{1E1B275E-8C3B-4D54-84ED-F9F1258158CF}" destId="{51C9D2A4-40CE-4279-88F8-5C61019A49F6}" srcOrd="6" destOrd="0" presId="urn:microsoft.com/office/officeart/2005/8/layout/radial6"/>
    <dgm:cxn modelId="{878DA42F-C37C-482B-ACBD-E799E31A9773}" type="presParOf" srcId="{1E1B275E-8C3B-4D54-84ED-F9F1258158CF}" destId="{CFD036A2-54F7-4574-BB90-8CA94BDAC7EC}" srcOrd="7" destOrd="0" presId="urn:microsoft.com/office/officeart/2005/8/layout/radial6"/>
    <dgm:cxn modelId="{72F10979-A289-4DD3-BBA7-56E6B1E63029}" type="presParOf" srcId="{1E1B275E-8C3B-4D54-84ED-F9F1258158CF}" destId="{6321CCE9-0742-412C-9B53-5A423B0A0A94}" srcOrd="8" destOrd="0" presId="urn:microsoft.com/office/officeart/2005/8/layout/radial6"/>
    <dgm:cxn modelId="{2675DBD8-532E-41A3-A949-E14C02A23799}" type="presParOf" srcId="{1E1B275E-8C3B-4D54-84ED-F9F1258158CF}" destId="{25DDBB1D-922B-4303-A3A5-A2255195BCA4}" srcOrd="9" destOrd="0" presId="urn:microsoft.com/office/officeart/2005/8/layout/radial6"/>
    <dgm:cxn modelId="{07F45EA4-8D80-4CB7-B035-23D841F4870D}" type="presParOf" srcId="{1E1B275E-8C3B-4D54-84ED-F9F1258158CF}" destId="{933AE86A-9B3B-49A3-AED4-4B6F68D0A10D}" srcOrd="10" destOrd="0" presId="urn:microsoft.com/office/officeart/2005/8/layout/radial6"/>
    <dgm:cxn modelId="{B229B0EA-DFB6-420B-94DE-9600D5FEFAE0}" type="presParOf" srcId="{1E1B275E-8C3B-4D54-84ED-F9F1258158CF}" destId="{C5D83678-74BA-43D6-9AAD-673948CEA2C7}" srcOrd="11" destOrd="0" presId="urn:microsoft.com/office/officeart/2005/8/layout/radial6"/>
    <dgm:cxn modelId="{A159E909-1292-4258-BD4A-A8DBAA11FDA6}" type="presParOf" srcId="{1E1B275E-8C3B-4D54-84ED-F9F1258158CF}" destId="{28FE4A19-59AE-4E10-A236-A46F0FA23E6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dirty="0" smtClean="0"/>
            <a:t>Общая характеристика образовательного учреждения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9FC818-DDE5-4848-814B-2FEBEA9E4B6E}" type="presOf" srcId="{C39F0467-B471-4C26-A1C6-9A89D73C51AE}" destId="{5E805778-9293-48E6-A0FB-8C3788097EB0}" srcOrd="0" destOrd="0" presId="urn:microsoft.com/office/officeart/2005/8/layout/vList2"/>
    <dgm:cxn modelId="{422E14A4-903D-4C36-801F-A4898A485F47}" type="presOf" srcId="{6176C0DC-1009-440E-8FC5-455E134F5DEB}" destId="{B9AC8F90-A8BB-404C-A7B1-02146FC5F7FE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5FE6AB2D-DE86-4C2A-8E46-9175CBD96B13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b="0" i="0" dirty="0" smtClean="0"/>
            <a:t>УСЛОВИЯ ОСУЩЕСТВЛЕНИЯ ОБРАЗОВАТЕЛЬНОГО ПРОЦЕССА</a:t>
          </a:r>
          <a:endParaRPr lang="ru-RU" b="0" i="0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EEF61F-CD1D-413E-BE69-A278DF48C26C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7E1F5436-876B-493B-95AA-5D5015378A5C}" type="presOf" srcId="{6176C0DC-1009-440E-8FC5-455E134F5DEB}" destId="{B9AC8F90-A8BB-404C-A7B1-02146FC5F7FE}" srcOrd="0" destOrd="0" presId="urn:microsoft.com/office/officeart/2005/8/layout/vList2"/>
    <dgm:cxn modelId="{B55F51C3-E793-4D2E-8D42-4386601445EC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b="0" i="0" dirty="0" smtClean="0"/>
            <a:t>УСЛОВИЯ ОСУЩЕСТВЛЕНИЯ ОБРАЗОВАТЕЛЬНОГО ПРОЦЕССА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B579243C-6B1D-4F45-8C63-87C448448EB6}" type="presOf" srcId="{C39F0467-B471-4C26-A1C6-9A89D73C51AE}" destId="{5E805778-9293-48E6-A0FB-8C3788097EB0}" srcOrd="0" destOrd="0" presId="urn:microsoft.com/office/officeart/2005/8/layout/vList2"/>
    <dgm:cxn modelId="{4BD027E9-52EA-4943-9A25-BF304D453F6B}" type="presOf" srcId="{6176C0DC-1009-440E-8FC5-455E134F5DEB}" destId="{B9AC8F90-A8BB-404C-A7B1-02146FC5F7FE}" srcOrd="0" destOrd="0" presId="urn:microsoft.com/office/officeart/2005/8/layout/vList2"/>
    <dgm:cxn modelId="{7E1C483A-7E4B-44C7-8EDA-31CFF2850082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b="0" i="0" dirty="0" smtClean="0"/>
            <a:t>УСЛОВИЯ ОСУЩЕСТВЛЕНИЯ ОБРАЗОВАТЕЛЬНОГО ПРОЦЕССА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B683B8-58B8-497C-82E9-D9AFA8C06560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FC4CF84E-88D6-4380-AB77-A74BF5CD1C3B}" type="presOf" srcId="{6176C0DC-1009-440E-8FC5-455E134F5DEB}" destId="{B9AC8F90-A8BB-404C-A7B1-02146FC5F7FE}" srcOrd="0" destOrd="0" presId="urn:microsoft.com/office/officeart/2005/8/layout/vList2"/>
    <dgm:cxn modelId="{982F31CB-4F93-41A9-8432-910AFB4B1E13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176C0DC-1009-440E-8FC5-455E134F5D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39F0467-B471-4C26-A1C6-9A89D73C51AE}">
      <dgm:prSet phldrT="[Текст]"/>
      <dgm:spPr/>
      <dgm:t>
        <a:bodyPr/>
        <a:lstStyle/>
        <a:p>
          <a:r>
            <a:rPr lang="ru-RU" b="0" i="0" dirty="0" smtClean="0"/>
            <a:t>УСЛОВИЯ ОСУЩЕСТВЛЕНИЯ ОБРАЗОВАТЕЛЬНОГО ПРОЦЕССА</a:t>
          </a:r>
          <a:endParaRPr lang="ru-RU" dirty="0"/>
        </a:p>
      </dgm:t>
    </dgm:pt>
    <dgm:pt modelId="{4EDAABDF-211E-47A3-9ED3-AF73611251E5}" type="parTrans" cxnId="{4C170190-340D-46C4-B960-EB63AC2E05E7}">
      <dgm:prSet/>
      <dgm:spPr/>
      <dgm:t>
        <a:bodyPr/>
        <a:lstStyle/>
        <a:p>
          <a:endParaRPr lang="ru-RU"/>
        </a:p>
      </dgm:t>
    </dgm:pt>
    <dgm:pt modelId="{77E83EBC-DBE2-41F6-8650-EFDF475DF754}" type="sibTrans" cxnId="{4C170190-340D-46C4-B960-EB63AC2E05E7}">
      <dgm:prSet/>
      <dgm:spPr/>
      <dgm:t>
        <a:bodyPr/>
        <a:lstStyle/>
        <a:p>
          <a:endParaRPr lang="ru-RU"/>
        </a:p>
      </dgm:t>
    </dgm:pt>
    <dgm:pt modelId="{B9AC8F90-A8BB-404C-A7B1-02146FC5F7FE}" type="pres">
      <dgm:prSet presAssocID="{6176C0DC-1009-440E-8FC5-455E134F5DE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805778-9293-48E6-A0FB-8C3788097EB0}" type="pres">
      <dgm:prSet presAssocID="{C39F0467-B471-4C26-A1C6-9A89D73C51AE}" presName="parentText" presStyleLbl="node1" presStyleIdx="0" presStyleCnt="1" custScaleY="150110" custLinFactY="-18288" custLinFactNeighborX="-7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80AE4F-0DE3-47CC-9131-4DEE08BE73ED}" type="presOf" srcId="{C39F0467-B471-4C26-A1C6-9A89D73C51AE}" destId="{5E805778-9293-48E6-A0FB-8C3788097EB0}" srcOrd="0" destOrd="0" presId="urn:microsoft.com/office/officeart/2005/8/layout/vList2"/>
    <dgm:cxn modelId="{4C170190-340D-46C4-B960-EB63AC2E05E7}" srcId="{6176C0DC-1009-440E-8FC5-455E134F5DEB}" destId="{C39F0467-B471-4C26-A1C6-9A89D73C51AE}" srcOrd="0" destOrd="0" parTransId="{4EDAABDF-211E-47A3-9ED3-AF73611251E5}" sibTransId="{77E83EBC-DBE2-41F6-8650-EFDF475DF754}"/>
    <dgm:cxn modelId="{0DE14D91-2036-42B4-BF4B-600459721338}" type="presOf" srcId="{6176C0DC-1009-440E-8FC5-455E134F5DEB}" destId="{B9AC8F90-A8BB-404C-A7B1-02146FC5F7FE}" srcOrd="0" destOrd="0" presId="urn:microsoft.com/office/officeart/2005/8/layout/vList2"/>
    <dgm:cxn modelId="{E4EC74A6-303D-4861-AF4D-9E587D91CC5F}" type="presParOf" srcId="{B9AC8F90-A8BB-404C-A7B1-02146FC5F7FE}" destId="{5E805778-9293-48E6-A0FB-8C3788097E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40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РЕАЛИЗАЦИЯ     ФГОС</a:t>
          </a:r>
          <a:endParaRPr lang="ru-RU" sz="2400" kern="1200" dirty="0"/>
        </a:p>
      </dsp:txBody>
      <dsp:txXfrm>
        <a:off x="42182" y="42182"/>
        <a:ext cx="7476476" cy="77972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/>
            <a:t>РЕЗУЛЬТАТЫ ОБРАЗОВАТЕЛЬНОЙ ДЕЯТЕЛЬНОСТИ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40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Анализ воспитательной деятельности</a:t>
          </a:r>
          <a:endParaRPr lang="ru-RU" sz="2400" kern="1200" dirty="0"/>
        </a:p>
      </dsp:txBody>
      <dsp:txXfrm>
        <a:off x="42182" y="42182"/>
        <a:ext cx="7476476" cy="77972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ТРАДИЦИОННЫЕ ПРАЗДНИКИ, МЕРОПРИЯТИЯ, АКЦИИ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bg1"/>
              </a:solidFill>
              <a:latin typeface="+mn-lt"/>
            </a:rPr>
            <a:t>Готов к Труду и Обороне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ВСЕРОССИЙСКИЕ  И МЕЖДУНАРОДНЫЕ ДИСТАНЦИОННЫЕ И ИНТЕРНЕТ- ОЛИМПИАДАЫ 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rPr>
            <a:t>Школьники за продвижение глобального предпринимательства в рамках профильного лагеря «</a:t>
          </a:r>
          <a:r>
            <a:rPr lang="en-US" sz="2000" b="0" i="0" kern="12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rPr>
            <a:t>SAGE</a:t>
          </a:r>
          <a:r>
            <a:rPr lang="ru-RU" sz="2000" b="0" i="0" kern="1200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rPr>
            <a:t>»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/>
            <a:t>МЕЖДУНАРОДНЫЙ И ВСЕРОССИЙСКИЙ УРОВЕНЬ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/>
            <a:t>РЕГИОНАЛЬНЫЙ УРОВЕНЬ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40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Общая характеристика образовательного учреждения</a:t>
          </a:r>
          <a:endParaRPr lang="ru-RU" sz="2400" kern="1200" dirty="0"/>
        </a:p>
      </dsp:txBody>
      <dsp:txXfrm>
        <a:off x="42182" y="42182"/>
        <a:ext cx="7476476" cy="77972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/>
            <a:t>МУНИЦИПАЛЬНЫЙ УРОВЕНЬ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ВЗАИМОДЕЙСТВИЕ ШКОЛЫ 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ПСИХОЛОГО-ПЕДАГОГИЧЕСКОЕ СОПРОВОЖДЕНИЕ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ОБРАЗОВАТЕЛЬНОГО ПРОЦЕССА</a:t>
          </a:r>
          <a:endParaRPr lang="ru-RU" sz="1800" b="0" i="0" kern="1200" dirty="0"/>
        </a:p>
      </dsp:txBody>
      <dsp:txXfrm>
        <a:off x="42140" y="42140"/>
        <a:ext cx="7476560" cy="77897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ПСИХОЛОГО-ПЕДАГОГИЧЕСКОЕ СОПРОВОЖДЕНИЕ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ОБРАЗОВАТЕЛЬНОГО ПРОЦЕССА</a:t>
          </a:r>
          <a:endParaRPr lang="ru-RU" sz="1800" b="0" i="0" kern="1200" dirty="0"/>
        </a:p>
      </dsp:txBody>
      <dsp:txXfrm>
        <a:off x="42140" y="42140"/>
        <a:ext cx="7476560" cy="77897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ПСИХОЛОГО-ПЕДАГОГИЧЕСКОЕ СОПРОВОЖДЕНИЕ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ОБРАЗОВАТЕЛЬНОГО ПРОЦЕССА</a:t>
          </a:r>
          <a:endParaRPr lang="ru-RU" sz="1800" b="0" i="0" kern="1200" dirty="0"/>
        </a:p>
      </dsp:txBody>
      <dsp:txXfrm>
        <a:off x="42140" y="42140"/>
        <a:ext cx="7476560" cy="77897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6412D9-51CC-499E-81A8-E947843530E3}">
      <dsp:nvSpPr>
        <dsp:cNvPr id="0" name=""/>
        <dsp:cNvSpPr/>
      </dsp:nvSpPr>
      <dsp:spPr>
        <a:xfrm>
          <a:off x="0" y="566799"/>
          <a:ext cx="727280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06116-385E-4D32-96FC-A271C7D380C7}">
      <dsp:nvSpPr>
        <dsp:cNvPr id="0" name=""/>
        <dsp:cNvSpPr/>
      </dsp:nvSpPr>
      <dsp:spPr>
        <a:xfrm>
          <a:off x="363640" y="271599"/>
          <a:ext cx="5090965" cy="590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ИНДИВИДУАЛЬНАЯ</a:t>
          </a:r>
          <a:endParaRPr lang="ru-RU" sz="2000" kern="1200" dirty="0"/>
        </a:p>
      </dsp:txBody>
      <dsp:txXfrm>
        <a:off x="392461" y="300420"/>
        <a:ext cx="5033323" cy="532758"/>
      </dsp:txXfrm>
    </dsp:sp>
    <dsp:sp modelId="{5383A2BA-BB3F-4F67-BF46-9C3CBA8A950E}">
      <dsp:nvSpPr>
        <dsp:cNvPr id="0" name=""/>
        <dsp:cNvSpPr/>
      </dsp:nvSpPr>
      <dsp:spPr>
        <a:xfrm>
          <a:off x="0" y="1474000"/>
          <a:ext cx="727280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C8130-C7A7-42C7-88BD-EBCAF8BEFFBC}">
      <dsp:nvSpPr>
        <dsp:cNvPr id="0" name=""/>
        <dsp:cNvSpPr/>
      </dsp:nvSpPr>
      <dsp:spPr>
        <a:xfrm>
          <a:off x="363640" y="1178799"/>
          <a:ext cx="5090965" cy="590400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КОРРЕКЦИОННО-РАЗВИВАЮЩАЯ </a:t>
          </a:r>
          <a:endParaRPr lang="ru-RU" sz="2000" kern="1200" dirty="0"/>
        </a:p>
      </dsp:txBody>
      <dsp:txXfrm>
        <a:off x="392461" y="1207620"/>
        <a:ext cx="5033323" cy="532758"/>
      </dsp:txXfrm>
    </dsp:sp>
    <dsp:sp modelId="{4CB4EB8C-5B74-45FC-9744-F64477ECDC14}">
      <dsp:nvSpPr>
        <dsp:cNvPr id="0" name=""/>
        <dsp:cNvSpPr/>
      </dsp:nvSpPr>
      <dsp:spPr>
        <a:xfrm>
          <a:off x="0" y="2381200"/>
          <a:ext cx="727280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F27375-9CC9-433E-BCDC-99BEC4036395}">
      <dsp:nvSpPr>
        <dsp:cNvPr id="0" name=""/>
        <dsp:cNvSpPr/>
      </dsp:nvSpPr>
      <dsp:spPr>
        <a:xfrm>
          <a:off x="363640" y="2086000"/>
          <a:ext cx="5090965" cy="590400"/>
        </a:xfrm>
        <a:prstGeom prst="round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КОНСУЛЬТАТИВНАЯ </a:t>
          </a:r>
          <a:endParaRPr lang="ru-RU" sz="2000" kern="1200" dirty="0"/>
        </a:p>
      </dsp:txBody>
      <dsp:txXfrm>
        <a:off x="392461" y="2114821"/>
        <a:ext cx="5033323" cy="532758"/>
      </dsp:txXfrm>
    </dsp:sp>
    <dsp:sp modelId="{98DFCAE0-90CE-4145-BD95-93CA969996AF}">
      <dsp:nvSpPr>
        <dsp:cNvPr id="0" name=""/>
        <dsp:cNvSpPr/>
      </dsp:nvSpPr>
      <dsp:spPr>
        <a:xfrm>
          <a:off x="0" y="3288400"/>
          <a:ext cx="727280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4A264-52A6-48A2-AFD6-E7492E0CBEC7}">
      <dsp:nvSpPr>
        <dsp:cNvPr id="0" name=""/>
        <dsp:cNvSpPr/>
      </dsp:nvSpPr>
      <dsp:spPr>
        <a:xfrm>
          <a:off x="363640" y="2993200"/>
          <a:ext cx="5090965" cy="59040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26" tIns="0" rIns="19242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ПРОСВЕТИТЕЛЬСКО-ПРОФИЛАКТИЧЕСКАЯ </a:t>
          </a:r>
          <a:endParaRPr lang="ru-RU" sz="2000" kern="1200" dirty="0"/>
        </a:p>
      </dsp:txBody>
      <dsp:txXfrm>
        <a:off x="392461" y="3022021"/>
        <a:ext cx="5033323" cy="53275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ПСИХОЛОГО-ПЕДАГОГИЧЕСКОЕ СОПРОВОЖДЕНИЕ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ОБРАЗОВАТЕЛЬНОГО ПРОЦЕССА</a:t>
          </a:r>
          <a:endParaRPr lang="ru-RU" sz="1800" b="0" i="0" kern="1200" dirty="0"/>
        </a:p>
      </dsp:txBody>
      <dsp:txXfrm>
        <a:off x="42140" y="42140"/>
        <a:ext cx="7476560" cy="778972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ПСИХОЛОГО-ПЕДАГОГИЧЕСКОЕ СОПРОВОЖДЕНИЕ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ОБРАЗОВАТЕЛЬНОГО ПРОЦЕССА</a:t>
          </a:r>
          <a:endParaRPr lang="ru-RU" sz="1800" b="0" i="0" kern="1200" dirty="0"/>
        </a:p>
      </dsp:txBody>
      <dsp:txXfrm>
        <a:off x="42140" y="42140"/>
        <a:ext cx="7476560" cy="778972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1"/>
          <a:ext cx="7560840" cy="8640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/>
            <a:t>СВЕДЕНИЯ ОБ ОЗДОРОВЛЕНИИ ДЕТЕЙ</a:t>
          </a:r>
          <a:endParaRPr lang="ru-RU" sz="2400" b="0" i="0" kern="1200" dirty="0"/>
        </a:p>
      </dsp:txBody>
      <dsp:txXfrm>
        <a:off x="42182" y="42183"/>
        <a:ext cx="7476476" cy="779729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40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/>
            <a:t>СВЕДЕНИЯ ОБ ОЗДОРОВЛЕНИИ ДЕТЕЙ</a:t>
          </a:r>
          <a:endParaRPr lang="ru-RU" sz="2400" b="0" i="0" kern="1200" dirty="0"/>
        </a:p>
      </dsp:txBody>
      <dsp:txXfrm>
        <a:off x="42182" y="42182"/>
        <a:ext cx="7476476" cy="7797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40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Общая характеристика образовательного учреждения</a:t>
          </a:r>
          <a:endParaRPr lang="ru-RU" sz="2400" kern="1200" dirty="0"/>
        </a:p>
      </dsp:txBody>
      <dsp:txXfrm>
        <a:off x="42182" y="42182"/>
        <a:ext cx="7476476" cy="779729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СОЗДАНИЕ УСЛОВИЙ ДЛЯ ОСУЩЕСТВЛЕНИЯ ОБРАЗОВАТЕЛЬНОГО ПРОЦЕССА ЧЕРЕЗ ФИНАНСОВОЕ ОБЕСПЕЧЕНИЕ</a:t>
          </a:r>
          <a:endParaRPr lang="ru-RU" sz="1800" b="0" i="0" kern="1200" dirty="0"/>
        </a:p>
      </dsp:txBody>
      <dsp:txXfrm>
        <a:off x="42140" y="42140"/>
        <a:ext cx="7476560" cy="77897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СОЗДАНИЕ УСЛОВИЙ ДЛЯ ОСУЩЕСТВЛЕНИЯ ОБРАЗОВАТЕЛЬНОГО ПРОЦЕССА ЧЕРЕЗ ФИНАНСОВОЕ ОБЕСПЕЧЕНИЕ</a:t>
          </a:r>
          <a:endParaRPr lang="ru-RU" sz="1800" b="0" i="0" kern="1200" dirty="0"/>
        </a:p>
      </dsp:txBody>
      <dsp:txXfrm>
        <a:off x="42140" y="42140"/>
        <a:ext cx="7476560" cy="778972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280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КАДРОВЫЕ РЕСУРСЫ ОБРАЗОВАТЕЛЬНОГО УЧРЕЖДЕНИЯ</a:t>
          </a:r>
          <a:endParaRPr lang="ru-RU" sz="2300" kern="1200" dirty="0"/>
        </a:p>
      </dsp:txBody>
      <dsp:txXfrm>
        <a:off x="40424" y="40424"/>
        <a:ext cx="7479992" cy="747241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280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КАДРОВЫЕ РЕСУРСЫ ОБРАЗОВАТЕЛЬНОГО УЧРЕЖДЕНИЯ</a:t>
          </a:r>
          <a:endParaRPr lang="ru-RU" sz="2300" kern="1200" dirty="0"/>
        </a:p>
      </dsp:txBody>
      <dsp:txXfrm>
        <a:off x="40424" y="40424"/>
        <a:ext cx="7479992" cy="747241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280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КАДРОВЫЕ РЕСУРСЫ ОБРАЗОВАТЕЛЬНОГО УЧРЕЖДЕНИЯ</a:t>
          </a:r>
          <a:endParaRPr lang="ru-RU" sz="2300" kern="1200" dirty="0"/>
        </a:p>
      </dsp:txBody>
      <dsp:txXfrm>
        <a:off x="40424" y="40424"/>
        <a:ext cx="7479992" cy="747241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280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КАДРОВЫЕ РЕСУРСЫ ОБРАЗОВАТЕЛЬНОГО УЧРЕЖДЕНИЯ</a:t>
          </a:r>
          <a:endParaRPr lang="ru-RU" sz="2300" kern="1200" dirty="0"/>
        </a:p>
      </dsp:txBody>
      <dsp:txXfrm>
        <a:off x="40424" y="40424"/>
        <a:ext cx="7479992" cy="747241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ПРОФЕССИОНАЛЬНОЕ САМООПРЕДЕЛЕНИЕ ПЕДАГОГОВ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bg1"/>
              </a:solidFill>
              <a:latin typeface="+mn-lt"/>
            </a:rPr>
            <a:t>ПРОГРАММА РАЗВИТИЯ ШКОЛЫ</a:t>
          </a:r>
          <a:endParaRPr lang="ru-RU" sz="20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140"/>
        <a:ext cx="7476560" cy="778972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9635"/>
          <a:ext cx="7560840" cy="8439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МИССИЯ ШКОЛЫ</a:t>
          </a:r>
          <a:endParaRPr lang="ru-RU" sz="2000" b="0" i="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201" y="50836"/>
        <a:ext cx="7478438" cy="761597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843"/>
          <a:ext cx="7560840" cy="8632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СОТРУДНИЧЕСТВО С РОДИТЕЛЯМИ</a:t>
          </a:r>
          <a:endParaRPr lang="ru-RU" sz="3200" b="0" i="0" kern="1200" dirty="0">
            <a:solidFill>
              <a:schemeClr val="bg1"/>
            </a:solidFill>
            <a:latin typeface="+mn-lt"/>
          </a:endParaRPr>
        </a:p>
      </dsp:txBody>
      <dsp:txXfrm>
        <a:off x="42140" y="42983"/>
        <a:ext cx="7476560" cy="7789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E4A19-59AE-4E10-A236-A46F0FA23E6B}">
      <dsp:nvSpPr>
        <dsp:cNvPr id="0" name=""/>
        <dsp:cNvSpPr/>
      </dsp:nvSpPr>
      <dsp:spPr>
        <a:xfrm>
          <a:off x="2089609" y="710863"/>
          <a:ext cx="5112202" cy="5112202"/>
        </a:xfrm>
        <a:prstGeom prst="blockArc">
          <a:avLst>
            <a:gd name="adj1" fmla="val 10721350"/>
            <a:gd name="adj2" fmla="val 16922178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DDBB1D-922B-4303-A3A5-A2255195BCA4}">
      <dsp:nvSpPr>
        <dsp:cNvPr id="0" name=""/>
        <dsp:cNvSpPr/>
      </dsp:nvSpPr>
      <dsp:spPr>
        <a:xfrm>
          <a:off x="2089707" y="820623"/>
          <a:ext cx="5112202" cy="5112202"/>
        </a:xfrm>
        <a:prstGeom prst="blockArc">
          <a:avLst>
            <a:gd name="adj1" fmla="val 4677960"/>
            <a:gd name="adj2" fmla="val 10872486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C9D2A4-40CE-4279-88F8-5C61019A49F6}">
      <dsp:nvSpPr>
        <dsp:cNvPr id="0" name=""/>
        <dsp:cNvSpPr/>
      </dsp:nvSpPr>
      <dsp:spPr>
        <a:xfrm>
          <a:off x="3492523" y="926824"/>
          <a:ext cx="5112202" cy="5112202"/>
        </a:xfrm>
        <a:prstGeom prst="blockArc">
          <a:avLst>
            <a:gd name="adj1" fmla="val 21381145"/>
            <a:gd name="adj2" fmla="val 6641561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177D4-7628-4D1A-9F40-AC21AC159D80}">
      <dsp:nvSpPr>
        <dsp:cNvPr id="0" name=""/>
        <dsp:cNvSpPr/>
      </dsp:nvSpPr>
      <dsp:spPr>
        <a:xfrm>
          <a:off x="3492818" y="604572"/>
          <a:ext cx="5112202" cy="5112202"/>
        </a:xfrm>
        <a:prstGeom prst="blockArc">
          <a:avLst>
            <a:gd name="adj1" fmla="val 14958004"/>
            <a:gd name="adj2" fmla="val 225151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F0761-CAB7-4CA3-87B7-A4DE0F3AFCD6}">
      <dsp:nvSpPr>
        <dsp:cNvPr id="0" name=""/>
        <dsp:cNvSpPr/>
      </dsp:nvSpPr>
      <dsp:spPr>
        <a:xfrm>
          <a:off x="3989578" y="2145063"/>
          <a:ext cx="2353582" cy="23535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err="1" smtClean="0"/>
            <a:t>Приори-тетные</a:t>
          </a:r>
          <a:r>
            <a:rPr lang="ru-RU" sz="3200" kern="1200" dirty="0" smtClean="0"/>
            <a:t> задачи</a:t>
          </a:r>
          <a:endParaRPr lang="ru-RU" sz="3200" kern="1200" dirty="0"/>
        </a:p>
      </dsp:txBody>
      <dsp:txXfrm>
        <a:off x="4334252" y="2489737"/>
        <a:ext cx="1664234" cy="1664234"/>
      </dsp:txXfrm>
    </dsp:sp>
    <dsp:sp modelId="{F2239391-3927-4025-898D-8B907842CE66}">
      <dsp:nvSpPr>
        <dsp:cNvPr id="0" name=""/>
        <dsp:cNvSpPr/>
      </dsp:nvSpPr>
      <dsp:spPr>
        <a:xfrm>
          <a:off x="3630447" y="1310"/>
          <a:ext cx="3071843" cy="16475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Задачи обучения</a:t>
          </a:r>
          <a:endParaRPr lang="ru-RU" sz="3100" kern="1200" dirty="0"/>
        </a:p>
      </dsp:txBody>
      <dsp:txXfrm>
        <a:off x="4080308" y="242582"/>
        <a:ext cx="2172121" cy="1164963"/>
      </dsp:txXfrm>
    </dsp:sp>
    <dsp:sp modelId="{29F32733-27C7-4038-8654-21156A11F04F}">
      <dsp:nvSpPr>
        <dsp:cNvPr id="0" name=""/>
        <dsp:cNvSpPr/>
      </dsp:nvSpPr>
      <dsp:spPr>
        <a:xfrm>
          <a:off x="7079413" y="2500327"/>
          <a:ext cx="2921887" cy="16475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Задачи воспитания</a:t>
          </a:r>
          <a:endParaRPr lang="ru-RU" sz="3100" kern="1200" dirty="0"/>
        </a:p>
      </dsp:txBody>
      <dsp:txXfrm>
        <a:off x="7507313" y="2741599"/>
        <a:ext cx="2066087" cy="1164963"/>
      </dsp:txXfrm>
    </dsp:sp>
    <dsp:sp modelId="{CFD036A2-54F7-4574-BB90-8CA94BDAC7EC}">
      <dsp:nvSpPr>
        <dsp:cNvPr id="0" name=""/>
        <dsp:cNvSpPr/>
      </dsp:nvSpPr>
      <dsp:spPr>
        <a:xfrm>
          <a:off x="3331812" y="4994892"/>
          <a:ext cx="3669114" cy="16475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Задачи оздоровления</a:t>
          </a:r>
          <a:endParaRPr lang="ru-RU" sz="3100" kern="1200" dirty="0"/>
        </a:p>
      </dsp:txBody>
      <dsp:txXfrm>
        <a:off x="3869141" y="5236164"/>
        <a:ext cx="2594456" cy="1164963"/>
      </dsp:txXfrm>
    </dsp:sp>
    <dsp:sp modelId="{933AE86A-9B3B-49A3-AED4-4B6F68D0A10D}">
      <dsp:nvSpPr>
        <dsp:cNvPr id="0" name=""/>
        <dsp:cNvSpPr/>
      </dsp:nvSpPr>
      <dsp:spPr>
        <a:xfrm>
          <a:off x="857276" y="2500328"/>
          <a:ext cx="2584593" cy="164750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Задачи развития</a:t>
          </a:r>
          <a:endParaRPr lang="ru-RU" sz="3100" kern="1200" dirty="0"/>
        </a:p>
      </dsp:txBody>
      <dsp:txXfrm>
        <a:off x="1235781" y="2741600"/>
        <a:ext cx="1827583" cy="11649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8640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Общая характеристика образовательного учреждения</a:t>
          </a:r>
          <a:endParaRPr lang="ru-RU" sz="2400" kern="1200" dirty="0"/>
        </a:p>
      </dsp:txBody>
      <dsp:txXfrm>
        <a:off x="42182" y="42182"/>
        <a:ext cx="7476476" cy="7797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7920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kern="1200" dirty="0" smtClean="0"/>
            <a:t>УСЛОВИЯ ОСУЩЕСТВЛЕНИЯ ОБРАЗОВАТЕЛЬНОГО ПРОЦЕССА</a:t>
          </a:r>
          <a:endParaRPr lang="ru-RU" sz="2200" b="0" i="0" kern="1200" dirty="0"/>
        </a:p>
      </dsp:txBody>
      <dsp:txXfrm>
        <a:off x="38666" y="38666"/>
        <a:ext cx="7483508" cy="7147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7920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kern="1200" dirty="0" smtClean="0"/>
            <a:t>УСЛОВИЯ ОСУЩЕСТВЛЕНИЯ ОБРАЗОВАТЕЛЬНОГО ПРОЦЕССА</a:t>
          </a:r>
          <a:endParaRPr lang="ru-RU" sz="2200" kern="1200" dirty="0"/>
        </a:p>
      </dsp:txBody>
      <dsp:txXfrm>
        <a:off x="38666" y="38666"/>
        <a:ext cx="7483508" cy="71475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7920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kern="1200" dirty="0" smtClean="0"/>
            <a:t>УСЛОВИЯ ОСУЩЕСТВЛЕНИЯ ОБРАЗОВАТЕЛЬНОГО ПРОЦЕССА</a:t>
          </a:r>
          <a:endParaRPr lang="ru-RU" sz="2200" kern="1200" dirty="0"/>
        </a:p>
      </dsp:txBody>
      <dsp:txXfrm>
        <a:off x="38666" y="38666"/>
        <a:ext cx="7483508" cy="7147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05778-9293-48E6-A0FB-8C3788097EB0}">
      <dsp:nvSpPr>
        <dsp:cNvPr id="0" name=""/>
        <dsp:cNvSpPr/>
      </dsp:nvSpPr>
      <dsp:spPr>
        <a:xfrm>
          <a:off x="0" y="0"/>
          <a:ext cx="7560840" cy="7920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0" kern="1200" dirty="0" smtClean="0"/>
            <a:t>УСЛОВИЯ ОСУЩЕСТВЛЕНИЯ ОБРАЗОВАТЕЛЬНОГО ПРОЦЕССА</a:t>
          </a:r>
          <a:endParaRPr lang="ru-RU" sz="2200" kern="1200" dirty="0"/>
        </a:p>
      </dsp:txBody>
      <dsp:txXfrm>
        <a:off x="38666" y="38666"/>
        <a:ext cx="7483508" cy="7147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0DC11-CCE4-45E1-9019-718C3E6021E6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06080-F716-48B5-AAA5-42C69828A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623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06080-F716-48B5-AAA5-42C69828AF0B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D7FAD6-8E50-4D41-B02D-AAA6D80E73C8}" type="datetimeFigureOut">
              <a:rPr lang="ru-RU" smtClean="0"/>
              <a:pPr/>
              <a:t>15.10.2019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09A128-E744-4400-929C-6D8E4AABC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Прямоугольник 85"/>
          <p:cNvSpPr/>
          <p:nvPr userDrawn="1"/>
        </p:nvSpPr>
        <p:spPr>
          <a:xfrm>
            <a:off x="714348" y="285728"/>
            <a:ext cx="8215370" cy="63579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643710"/>
            <a:ext cx="15001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kern="1200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© Фокина Лидия Петровна </a:t>
            </a:r>
            <a:endParaRPr lang="ru-RU" sz="800" kern="1200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 userDrawn="1"/>
        </p:nvGrpSpPr>
        <p:grpSpPr>
          <a:xfrm rot="10800000">
            <a:off x="357158" y="6147194"/>
            <a:ext cx="821538" cy="250033"/>
            <a:chOff x="2714612" y="1428736"/>
            <a:chExt cx="2857520" cy="785818"/>
          </a:xfrm>
          <a:solidFill>
            <a:schemeClr val="accent3">
              <a:lumMod val="75000"/>
            </a:schemeClr>
          </a:solidFill>
        </p:grpSpPr>
        <p:sp>
          <p:nvSpPr>
            <p:cNvPr id="9" name="Овал 8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 userDrawn="1"/>
        </p:nvGrpSpPr>
        <p:grpSpPr>
          <a:xfrm rot="10800000">
            <a:off x="357158" y="5436391"/>
            <a:ext cx="821538" cy="250033"/>
            <a:chOff x="2714612" y="1428736"/>
            <a:chExt cx="2857520" cy="785818"/>
          </a:xfrm>
          <a:solidFill>
            <a:schemeClr val="accent3">
              <a:lumMod val="75000"/>
            </a:schemeClr>
          </a:solidFill>
        </p:grpSpPr>
        <p:sp>
          <p:nvSpPr>
            <p:cNvPr id="15" name="Овал 14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 userDrawn="1"/>
        </p:nvGrpSpPr>
        <p:grpSpPr>
          <a:xfrm rot="10800000">
            <a:off x="357158" y="4725588"/>
            <a:ext cx="821538" cy="250033"/>
            <a:chOff x="2714612" y="1428736"/>
            <a:chExt cx="2857520" cy="785818"/>
          </a:xfrm>
          <a:solidFill>
            <a:schemeClr val="accent3">
              <a:lumMod val="75000"/>
            </a:schemeClr>
          </a:solidFill>
        </p:grpSpPr>
        <p:sp>
          <p:nvSpPr>
            <p:cNvPr id="88" name="Овал 87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вал 90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Скругленный прямоугольник 91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3" name="Группа 92"/>
          <p:cNvGrpSpPr/>
          <p:nvPr userDrawn="1"/>
        </p:nvGrpSpPr>
        <p:grpSpPr>
          <a:xfrm rot="10800000">
            <a:off x="357158" y="4014785"/>
            <a:ext cx="821538" cy="250033"/>
            <a:chOff x="2714612" y="1428736"/>
            <a:chExt cx="2857520" cy="785818"/>
          </a:xfrm>
          <a:solidFill>
            <a:schemeClr val="accent3">
              <a:lumMod val="75000"/>
            </a:schemeClr>
          </a:solidFill>
        </p:grpSpPr>
        <p:sp>
          <p:nvSpPr>
            <p:cNvPr id="94" name="Овал 93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Овал 94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Скругленный прямоугольник 97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9" name="Группа 98"/>
          <p:cNvGrpSpPr/>
          <p:nvPr userDrawn="1"/>
        </p:nvGrpSpPr>
        <p:grpSpPr>
          <a:xfrm rot="10800000">
            <a:off x="357158" y="3303982"/>
            <a:ext cx="821538" cy="250033"/>
            <a:chOff x="2714612" y="1428736"/>
            <a:chExt cx="2857520" cy="785818"/>
          </a:xfrm>
          <a:solidFill>
            <a:schemeClr val="accent3">
              <a:lumMod val="75000"/>
            </a:schemeClr>
          </a:solidFill>
        </p:grpSpPr>
        <p:sp>
          <p:nvSpPr>
            <p:cNvPr id="100" name="Овал 99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Скругленный прямоугольник 103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5" name="Группа 104"/>
          <p:cNvGrpSpPr/>
          <p:nvPr userDrawn="1"/>
        </p:nvGrpSpPr>
        <p:grpSpPr>
          <a:xfrm rot="10800000">
            <a:off x="357158" y="2593179"/>
            <a:ext cx="821538" cy="250033"/>
            <a:chOff x="2714612" y="1428736"/>
            <a:chExt cx="2857520" cy="785818"/>
          </a:xfrm>
          <a:solidFill>
            <a:schemeClr val="accent3">
              <a:lumMod val="75000"/>
            </a:schemeClr>
          </a:solidFill>
        </p:grpSpPr>
        <p:sp>
          <p:nvSpPr>
            <p:cNvPr id="106" name="Овал 105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Скругленный прямоугольник 109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1" name="Группа 110"/>
          <p:cNvGrpSpPr/>
          <p:nvPr userDrawn="1"/>
        </p:nvGrpSpPr>
        <p:grpSpPr>
          <a:xfrm rot="10800000">
            <a:off x="357158" y="1882376"/>
            <a:ext cx="821538" cy="250033"/>
            <a:chOff x="2714612" y="1428736"/>
            <a:chExt cx="2857520" cy="785818"/>
          </a:xfrm>
          <a:solidFill>
            <a:schemeClr val="accent3">
              <a:lumMod val="75000"/>
            </a:schemeClr>
          </a:solidFill>
        </p:grpSpPr>
        <p:sp>
          <p:nvSpPr>
            <p:cNvPr id="112" name="Овал 111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Скругленный прямоугольник 115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7" name="Группа 116"/>
          <p:cNvGrpSpPr/>
          <p:nvPr userDrawn="1"/>
        </p:nvGrpSpPr>
        <p:grpSpPr>
          <a:xfrm rot="10800000">
            <a:off x="357158" y="1171573"/>
            <a:ext cx="821538" cy="250033"/>
            <a:chOff x="2714612" y="1428736"/>
            <a:chExt cx="2857520" cy="785818"/>
          </a:xfrm>
          <a:solidFill>
            <a:schemeClr val="accent3">
              <a:lumMod val="75000"/>
            </a:schemeClr>
          </a:solidFill>
        </p:grpSpPr>
        <p:sp>
          <p:nvSpPr>
            <p:cNvPr id="118" name="Овал 117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Скругленный прямоугольник 121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3" name="Группа 122"/>
          <p:cNvGrpSpPr/>
          <p:nvPr userDrawn="1"/>
        </p:nvGrpSpPr>
        <p:grpSpPr>
          <a:xfrm rot="10800000">
            <a:off x="357158" y="460770"/>
            <a:ext cx="821538" cy="250033"/>
            <a:chOff x="2714612" y="1428736"/>
            <a:chExt cx="2857520" cy="785818"/>
          </a:xfrm>
          <a:solidFill>
            <a:schemeClr val="accent3">
              <a:lumMod val="75000"/>
            </a:schemeClr>
          </a:solidFill>
        </p:grpSpPr>
        <p:sp>
          <p:nvSpPr>
            <p:cNvPr id="124" name="Овал 123"/>
            <p:cNvSpPr/>
            <p:nvPr/>
          </p:nvSpPr>
          <p:spPr>
            <a:xfrm>
              <a:off x="4786314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2714612" y="1428736"/>
              <a:ext cx="785818" cy="785818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4929190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2857488" y="1571612"/>
              <a:ext cx="500066" cy="500066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Скругленный прямоугольник 127"/>
            <p:cNvSpPr/>
            <p:nvPr/>
          </p:nvSpPr>
          <p:spPr>
            <a:xfrm>
              <a:off x="3071802" y="1571612"/>
              <a:ext cx="2143140" cy="500066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63500"/>
            </a:effectLst>
            <a:scene3d>
              <a:camera prst="perspectiveFront"/>
              <a:lightRig rig="balanced" dir="t">
                <a:rot lat="0" lon="0" rev="8700000"/>
              </a:lightRig>
            </a:scene3d>
            <a:sp3d>
              <a:bevelT w="190500" h="38100" prst="divot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11" Type="http://schemas.openxmlformats.org/officeDocument/2006/relationships/image" Target="../media/image17.jpe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16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1.jpeg"/><Relationship Id="rId12" Type="http://schemas.openxmlformats.org/officeDocument/2006/relationships/image" Target="../media/image26.emf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11" Type="http://schemas.openxmlformats.org/officeDocument/2006/relationships/image" Target="../media/image25.jpeg"/><Relationship Id="rId5" Type="http://schemas.openxmlformats.org/officeDocument/2006/relationships/diagramColors" Target="../diagrams/colors12.xml"/><Relationship Id="rId10" Type="http://schemas.openxmlformats.org/officeDocument/2006/relationships/image" Target="../media/image24.pn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11" Type="http://schemas.openxmlformats.org/officeDocument/2006/relationships/image" Target="../media/image31.jpeg"/><Relationship Id="rId5" Type="http://schemas.openxmlformats.org/officeDocument/2006/relationships/diagramColors" Target="../diagrams/colors13.xml"/><Relationship Id="rId10" Type="http://schemas.openxmlformats.org/officeDocument/2006/relationships/image" Target="../media/image30.jpe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38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40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11" Type="http://schemas.openxmlformats.org/officeDocument/2006/relationships/image" Target="../media/image44.png"/><Relationship Id="rId5" Type="http://schemas.openxmlformats.org/officeDocument/2006/relationships/diagramColors" Target="../diagrams/colors15.xml"/><Relationship Id="rId10" Type="http://schemas.openxmlformats.org/officeDocument/2006/relationships/image" Target="../media/image43.pn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Layout" Target="../diagrams/layout16.xml"/><Relationship Id="rId7" Type="http://schemas.openxmlformats.org/officeDocument/2006/relationships/image" Target="../media/image45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10" Type="http://schemas.openxmlformats.org/officeDocument/2006/relationships/image" Target="../media/image48.jpeg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diagramLayout" Target="../diagrams/layout17.xml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diagramData" Target="../diagrams/data17.xml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11" Type="http://schemas.openxmlformats.org/officeDocument/2006/relationships/image" Target="../media/image57.jpeg"/><Relationship Id="rId5" Type="http://schemas.openxmlformats.org/officeDocument/2006/relationships/diagramColors" Target="../diagrams/colors17.xml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11" Type="http://schemas.openxmlformats.org/officeDocument/2006/relationships/image" Target="../media/image67.jpeg"/><Relationship Id="rId5" Type="http://schemas.openxmlformats.org/officeDocument/2006/relationships/diagramQuickStyle" Target="../diagrams/quickStyle18.xml"/><Relationship Id="rId10" Type="http://schemas.openxmlformats.org/officeDocument/2006/relationships/image" Target="../media/image66.jpeg"/><Relationship Id="rId4" Type="http://schemas.openxmlformats.org/officeDocument/2006/relationships/diagramLayout" Target="../diagrams/layout18.xml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18" Type="http://schemas.openxmlformats.org/officeDocument/2006/relationships/image" Target="../media/image82.jpeg"/><Relationship Id="rId3" Type="http://schemas.openxmlformats.org/officeDocument/2006/relationships/diagramLayout" Target="../diagrams/layout19.xml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17" Type="http://schemas.openxmlformats.org/officeDocument/2006/relationships/image" Target="../media/image81.jpeg"/><Relationship Id="rId2" Type="http://schemas.openxmlformats.org/officeDocument/2006/relationships/diagramData" Target="../diagrams/data19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11" Type="http://schemas.openxmlformats.org/officeDocument/2006/relationships/image" Target="../media/image75.jpeg"/><Relationship Id="rId5" Type="http://schemas.openxmlformats.org/officeDocument/2006/relationships/diagramColors" Target="../diagrams/colors19.xml"/><Relationship Id="rId15" Type="http://schemas.openxmlformats.org/officeDocument/2006/relationships/image" Target="../media/image79.jpeg"/><Relationship Id="rId10" Type="http://schemas.openxmlformats.org/officeDocument/2006/relationships/image" Target="../media/image74.jpeg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3" Type="http://schemas.openxmlformats.org/officeDocument/2006/relationships/diagramLayout" Target="../diagrams/layout20.xml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11" Type="http://schemas.openxmlformats.org/officeDocument/2006/relationships/image" Target="../media/image87.jpeg"/><Relationship Id="rId5" Type="http://schemas.openxmlformats.org/officeDocument/2006/relationships/diagramColors" Target="../diagrams/colors20.xml"/><Relationship Id="rId10" Type="http://schemas.openxmlformats.org/officeDocument/2006/relationships/image" Target="../media/image86.jpeg"/><Relationship Id="rId4" Type="http://schemas.openxmlformats.org/officeDocument/2006/relationships/diagramQuickStyle" Target="../diagrams/quickStyle20.xml"/><Relationship Id="rId9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5.xml"/><Relationship Id="rId3" Type="http://schemas.openxmlformats.org/officeDocument/2006/relationships/diagramLayout" Target="../diagrams/layout24.xml"/><Relationship Id="rId7" Type="http://schemas.openxmlformats.org/officeDocument/2006/relationships/diagramData" Target="../diagrams/data25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11" Type="http://schemas.microsoft.com/office/2007/relationships/diagramDrawing" Target="../diagrams/drawing25.xml"/><Relationship Id="rId5" Type="http://schemas.openxmlformats.org/officeDocument/2006/relationships/diagramColors" Target="../diagrams/colors24.xml"/><Relationship Id="rId10" Type="http://schemas.openxmlformats.org/officeDocument/2006/relationships/diagramColors" Target="../diagrams/colors25.xml"/><Relationship Id="rId4" Type="http://schemas.openxmlformats.org/officeDocument/2006/relationships/diagramQuickStyle" Target="../diagrams/quickStyle24.xml"/><Relationship Id="rId9" Type="http://schemas.openxmlformats.org/officeDocument/2006/relationships/diagramQuickStyle" Target="../diagrams/quickStyl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7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6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diagramLayout" Target="../diagrams/layout34.xml"/><Relationship Id="rId7" Type="http://schemas.openxmlformats.org/officeDocument/2006/relationships/image" Target="../media/image90.jpeg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10" Type="http://schemas.openxmlformats.org/officeDocument/2006/relationships/chart" Target="../charts/chart3.xml"/><Relationship Id="rId4" Type="http://schemas.openxmlformats.org/officeDocument/2006/relationships/diagramQuickStyle" Target="../diagrams/quickStyle34.xml"/><Relationship Id="rId9" Type="http://schemas.openxmlformats.org/officeDocument/2006/relationships/image" Target="../media/image9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jpeg"/><Relationship Id="rId18" Type="http://schemas.openxmlformats.org/officeDocument/2006/relationships/oleObject" Target="../embeddings/oleObject1.bin"/><Relationship Id="rId3" Type="http://schemas.openxmlformats.org/officeDocument/2006/relationships/diagramData" Target="../diagrams/data35.xml"/><Relationship Id="rId21" Type="http://schemas.openxmlformats.org/officeDocument/2006/relationships/image" Target="../media/image105.jpeg"/><Relationship Id="rId7" Type="http://schemas.microsoft.com/office/2007/relationships/diagramDrawing" Target="../diagrams/drawing35.xml"/><Relationship Id="rId12" Type="http://schemas.openxmlformats.org/officeDocument/2006/relationships/image" Target="../media/image98.jpeg"/><Relationship Id="rId17" Type="http://schemas.openxmlformats.org/officeDocument/2006/relationships/image" Target="../media/image103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2.jpeg"/><Relationship Id="rId20" Type="http://schemas.openxmlformats.org/officeDocument/2006/relationships/image" Target="../media/image104.jpeg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35.xml"/><Relationship Id="rId11" Type="http://schemas.openxmlformats.org/officeDocument/2006/relationships/image" Target="../media/image97.png"/><Relationship Id="rId5" Type="http://schemas.openxmlformats.org/officeDocument/2006/relationships/diagramQuickStyle" Target="../diagrams/quickStyle35.xml"/><Relationship Id="rId15" Type="http://schemas.openxmlformats.org/officeDocument/2006/relationships/image" Target="../media/image101.jpeg"/><Relationship Id="rId10" Type="http://schemas.openxmlformats.org/officeDocument/2006/relationships/image" Target="../media/image96.jpeg"/><Relationship Id="rId19" Type="http://schemas.openxmlformats.org/officeDocument/2006/relationships/image" Target="../media/image93.emf"/><Relationship Id="rId4" Type="http://schemas.openxmlformats.org/officeDocument/2006/relationships/diagramLayout" Target="../diagrams/layout35.xml"/><Relationship Id="rId9" Type="http://schemas.openxmlformats.org/officeDocument/2006/relationships/image" Target="../media/image95.jpeg"/><Relationship Id="rId14" Type="http://schemas.openxmlformats.org/officeDocument/2006/relationships/image" Target="../media/image100.jpeg"/><Relationship Id="rId22" Type="http://schemas.openxmlformats.org/officeDocument/2006/relationships/image" Target="../media/image10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hyperlink" Target="http://shekino4.reg-school.ru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6.xml"/><Relationship Id="rId7" Type="http://schemas.openxmlformats.org/officeDocument/2006/relationships/chart" Target="../charts/chart1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12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749679" y="476672"/>
            <a:ext cx="8158720" cy="6198233"/>
            <a:chOff x="1115616" y="2146449"/>
            <a:chExt cx="7178488" cy="667725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146449"/>
              <a:ext cx="7165477" cy="12930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72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Публичный отчет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3209401" y="7928484"/>
              <a:ext cx="5084703" cy="895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ru-RU" sz="24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Мишина Ольга Викторовна</a:t>
              </a:r>
            </a:p>
            <a:p>
              <a:pPr algn="r">
                <a:defRPr/>
              </a:pPr>
              <a:r>
                <a:rPr lang="ru-RU" sz="24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директор школы</a:t>
              </a:r>
              <a:endParaRPr lang="ru-RU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3110280" y="1916832"/>
            <a:ext cx="57790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29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Муниципальное бюджетное общеобразовательное учреждение </a:t>
            </a:r>
          </a:p>
          <a:p>
            <a:pPr algn="r">
              <a:defRPr/>
            </a:pPr>
            <a:r>
              <a:rPr lang="ru-RU" sz="29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«Средняя школа №4»</a:t>
            </a:r>
            <a:endParaRPr lang="ru-RU" sz="2900" dirty="0">
              <a:solidFill>
                <a:prstClr val="black"/>
              </a:solidFill>
            </a:endParaRPr>
          </a:p>
        </p:txBody>
      </p:sp>
      <p:pic>
        <p:nvPicPr>
          <p:cNvPr id="2" name="Picture 2" descr="C:\Users\МБОУ СШ №4\Documents\Фотки\IMG_20170901_101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09" y="2852936"/>
            <a:ext cx="4074409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5843908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2018-2019 учебный год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681">
        <p:dissolve/>
      </p:transition>
    </mc:Choice>
    <mc:Fallback xmlns="">
      <p:transition spd="slow" advTm="3681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92247550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03648" y="1196752"/>
            <a:ext cx="74168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ОП НОО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формирование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 умения учиться и способности к организации своей деятельности;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духовно-нравственное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и воспитание обучающихся;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укрепление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физического и духовного здоровья обучающихся;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обеспечение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условий для индивидуального развития всех обучающихся, в особенности тех, кто в наибольшей степени нуждается в специальных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условиях - одарённые дети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ограниченными возможностями здоровья. </a:t>
            </a:r>
          </a:p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ОП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создание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условий для воспитания, становления и формирования личности обучающегося, для развития его склонностей, интересов и способности к социальному самоопределению.</a:t>
            </a:r>
          </a:p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ОП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СОО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развитие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интереса 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познанию 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творческих способностей обучающихся, формирование навыков самостоятельной учебной деятельности на основе дифференциации обучения.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08304" y="1124744"/>
            <a:ext cx="1397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22543" y="3573016"/>
            <a:ext cx="1397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03882" y="4581128"/>
            <a:ext cx="1397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1200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57645375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Блок-схема: процесс 6"/>
          <p:cNvSpPr/>
          <p:nvPr/>
        </p:nvSpPr>
        <p:spPr>
          <a:xfrm>
            <a:off x="0" y="980728"/>
            <a:ext cx="8892480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УЧЕБНЫЙ ПЛАН был направлен на решение следующих задач: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1538" y="1714488"/>
            <a:ext cx="7848872" cy="39095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indent="-265113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базового образования каждому обучающемуся;</a:t>
            </a:r>
          </a:p>
          <a:p>
            <a:pPr marL="265113" indent="-265113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адаптивной (развивающей) образовательной среды;</a:t>
            </a:r>
          </a:p>
          <a:p>
            <a:pPr marL="265113" indent="-265113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программ </a:t>
            </a:r>
            <a:r>
              <a:rPr lang="ru-RU" sz="2100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предпрофильной</a:t>
            </a: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подготовки и профильного обучения;</a:t>
            </a:r>
          </a:p>
          <a:p>
            <a:pPr marL="265113" indent="-265113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творческих, исследовательских способностей обучающихся;</a:t>
            </a:r>
          </a:p>
          <a:p>
            <a:pPr marL="265113" indent="-265113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обновление содержания образования.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12638846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Блок-схема: процесс 9"/>
          <p:cNvSpPr/>
          <p:nvPr/>
        </p:nvSpPr>
        <p:spPr>
          <a:xfrm>
            <a:off x="4283968" y="980728"/>
            <a:ext cx="4608512" cy="79208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 ФЕДЕРАЛЬНАЯ </a:t>
            </a:r>
          </a:p>
          <a:p>
            <a:pPr algn="ctr"/>
            <a:r>
              <a:rPr lang="ru-RU" sz="2800" dirty="0" smtClean="0"/>
              <a:t>БАЗОВАЯ ПЛОЩАДКА</a:t>
            </a:r>
            <a:endParaRPr lang="ru-RU" sz="2800" dirty="0"/>
          </a:p>
        </p:txBody>
      </p:sp>
      <p:pic>
        <p:nvPicPr>
          <p:cNvPr id="3076" name="Picture 4" descr="F:\личный отчет\базовая площадка\IMG_13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730" y="1916832"/>
            <a:ext cx="1855726" cy="2783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04" y="980728"/>
            <a:ext cx="1661235" cy="23560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F:\фото школа\праздник Мы занковцы\IMG_268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04" y="2799184"/>
            <a:ext cx="3429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фото школа\базовая\фотки базовая\IMG_014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226" y="4700420"/>
            <a:ext cx="2791236" cy="1860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F:\фото школа\базовая\фотки базовая\семинар 2017\DSC0776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93" y="5001329"/>
            <a:ext cx="2128180" cy="1596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фото школа\базовая\IMG_20171215_11301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516" y="4502044"/>
            <a:ext cx="2713529" cy="2035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фото_видео\работа мамина\06.02.15\IMG_0759.JPG"/>
          <p:cNvPicPr/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2405039" y="1606884"/>
            <a:ext cx="2668856" cy="177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F:\фото школа\базовая\фотки базовая\IMG_015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304" y="2708920"/>
            <a:ext cx="2590944" cy="1727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0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72902371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705081"/>
              </p:ext>
            </p:extLst>
          </p:nvPr>
        </p:nvGraphicFramePr>
        <p:xfrm>
          <a:off x="1214414" y="1571612"/>
          <a:ext cx="7416824" cy="231343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861251"/>
                <a:gridCol w="1861251"/>
                <a:gridCol w="1390066"/>
                <a:gridCol w="2304256"/>
              </a:tblGrid>
              <a:tr h="308553">
                <a:tc rowSpan="2"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Учебный год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численность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Наполняемость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6379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классов комплектов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учащихся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553"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2016-2017</a:t>
                      </a:r>
                      <a:endParaRPr lang="ru-RU" sz="20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14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377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27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553"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2017-201</a:t>
                      </a:r>
                      <a:r>
                        <a:rPr lang="ru-RU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000" dirty="0" smtClean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14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374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27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553"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2018-2019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355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27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Содержимое 4"/>
          <p:cNvSpPr txBox="1">
            <a:spLocks/>
          </p:cNvSpPr>
          <p:nvPr/>
        </p:nvSpPr>
        <p:spPr>
          <a:xfrm>
            <a:off x="914400" y="4214818"/>
            <a:ext cx="8229600" cy="207170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Общая успеваемость –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100%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Количество/доля обучающихся, </a:t>
            </a:r>
          </a:p>
          <a:p>
            <a:pPr marL="457200" marR="0" lvl="0" indent="-79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успевающих на «4» и «5»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/201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9 чел./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,1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pPr marL="3586163" marR="0" lvl="0" indent="-79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/201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176 чел./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56,2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%</a:t>
            </a:r>
          </a:p>
          <a:p>
            <a:pPr marL="3586163" marR="0" lvl="0" indent="-79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/201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199 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чел./5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6,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%</a:t>
            </a: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0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928662" y="357166"/>
            <a:ext cx="7560840" cy="863252"/>
            <a:chOff x="0" y="0"/>
            <a:chExt cx="7560840" cy="86325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0" y="0"/>
              <a:ext cx="7560840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42140" y="42140"/>
              <a:ext cx="7476560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0" i="0" kern="1200" dirty="0" smtClean="0"/>
                <a:t>РЕЗУЛЬТАТЫ ОБРАЗОВАТЕЛЬНОЙ ДЕЯТЕЛЬНОСТИ</a:t>
              </a:r>
              <a:endParaRPr lang="ru-RU" sz="2000" b="0" i="0" kern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6" name="Содержимое 4"/>
          <p:cNvSpPr>
            <a:spLocks noGrp="1"/>
          </p:cNvSpPr>
          <p:nvPr>
            <p:ph idx="1"/>
          </p:nvPr>
        </p:nvSpPr>
        <p:spPr>
          <a:xfrm>
            <a:off x="1187624" y="1268760"/>
            <a:ext cx="4364833" cy="2143140"/>
          </a:xfrm>
          <a:solidFill>
            <a:srgbClr val="FFCCFF">
              <a:alpha val="20000"/>
            </a:srgb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Похвальные листы 2018/2019: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 уровень – 31 человек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 уровень –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человек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 уровень – 3 человека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ИТОГО:    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41 человек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None/>
            </a:pPr>
            <a:endParaRPr lang="ru-RU" sz="2400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651480404"/>
              </p:ext>
            </p:extLst>
          </p:nvPr>
        </p:nvGraphicFramePr>
        <p:xfrm>
          <a:off x="4688756" y="4365104"/>
          <a:ext cx="4425508" cy="2208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Содержимое 4"/>
          <p:cNvSpPr txBox="1">
            <a:spLocks/>
          </p:cNvSpPr>
          <p:nvPr/>
        </p:nvSpPr>
        <p:spPr>
          <a:xfrm>
            <a:off x="1169233" y="3717032"/>
            <a:ext cx="4364833" cy="2143140"/>
          </a:xfrm>
          <a:prstGeom prst="rect">
            <a:avLst/>
          </a:prstGeom>
          <a:solidFill>
            <a:srgbClr val="FFCCFF">
              <a:alpha val="30196"/>
            </a:srgb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Похвальные листы 2016/201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 уровень – 13 человек</a:t>
            </a:r>
          </a:p>
          <a:p>
            <a:pPr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 уровень – 1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pPr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 уровень –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человека</a:t>
            </a:r>
          </a:p>
          <a:p>
            <a:pPr>
              <a:buFont typeface="Arial" pitchFamily="34" charset="0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ИТОГО:    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32 человека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Font typeface="Arial" pitchFamily="34" charset="0"/>
              <a:buNone/>
            </a:pPr>
            <a:endParaRPr lang="ru-RU" sz="2400" dirty="0"/>
          </a:p>
        </p:txBody>
      </p:sp>
      <p:sp>
        <p:nvSpPr>
          <p:cNvPr id="13" name="Содержимое 4"/>
          <p:cNvSpPr txBox="1">
            <a:spLocks/>
          </p:cNvSpPr>
          <p:nvPr/>
        </p:nvSpPr>
        <p:spPr>
          <a:xfrm>
            <a:off x="5292080" y="1858496"/>
            <a:ext cx="3851920" cy="1841416"/>
          </a:xfrm>
          <a:prstGeom prst="rect">
            <a:avLst/>
          </a:prstGeom>
          <a:solidFill>
            <a:srgbClr val="FFCCFF">
              <a:alpha val="2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Похвальные листы 2017/2018: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 уровень – 16 человек</a:t>
            </a:r>
          </a:p>
          <a:p>
            <a:pPr>
              <a:buFont typeface="Arial" pitchFamily="34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 уровень – 15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человек</a:t>
            </a:r>
          </a:p>
          <a:p>
            <a:pPr>
              <a:buFont typeface="Arial" pitchFamily="34" charset="0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ИТОГО:    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31 человек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Font typeface="Arial" pitchFamily="34" charset="0"/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1661058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928662" y="357166"/>
            <a:ext cx="7560840" cy="863252"/>
            <a:chOff x="0" y="0"/>
            <a:chExt cx="7560840" cy="86325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0"/>
              <a:ext cx="7560840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2140" y="42140"/>
              <a:ext cx="7476560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0" i="0" kern="1200" dirty="0" smtClean="0"/>
                <a:t>РЕЗУЛЬТАТЫ ОБРАЗОВАТЕЛЬНОЙ ДЕЯТЕЛЬНОСТИ</a:t>
              </a:r>
              <a:endParaRPr lang="ru-RU" sz="2000" b="0" i="0" kern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1" name="Блок-схема: процесс 10"/>
          <p:cNvSpPr/>
          <p:nvPr/>
        </p:nvSpPr>
        <p:spPr>
          <a:xfrm>
            <a:off x="1142976" y="980728"/>
            <a:ext cx="7749504" cy="66232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spcBef>
                <a:spcPct val="0"/>
              </a:spcBef>
              <a:defRPr/>
            </a:pPr>
            <a:r>
              <a:rPr lang="ru-RU" sz="2400" spc="50" dirty="0" smtClean="0">
                <a:ln w="11430"/>
                <a:solidFill>
                  <a:schemeClr val="bg1"/>
                </a:solidFill>
              </a:rPr>
              <a:t>Результаты государственной итоговой аттестации ОГЭ по обязательным предметам.</a:t>
            </a:r>
            <a:endParaRPr lang="ru-RU" sz="2400" spc="50" dirty="0">
              <a:ln w="11430"/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980960"/>
              </p:ext>
            </p:extLst>
          </p:nvPr>
        </p:nvGraphicFramePr>
        <p:xfrm>
          <a:off x="971601" y="1844825"/>
          <a:ext cx="7992887" cy="41079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1878"/>
                <a:gridCol w="782378"/>
                <a:gridCol w="1008111"/>
                <a:gridCol w="1224136"/>
                <a:gridCol w="1296144"/>
                <a:gridCol w="1152128"/>
                <a:gridCol w="1008112"/>
              </a:tblGrid>
              <a:tr h="15841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Предмет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 smtClean="0">
                          <a:effectLst/>
                        </a:rPr>
                        <a:t>Кол</a:t>
                      </a:r>
                      <a:r>
                        <a:rPr lang="ru-RU" sz="1800" baseline="0" dirty="0" smtClean="0">
                          <a:effectLst/>
                        </a:rPr>
                        <a:t> – </a:t>
                      </a:r>
                      <a:r>
                        <a:rPr lang="ru-RU" sz="1800" dirty="0" smtClean="0">
                          <a:effectLst/>
                        </a:rPr>
                        <a:t>во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 smtClean="0">
                          <a:effectLst/>
                        </a:rPr>
                        <a:t> </a:t>
                      </a:r>
                      <a:r>
                        <a:rPr lang="ru-RU" sz="1800" dirty="0" err="1" smtClean="0">
                          <a:effectLst/>
                        </a:rPr>
                        <a:t>уч</a:t>
                      </a:r>
                      <a:r>
                        <a:rPr lang="ru-RU" sz="1800" baseline="0" dirty="0" smtClean="0">
                          <a:effectLst/>
                        </a:rPr>
                        <a:t> -</a:t>
                      </a:r>
                      <a:r>
                        <a:rPr lang="ru-RU" sz="1800" dirty="0" err="1" smtClean="0">
                          <a:effectLst/>
                        </a:rPr>
                        <a:t>ся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Средний балл по школе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Пересдача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 (кол-во  уч-ся)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Средний балл по </a:t>
                      </a:r>
                      <a:r>
                        <a:rPr lang="ru-RU" sz="1800" dirty="0" smtClean="0">
                          <a:effectLst/>
                        </a:rPr>
                        <a:t>школе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 smtClean="0">
                          <a:effectLst/>
                        </a:rPr>
                        <a:t>пересдача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Средний по школе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Средний по МО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Русский язык </a:t>
                      </a:r>
                      <a:endParaRPr lang="ru-RU" sz="18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 smtClean="0">
                          <a:effectLst/>
                        </a:rPr>
                        <a:t>(</a:t>
                      </a:r>
                      <a:r>
                        <a:rPr lang="ru-RU" sz="1800" dirty="0">
                          <a:effectLst/>
                        </a:rPr>
                        <a:t>ОГЭ)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50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3,5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Русский язык </a:t>
                      </a:r>
                      <a:endParaRPr lang="ru-RU" sz="18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 smtClean="0">
                          <a:effectLst/>
                        </a:rPr>
                        <a:t>(</a:t>
                      </a:r>
                      <a:r>
                        <a:rPr lang="ru-RU" sz="1800" dirty="0">
                          <a:effectLst/>
                        </a:rPr>
                        <a:t>ГВЭ)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4,1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84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Математика </a:t>
                      </a:r>
                      <a:endParaRPr lang="ru-RU" sz="18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 smtClean="0">
                          <a:effectLst/>
                        </a:rPr>
                        <a:t>(ОГЭ</a:t>
                      </a:r>
                      <a:r>
                        <a:rPr lang="ru-RU" sz="1800" dirty="0">
                          <a:effectLst/>
                        </a:rPr>
                        <a:t>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>
                          <a:effectLst/>
                        </a:rPr>
                        <a:t>50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>
                          <a:effectLst/>
                        </a:rPr>
                        <a:t>3,5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Математика </a:t>
                      </a:r>
                      <a:endParaRPr lang="ru-RU" sz="18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 smtClean="0">
                          <a:effectLst/>
                        </a:rPr>
                        <a:t>(</a:t>
                      </a:r>
                      <a:r>
                        <a:rPr lang="ru-RU" sz="1800" dirty="0">
                          <a:effectLst/>
                        </a:rPr>
                        <a:t>ГВЭ)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3,8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85775" y="2741454"/>
            <a:ext cx="63991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82913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82913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11127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928662" y="357166"/>
            <a:ext cx="7560840" cy="863252"/>
            <a:chOff x="0" y="0"/>
            <a:chExt cx="7560840" cy="86325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0"/>
              <a:ext cx="7560840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2140" y="42140"/>
              <a:ext cx="7476560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0" i="0" kern="1200" dirty="0" smtClean="0"/>
                <a:t>РЕЗУЛЬТАТЫ ОБРАЗОВАТЕЛЬНОЙ ДЕЯТЕЛЬНОСТИ</a:t>
              </a:r>
              <a:endParaRPr lang="ru-RU" sz="2000" b="0" i="0" kern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1" name="Блок-схема: процесс 10"/>
          <p:cNvSpPr/>
          <p:nvPr/>
        </p:nvSpPr>
        <p:spPr>
          <a:xfrm>
            <a:off x="1142976" y="980728"/>
            <a:ext cx="7749504" cy="66232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spcBef>
                <a:spcPct val="0"/>
              </a:spcBef>
              <a:defRPr/>
            </a:pPr>
            <a:r>
              <a:rPr lang="ru-RU" sz="2400" spc="50" dirty="0" smtClean="0">
                <a:ln w="11430"/>
                <a:solidFill>
                  <a:schemeClr val="bg1"/>
                </a:solidFill>
              </a:rPr>
              <a:t>Результаты государственной итоговой аттестации ОГЭ  предметы по выбору.</a:t>
            </a:r>
            <a:endParaRPr lang="ru-RU" sz="2400" spc="50" dirty="0">
              <a:ln w="11430"/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690911"/>
              </p:ext>
            </p:extLst>
          </p:nvPr>
        </p:nvGraphicFramePr>
        <p:xfrm>
          <a:off x="1687752" y="2060848"/>
          <a:ext cx="6628664" cy="3680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9110"/>
                <a:gridCol w="1388026"/>
                <a:gridCol w="1049400"/>
                <a:gridCol w="1152128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Предмет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Количество учащихся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 smtClean="0">
                          <a:effectLst/>
                        </a:rPr>
                        <a:t>Средний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по</a:t>
                      </a:r>
                      <a:r>
                        <a:rPr lang="ru-RU" sz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школе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 smtClean="0">
                          <a:effectLst/>
                        </a:rPr>
                        <a:t>Средний по   МО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Иностранный язык (английский)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 dirty="0">
                          <a:effectLst/>
                        </a:rPr>
                        <a:t>3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>
                          <a:effectLst/>
                        </a:rPr>
                        <a:t>5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>
                          <a:effectLst/>
                        </a:rPr>
                        <a:t>4,6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Физика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 dirty="0">
                          <a:effectLst/>
                        </a:rPr>
                        <a:t>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 dirty="0">
                          <a:effectLst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 dirty="0">
                          <a:effectLst/>
                        </a:rPr>
                        <a:t>4,2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История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>
                          <a:effectLst/>
                        </a:rPr>
                        <a:t>6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 dirty="0">
                          <a:effectLst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Химия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>
                          <a:effectLst/>
                        </a:rPr>
                        <a:t>10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 dirty="0">
                          <a:effectLst/>
                        </a:rPr>
                        <a:t>4,4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Информатика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>
                          <a:effectLst/>
                        </a:rPr>
                        <a:t>11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 dirty="0">
                          <a:effectLst/>
                        </a:rPr>
                        <a:t>4,5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 dirty="0">
                          <a:effectLst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География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>
                          <a:effectLst/>
                        </a:rPr>
                        <a:t>21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 dirty="0">
                          <a:effectLst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1800" dirty="0">
                          <a:effectLst/>
                        </a:rPr>
                        <a:t>Обществознание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>
                          <a:effectLst/>
                        </a:rPr>
                        <a:t>30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82595" algn="l"/>
                        </a:tabLst>
                      </a:pPr>
                      <a:r>
                        <a:rPr lang="ru-RU" sz="2000" dirty="0">
                          <a:effectLst/>
                        </a:rPr>
                        <a:t>3,8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57350" y="27590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95269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928662" y="357166"/>
            <a:ext cx="7560840" cy="863252"/>
            <a:chOff x="0" y="0"/>
            <a:chExt cx="7560840" cy="86325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0"/>
              <a:ext cx="7560840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2140" y="42140"/>
              <a:ext cx="7476560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0" i="0" kern="1200" dirty="0" smtClean="0"/>
                <a:t>РЕЗУЛЬТАТЫ ОБРАЗОВАТЕЛЬНОЙ ДЕЯТЕЛЬНОСТИ</a:t>
              </a:r>
              <a:endParaRPr lang="ru-RU" sz="2000" b="0" i="0" kern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1" name="Блок-схема: процесс 10"/>
          <p:cNvSpPr/>
          <p:nvPr/>
        </p:nvSpPr>
        <p:spPr>
          <a:xfrm>
            <a:off x="1140000" y="980728"/>
            <a:ext cx="7749504" cy="66232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spcBef>
                <a:spcPct val="0"/>
              </a:spcBef>
              <a:defRPr/>
            </a:pPr>
            <a:r>
              <a:rPr lang="ru-RU" sz="2400" spc="50" dirty="0" smtClean="0">
                <a:ln w="11430"/>
                <a:solidFill>
                  <a:schemeClr val="bg1"/>
                </a:solidFill>
              </a:rPr>
              <a:t>Результаты государственной итоговой аттестации ОГЭ.</a:t>
            </a:r>
            <a:endParaRPr lang="ru-RU" sz="2400" spc="50" dirty="0">
              <a:ln w="11430"/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rot="21449271">
            <a:off x="1156347" y="1807937"/>
            <a:ext cx="7623393" cy="454568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АТТЕСТАТЫ С ОТЛИЧИЕМ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Антохина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Ксения		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Смелова Ксения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Белецкий Артем		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Фурашова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Александра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Горшкова Юлия		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Фурашова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Анастасия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Зайцева Анастасия		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Хорошилова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Ксения</a:t>
            </a:r>
          </a:p>
          <a:p>
            <a:pPr>
              <a:lnSpc>
                <a:spcPct val="150000"/>
              </a:lnSpc>
            </a:pPr>
            <a:r>
              <a:rPr lang="ru-RU" sz="20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Зубцова</a:t>
            </a: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Юлия			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Сливинская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Алина</a:t>
            </a:r>
          </a:p>
          <a:p>
            <a:pPr>
              <a:lnSpc>
                <a:spcPct val="150000"/>
              </a:lnSpc>
            </a:pPr>
            <a:r>
              <a:rPr lang="ru-RU" sz="20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Лиценко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Даниил		</a:t>
            </a:r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Шаповалова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Алёна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Раскольникова Екатерина	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Юшкина Елизавета</a:t>
            </a:r>
          </a:p>
          <a:p>
            <a:pPr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658849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88412619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Блок-схема: процесс 4"/>
          <p:cNvSpPr/>
          <p:nvPr/>
        </p:nvSpPr>
        <p:spPr>
          <a:xfrm>
            <a:off x="6012160" y="980728"/>
            <a:ext cx="2880320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РЕАЛИЗАЦИЯ</a:t>
            </a:r>
            <a:endParaRPr lang="ru-RU" sz="2400" dirty="0"/>
          </a:p>
        </p:txBody>
      </p:sp>
      <p:pic>
        <p:nvPicPr>
          <p:cNvPr id="64514" name="Picture 2" descr="http://fullhousepab.ru/imgs/87470689-konstituciya-o-zaschite-prav-rebenka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4286256"/>
            <a:ext cx="3124756" cy="1929996"/>
          </a:xfrm>
          <a:prstGeom prst="rect">
            <a:avLst/>
          </a:prstGeom>
          <a:noFill/>
        </p:spPr>
      </p:pic>
      <p:pic>
        <p:nvPicPr>
          <p:cNvPr id="64516" name="Picture 4" descr="http://akrosta.ru/adm_dop_files/upload_files_object/2146dfb24aa69d7bdb0f90855b99ea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2928934"/>
            <a:ext cx="2143107" cy="1607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8" name="Picture 6" descr="http://krasnogorskay.ucoz.ru/_si/0/37384116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6578" y="1571612"/>
            <a:ext cx="191262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4520" name="AutoShape 8" descr="https://fs00.infourok.ru/images/doc/129/150685/im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22" name="AutoShape 10" descr="https://fs00.infourok.ru/images/doc/129/150685/im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24" name="AutoShape 12" descr="https://fs00.infourok.ru/images/doc/129/150685/im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526" name="AutoShape 14" descr="https://fs00.infourok.ru/images/doc/129/150685/img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4528" name="Picture 16" descr="http://dsad_soln.ust.edu54.ru/images/customlogo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28662" y="1000108"/>
            <a:ext cx="5181600" cy="1885950"/>
          </a:xfrm>
          <a:prstGeom prst="rect">
            <a:avLst/>
          </a:prstGeom>
          <a:noFill/>
        </p:spPr>
      </p:pic>
      <p:pic>
        <p:nvPicPr>
          <p:cNvPr id="64530" name="Picture 18" descr="http://bga32.ru/uploads/2016/08/bga32-ru-Zakon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4929174"/>
            <a:ext cx="2571768" cy="1928826"/>
          </a:xfrm>
          <a:prstGeom prst="rect">
            <a:avLst/>
          </a:prstGeom>
          <a:noFill/>
        </p:spPr>
      </p:pic>
      <p:pic>
        <p:nvPicPr>
          <p:cNvPr id="21" name="Рисунок 20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2928934"/>
            <a:ext cx="1979241" cy="2749576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2089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19190868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F:\фото школа\5 октября 2017 г\IMG_20171005_1053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31447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фото школа\9мая 2017\IMG_22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62370"/>
            <a:ext cx="3655518" cy="205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фото школа\21 февраля\IMG_169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58549"/>
            <a:ext cx="3235819" cy="215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фото школа\лагерь\IMG_658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33500"/>
            <a:ext cx="199822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:\фото школа\сэйдж2018\IMG_070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59792"/>
            <a:ext cx="2948891" cy="221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фото школа\закладки 2018\IMG_20180209_09555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8" t="4739"/>
          <a:stretch/>
        </p:blipFill>
        <p:spPr bwMode="auto">
          <a:xfrm>
            <a:off x="1763688" y="4469154"/>
            <a:ext cx="2657871" cy="214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фото школа\8 декабря 2017\IMG_011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94" y="931447"/>
            <a:ext cx="2827175" cy="18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28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1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Mistral" pitchFamily="66" charset="0"/>
              </a:rPr>
              <a:t>Качество образования -</a:t>
            </a:r>
            <a:endParaRPr lang="ru-RU" dirty="0">
              <a:latin typeface="Mistral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/>
              <a:t>     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залог успеха в школе. 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Качество образования может         послужить        основой качества жизни .   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В.В.Путин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187624" y="350072"/>
            <a:ext cx="7560840" cy="863252"/>
            <a:chOff x="0" y="0"/>
            <a:chExt cx="7560840" cy="86325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0"/>
              <a:ext cx="7560840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2140" y="42140"/>
              <a:ext cx="7476560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0" i="0" kern="1200" dirty="0" smtClean="0"/>
                <a:t>СИСТЕМА ПОДДЕРЖКИ И СОПРОВОЖДЕНИЯ ОДАРЕННЫХ ДЕТЕЙ</a:t>
              </a:r>
              <a:endParaRPr lang="ru-RU" sz="2000" b="0" i="0" kern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3" name="Содержимое 4"/>
          <p:cNvSpPr>
            <a:spLocks noGrp="1"/>
          </p:cNvSpPr>
          <p:nvPr>
            <p:ph idx="1"/>
          </p:nvPr>
        </p:nvSpPr>
        <p:spPr>
          <a:xfrm>
            <a:off x="970802" y="1220418"/>
            <a:ext cx="7842736" cy="53769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школьников: 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школьный  этапа: 730 участников,  167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победителей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призеров;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этап: 87 участников,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победителей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призеров; 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егиональный этап: 5 участников, 2 призера.</a:t>
            </a:r>
          </a:p>
          <a:p>
            <a:pPr algn="just"/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приняли участие в городских проектах по развитию одаренности детей;</a:t>
            </a:r>
          </a:p>
          <a:p>
            <a:pPr algn="just"/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привлечены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- ресурсы для развития одаренности детей;</a:t>
            </a:r>
          </a:p>
          <a:p>
            <a:pPr algn="just"/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организованы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проведены награждения победителей и призеров Всероссийской предметной олимпиады школьников 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школьный, муниципальный и региональный уровень);</a:t>
            </a:r>
          </a:p>
          <a:p>
            <a:pPr algn="just"/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актуальная информация об итогах  олимпиадного движения  постоянно обновляется на сайте  школы.</a:t>
            </a:r>
          </a:p>
        </p:txBody>
      </p:sp>
    </p:spTree>
    <p:extLst>
      <p:ext uri="{BB962C8B-B14F-4D97-AF65-F5344CB8AC3E}">
        <p14:creationId xmlns:p14="http://schemas.microsoft.com/office/powerpoint/2010/main" val="220749036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065941" y="480701"/>
            <a:ext cx="7560840" cy="863252"/>
            <a:chOff x="0" y="0"/>
            <a:chExt cx="7560840" cy="86325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0"/>
              <a:ext cx="7560840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42140" y="42140"/>
              <a:ext cx="7476560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0" i="0" kern="1200" dirty="0" smtClean="0"/>
                <a:t>СИСТЕМА ПОДДЕРЖКИ И СОПРОВОЖДЕНИЯ ОДАРЕННЫХ ДЕТЕЙ</a:t>
              </a:r>
              <a:endParaRPr lang="ru-RU" sz="2000" b="0" i="0" kern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3" name="Содержимое 4"/>
          <p:cNvSpPr>
            <a:spLocks noGrp="1"/>
          </p:cNvSpPr>
          <p:nvPr>
            <p:ph idx="1"/>
          </p:nvPr>
        </p:nvSpPr>
        <p:spPr>
          <a:xfrm>
            <a:off x="928663" y="1484784"/>
            <a:ext cx="7560839" cy="51125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i="1" u="sng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 </a:t>
            </a:r>
            <a:r>
              <a:rPr lang="ru-RU" sz="2000" b="1" i="1" u="sng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 Всероссийской олимпиады школьников </a:t>
            </a:r>
          </a:p>
          <a:p>
            <a:pPr marL="0" indent="0" algn="ctr">
              <a:buNone/>
            </a:pPr>
            <a:endParaRPr lang="ru-RU" sz="2000" b="1" i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i="1" u="sng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i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i="1" u="sng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i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i="1" u="sng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i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i="1" u="sng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i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i="1" u="sng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i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i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10" y="2276872"/>
            <a:ext cx="5132486" cy="36004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436" y="3501008"/>
            <a:ext cx="4264255" cy="319819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91198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1331640" y="548680"/>
            <a:ext cx="7560840" cy="863252"/>
            <a:chOff x="0" y="0"/>
            <a:chExt cx="7560840" cy="863252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7560840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42140" y="42140"/>
              <a:ext cx="7476560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0" i="0" kern="1200" dirty="0" smtClean="0"/>
                <a:t>СИСТЕМА ПОДДЕРЖКИ И СОПРОВОЖДЕНИЯ ОДАРЕННЫХ ДЕТЕЙ</a:t>
              </a:r>
              <a:endParaRPr lang="ru-RU" sz="2000" b="0" i="0" kern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7" name="Содержимое 4"/>
          <p:cNvSpPr>
            <a:spLocks noGrp="1"/>
          </p:cNvSpPr>
          <p:nvPr>
            <p:ph idx="1"/>
          </p:nvPr>
        </p:nvSpPr>
        <p:spPr>
          <a:xfrm>
            <a:off x="1187624" y="1556792"/>
            <a:ext cx="7344816" cy="438194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i="1" u="sng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 Всероссийской олимпиады школьников </a:t>
            </a:r>
          </a:p>
          <a:p>
            <a:pPr marL="0" indent="0" algn="ctr">
              <a:buNone/>
            </a:pPr>
            <a:endParaRPr lang="ru-RU" sz="2000" b="1" i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b="1" i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76872"/>
            <a:ext cx="5128325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59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1110242" y="548680"/>
            <a:ext cx="7560840" cy="908013"/>
            <a:chOff x="181580" y="191514"/>
            <a:chExt cx="7560840" cy="908013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81580" y="236275"/>
              <a:ext cx="7560840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201729" y="191514"/>
              <a:ext cx="7476560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0" i="0" kern="1200" dirty="0" smtClean="0"/>
                <a:t>СИСТЕМА ПОДДЕРЖКИ И СОПРОВОЖДЕНИЯ ОДАРЕННЫХ ДЕТЕЙ</a:t>
              </a:r>
              <a:endParaRPr lang="ru-RU" sz="2000" b="0" i="0" kern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7" name="Содержимое 4"/>
          <p:cNvSpPr txBox="1">
            <a:spLocks/>
          </p:cNvSpPr>
          <p:nvPr/>
        </p:nvSpPr>
        <p:spPr>
          <a:xfrm>
            <a:off x="1182250" y="1556792"/>
            <a:ext cx="7488832" cy="438194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000" b="1" i="1" u="sng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 этап  Всероссийской олимпиады школьников </a:t>
            </a:r>
          </a:p>
          <a:p>
            <a:pPr marL="0" indent="0" algn="ctr">
              <a:buFont typeface="Arial" pitchFamily="34" charset="0"/>
              <a:buNone/>
            </a:pPr>
            <a:endParaRPr lang="ru-RU" sz="2000" b="1" i="1" u="sng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524" y="2132856"/>
            <a:ext cx="5558293" cy="3697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25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08280664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75656" y="1772816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Золото: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Акимов Никита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Ефимова Алина</a:t>
            </a:r>
          </a:p>
          <a:p>
            <a:pPr algn="ctr"/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Чемодуров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Максим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Малютин  Михаил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3827" y="4149080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Серебро:</a:t>
            </a:r>
          </a:p>
          <a:p>
            <a:pPr algn="ctr"/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Файзулова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Милана</a:t>
            </a:r>
          </a:p>
          <a:p>
            <a:pPr algn="ctr"/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Зубцова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Юлия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Тарасова Анна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Корнеев Максим</a:t>
            </a:r>
          </a:p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Зайцев Александр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academic\Рабочий стол\gto-2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502" y="1484784"/>
            <a:ext cx="2421532" cy="239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cademic\Рабочий стол\znachok-gto-0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981450"/>
            <a:ext cx="2273052" cy="22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3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92407398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://www.cdti43.ru/images/logo_gno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3960440" cy="126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nic-snail.ru/0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52" y="1268760"/>
            <a:ext cx="304157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ic-snail.ru/upload/image/Sneyl_Muravey_logo_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69" y="2708920"/>
            <a:ext cx="1553720" cy="210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10"/>
          <a:srcRect l="13003" t="10843" r="14275" b="50000"/>
          <a:stretch/>
        </p:blipFill>
        <p:spPr bwMode="auto">
          <a:xfrm>
            <a:off x="2814189" y="3304943"/>
            <a:ext cx="5490039" cy="1575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11"/>
          <a:srcRect l="8508" t="12650" r="11386" b="25904"/>
          <a:stretch/>
        </p:blipFill>
        <p:spPr bwMode="auto">
          <a:xfrm>
            <a:off x="2339752" y="4914900"/>
            <a:ext cx="4752975" cy="1943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228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44955024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1228212"/>
            <a:ext cx="3220249" cy="241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3712217"/>
            <a:ext cx="3652946" cy="273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1124769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3810235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38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705220" y="281626"/>
            <a:ext cx="7560840" cy="863252"/>
            <a:chOff x="0" y="0"/>
            <a:chExt cx="7560840" cy="863252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0" y="0"/>
              <a:ext cx="7560840" cy="863252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42140" y="42140"/>
              <a:ext cx="7476560" cy="7789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000" b="0" i="0" kern="12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767968" y="349573"/>
            <a:ext cx="7455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  </a:t>
            </a:r>
            <a:r>
              <a:rPr lang="en-US" sz="1600" b="1" dirty="0" smtClean="0">
                <a:solidFill>
                  <a:schemeClr val="bg1"/>
                </a:solidFill>
              </a:rPr>
              <a:t>III </a:t>
            </a:r>
            <a:r>
              <a:rPr lang="ru-RU" sz="1600" b="1" dirty="0">
                <a:solidFill>
                  <a:schemeClr val="bg1"/>
                </a:solidFill>
              </a:rPr>
              <a:t>региональные соревнования «Казаки – сила» на базе Тульского регионального центра подготовки граждан Российской Федерации к военной службе и военно-патриотического воспитания Тульской области</a:t>
            </a:r>
          </a:p>
        </p:txBody>
      </p:sp>
      <p:pic>
        <p:nvPicPr>
          <p:cNvPr id="4098" name="Picture 2" descr="C:\Users\МБОУ СШ №4\Documents\Фотки\казаки сила\IMG_20180427_095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52578"/>
            <a:ext cx="3869195" cy="217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БОУ СШ №4\Documents\Фотки\казаки сила\IMG_20180427_1146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01008"/>
            <a:ext cx="4299972" cy="24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МБОУ СШ №4\Documents\Фотки\казаки сила\IMG_20180427_1206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r="15994"/>
          <a:stretch/>
        </p:blipFill>
        <p:spPr bwMode="auto">
          <a:xfrm>
            <a:off x="5221218" y="1244008"/>
            <a:ext cx="363703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МБОУ СШ №4\Documents\Фотки\казаки сила\IMG_20180427_1330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t="8565" r="2708"/>
          <a:stretch/>
        </p:blipFill>
        <p:spPr bwMode="auto">
          <a:xfrm>
            <a:off x="4425404" y="4077072"/>
            <a:ext cx="4432846" cy="243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8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14354948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 descr="I:\777 ВОСТАНОВЛЕНИЕ\фото_видео\работа мамина\школа уроки общий план\IMG_002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3429000"/>
            <a:ext cx="2793242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МБОУ СШ №4\Documents\Фотки\по местам боевой славы, май 2018\IMG_20180505_1003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21" y="1337504"/>
            <a:ext cx="3528392" cy="1984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МБОУ СШ №4\Documents\Фотки\школа безопасности, 2018 год\IMG_20180426_12184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64904"/>
            <a:ext cx="2089327" cy="2785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Фото\Фото1А\DSC_076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556719"/>
            <a:ext cx="2973970" cy="1991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МБОУ СШ №4\Documents\Фотки\брей ринг\IMG_252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46" y="3874906"/>
            <a:ext cx="3246033" cy="2434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I:\777 ВОСТАНОВЛЕНИЕ\фото_видео\работа мамина\школа уроки общий план\IMG_002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3429000"/>
            <a:ext cx="2793242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F:\2018-2019\фото\возложение\митинг\IMG-20190215-WA000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1124744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F:\2018-2019\фото\пластунская полоса\mWeUBw8Fcf4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7"/>
          <a:stretch/>
        </p:blipFill>
        <p:spPr bwMode="auto">
          <a:xfrm>
            <a:off x="3635896" y="2484391"/>
            <a:ext cx="2087963" cy="3049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2018-2019\фото\прощание с азбукой 2019\IMG_20190320_11265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006" y="4516388"/>
            <a:ext cx="2688299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:\2018-2019\фото\концерт 20 февраля 2019\IMG_20190220_14034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4102483"/>
            <a:ext cx="3240172" cy="2430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F:\2018-2019\фото\Грация и мужество\IMG_20190301_11375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860" y="936693"/>
            <a:ext cx="2376532" cy="3168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2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Грамоты II полугодие 2017-2018 уч. год\Рисунок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0351">
            <a:off x="467544" y="893976"/>
            <a:ext cx="1656184" cy="229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7040326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/>
          <p:nvPr/>
        </p:nvPicPr>
        <p:blipFill>
          <a:blip r:embed="rId8" cstate="print"/>
          <a:stretch>
            <a:fillRect/>
          </a:stretch>
        </p:blipFill>
        <p:spPr bwMode="auto">
          <a:xfrm rot="708393">
            <a:off x="6551377" y="911650"/>
            <a:ext cx="1441108" cy="20397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9" cstate="print"/>
          <a:stretch>
            <a:fillRect/>
          </a:stretch>
        </p:blipFill>
        <p:spPr bwMode="auto">
          <a:xfrm rot="245440">
            <a:off x="5014704" y="1052147"/>
            <a:ext cx="1511809" cy="212759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10" cstate="print"/>
          <a:stretch>
            <a:fillRect/>
          </a:stretch>
        </p:blipFill>
        <p:spPr bwMode="auto">
          <a:xfrm rot="1134272">
            <a:off x="7556108" y="1663757"/>
            <a:ext cx="1320847" cy="186836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098" name="Picture 2" descr="F:\Грамоты II полугодие 2017-2018 уч. год\Лиза Ю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061">
            <a:off x="3704679" y="1081194"/>
            <a:ext cx="1386274" cy="192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Грамоты II полугодие 2017-2018 уч. год\Рисунок (5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45108" y="1275336"/>
            <a:ext cx="1453382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t="17713" r="14019" b="21148"/>
          <a:stretch/>
        </p:blipFill>
        <p:spPr bwMode="auto">
          <a:xfrm>
            <a:off x="101991" y="3233828"/>
            <a:ext cx="4672283" cy="30647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3928" y="3416076"/>
            <a:ext cx="4600575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0565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69302865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6199"/>
            <a:ext cx="7705725" cy="651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71648719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95211">
            <a:off x="7033953" y="3822667"/>
            <a:ext cx="1900789" cy="26346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57884">
            <a:off x="525907" y="1192536"/>
            <a:ext cx="1619674" cy="22449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25891">
            <a:off x="7061020" y="841104"/>
            <a:ext cx="1910018" cy="26474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38418">
            <a:off x="3603275" y="939418"/>
            <a:ext cx="2162287" cy="30604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45440">
            <a:off x="5297852" y="1115063"/>
            <a:ext cx="2194560" cy="304182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57884">
            <a:off x="1141808" y="2640848"/>
            <a:ext cx="1899141" cy="26879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134272">
            <a:off x="6013327" y="2523515"/>
            <a:ext cx="1610281" cy="22319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566892">
            <a:off x="1797706" y="1386616"/>
            <a:ext cx="2020122" cy="142834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6113" y="2468644"/>
            <a:ext cx="1447931" cy="20069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538120">
            <a:off x="1062978" y="4184435"/>
            <a:ext cx="1882083" cy="2619001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25230" r="10914" b="14302"/>
          <a:stretch/>
        </p:blipFill>
        <p:spPr bwMode="auto">
          <a:xfrm rot="313379">
            <a:off x="2491733" y="3464322"/>
            <a:ext cx="3223121" cy="335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1079" y="4411177"/>
            <a:ext cx="1572600" cy="2179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93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4482466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/>
          <p:nvPr/>
        </p:nvPicPr>
        <p:blipFill>
          <a:blip r:embed="rId7" cstate="print"/>
          <a:stretch>
            <a:fillRect/>
          </a:stretch>
        </p:blipFill>
        <p:spPr bwMode="auto">
          <a:xfrm rot="20790766">
            <a:off x="6656520" y="1247567"/>
            <a:ext cx="1904453" cy="1428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8" cstate="print"/>
          <a:stretch>
            <a:fillRect/>
          </a:stretch>
        </p:blipFill>
        <p:spPr bwMode="auto">
          <a:xfrm rot="573421">
            <a:off x="6172144" y="3923142"/>
            <a:ext cx="2625216" cy="1703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001560"/>
            <a:ext cx="4633152" cy="34748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10" cstate="print"/>
          <a:stretch>
            <a:fillRect/>
          </a:stretch>
        </p:blipFill>
        <p:spPr bwMode="auto">
          <a:xfrm rot="20642924">
            <a:off x="377910" y="4338120"/>
            <a:ext cx="1497363" cy="20754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267744" y="4649009"/>
            <a:ext cx="2071702" cy="14648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12" cstate="print"/>
          <a:stretch>
            <a:fillRect/>
          </a:stretch>
        </p:blipFill>
        <p:spPr bwMode="auto">
          <a:xfrm rot="21222621">
            <a:off x="4299115" y="2090195"/>
            <a:ext cx="2439873" cy="1725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/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4592974" y="3943780"/>
            <a:ext cx="1923241" cy="270660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28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88335127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043608" y="1260263"/>
            <a:ext cx="7848872" cy="53285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 Тульской области;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«Центр обеспечения деятельности системы образования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Щекинского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ГОУ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ДПО ТО «ИПК и ППРО ТО»;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ФГБОУ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ВПО «ТГПУ им. Л.Н. Толстого»;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АМУ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ДОД «Детская школа искусств»;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НОУ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«Тульский колледж экономики, права и информационных технологий»;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МОУ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ДОД «ДЮСШ №1»;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«МПО «Дружина»;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ГУДО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«Центр патриотического воспитания и допризывной подготовки молодежи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Щекинское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Казачье общество;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Тульская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региональная Федерация традиционного каратэ;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МБУК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Щекинская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городская централизованная библиотечная сеть»;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МБУК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Щекинская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городская библиотечная сеть»;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МКУК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Щекинская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Межпоселенческая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Центральная библиотека»;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ГУЗ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«ТОНД №1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ГУЗ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Щекинская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районная больница»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7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45904093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Блок-схема: процесс 5"/>
          <p:cNvSpPr/>
          <p:nvPr/>
        </p:nvSpPr>
        <p:spPr>
          <a:xfrm>
            <a:off x="3419872" y="1124744"/>
            <a:ext cx="5472608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ПРИОРИТЕТНЫЕ НАПРАВЛЕНИЯ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3608" y="1772816"/>
            <a:ext cx="7848872" cy="463705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предупреждение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(профилактика) возникновения деструктивных проблем в развитии ребенка с целью обеспечения его психологической безопасности;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социально-психологическое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сопровождение  детей и подростков категории социального риска, выход на коррекционную работу и специализированную помощь в работе с  этой категорией учащихся;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расширение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рамок первичной профилактики зависимости от ПАВ,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игромании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ВИЧ-инфекции и др., пополнение арсенала методов и подходов в осуществлении первичной профилактики в рамках массовых и открытых мероприятий,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расширение объема консультативно-диагностической, коррекционно-развивающей помощи всем участникам образовательного процесса;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расширение    работы по повышению родительской компетентности в вопросах воспитания и межличностного взаимодействия с детьми и подростками.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64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45904093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Блок-схема: процесс 5"/>
          <p:cNvSpPr/>
          <p:nvPr/>
        </p:nvSpPr>
        <p:spPr>
          <a:xfrm>
            <a:off x="3635896" y="1124744"/>
            <a:ext cx="5256584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ОСНОВНЫЕ ЗАДАЧИ</a:t>
            </a:r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1472" y="1772816"/>
            <a:ext cx="8572528" cy="463705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определение уровня адаптации учащихся 1-х и 5-х классов;</a:t>
            </a:r>
          </a:p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выявление  уровня сформированности УУД  у учащихся 1-6-х классов;</a:t>
            </a:r>
          </a:p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определение уровня мотивации учения учащихся;</a:t>
            </a:r>
          </a:p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определение уровня интеллектуального развития учащихся 7-х классов;</a:t>
            </a:r>
          </a:p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выявление проф. предпочтений и проф. интересов учащихся 9-х классов;</a:t>
            </a:r>
          </a:p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определение уровня развития личности учащихся  7-х и 8-х классов;</a:t>
            </a:r>
          </a:p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КРЗ по повышению уровня школьной зрелости и адаптации  первоклассников;</a:t>
            </a:r>
          </a:p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ТЗ с учащимися 5-х и 6-х классов по проблемам межличностного общения и взаимодействия;</a:t>
            </a:r>
          </a:p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ТЗ с учащимися 9-х</a:t>
            </a:r>
            <a:r>
              <a:rPr lang="ru-RU" sz="19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классов по профилактике экзаменационного стресса;</a:t>
            </a:r>
          </a:p>
          <a:p>
            <a:pPr marL="179388" indent="-179388" algn="just">
              <a:buFont typeface="Wingdings" pitchFamily="2" charset="2"/>
              <a:buChar char="ü"/>
            </a:pP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просветительско-профилактическая работа со всеми участниками учебно-воспитательного процесса в рамках акции «Знать, чтобы жить» и повышения компетентности родителей в вопросах воспитания</a:t>
            </a:r>
            <a:r>
              <a:rPr lang="ru-RU" sz="19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164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7051028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Блок-схема: процесс 5"/>
          <p:cNvSpPr/>
          <p:nvPr/>
        </p:nvSpPr>
        <p:spPr>
          <a:xfrm>
            <a:off x="3635896" y="1124744"/>
            <a:ext cx="5256584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ДИАГНОСТИЧЕСКАЯ РАБОТА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65823709"/>
              </p:ext>
            </p:extLst>
          </p:nvPr>
        </p:nvGraphicFramePr>
        <p:xfrm>
          <a:off x="1475656" y="1916832"/>
          <a:ext cx="727280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053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79389336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Блок-схема: процесс 5"/>
          <p:cNvSpPr/>
          <p:nvPr/>
        </p:nvSpPr>
        <p:spPr>
          <a:xfrm>
            <a:off x="3635896" y="1124744"/>
            <a:ext cx="5256584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КОНСУЛЬТАТИВНАЯ РАБОТА</a:t>
            </a:r>
            <a:endParaRPr lang="ru-RU" sz="28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952869"/>
              </p:ext>
            </p:extLst>
          </p:nvPr>
        </p:nvGraphicFramePr>
        <p:xfrm>
          <a:off x="1357290" y="1785924"/>
          <a:ext cx="7500990" cy="4857786"/>
        </p:xfrm>
        <a:graphic>
          <a:graphicData uri="http://schemas.openxmlformats.org/drawingml/2006/table">
            <a:tbl>
              <a:tblPr/>
              <a:tblGrid>
                <a:gridCol w="3511413"/>
                <a:gridCol w="2103922"/>
                <a:gridCol w="1885655"/>
              </a:tblGrid>
              <a:tr h="107950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Возрастной контингент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Индивидуальное и групповое консультирование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79508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Кол-во консультаций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Кол-во человек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397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Младшие подростки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7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Старшие подростки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54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97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Юноши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7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Педагоги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397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Родители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209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22068990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Блок-схема: процесс 5"/>
          <p:cNvSpPr/>
          <p:nvPr/>
        </p:nvSpPr>
        <p:spPr>
          <a:xfrm>
            <a:off x="2195736" y="1124744"/>
            <a:ext cx="6696744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ПРОСВЕТИТЕЛЬСКО-ПРОФИЛАКТИЧЕСКАЯ РАБОТА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344316"/>
              </p:ext>
            </p:extLst>
          </p:nvPr>
        </p:nvGraphicFramePr>
        <p:xfrm>
          <a:off x="1259633" y="1772813"/>
          <a:ext cx="7488832" cy="51195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88456"/>
                <a:gridCol w="1663490"/>
                <a:gridCol w="1636886"/>
              </a:tblGrid>
              <a:tr h="7311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Проблематика мероприятий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мероприятий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участников</a:t>
                      </a:r>
                      <a:endParaRPr lang="ru-RU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6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школьная дезадаптация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дезадаптация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ДРО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11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возрастные и индивидуально-личностные особенности ребенка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профилактика употребления ПАВ 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311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профессиональное самоопределение старшеклассников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39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психофизическое здоровье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 ребёнка к школе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особенности познавательной сферы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  <a:endParaRPr lang="ru-RU" sz="2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65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подготовка</a:t>
                      </a:r>
                      <a:r>
                        <a:rPr lang="ru-RU" sz="1800" baseline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 ЕГЭ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ru-RU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24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832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5415881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596775"/>
              </p:ext>
            </p:extLst>
          </p:nvPr>
        </p:nvGraphicFramePr>
        <p:xfrm>
          <a:off x="714348" y="1397000"/>
          <a:ext cx="8215371" cy="2960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8457"/>
                <a:gridCol w="2738457"/>
                <a:gridCol w="2738457"/>
              </a:tblGrid>
              <a:tr h="46051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Число детей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Всего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Оздоровлено</a:t>
                      </a:r>
                      <a:endParaRPr lang="ru-RU" sz="2400" dirty="0"/>
                    </a:p>
                  </a:txBody>
                  <a:tcPr/>
                </a:tc>
              </a:tr>
              <a:tr h="835633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из многодетных семей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26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14</a:t>
                      </a:r>
                      <a:endParaRPr lang="ru-RU" sz="3200" dirty="0"/>
                    </a:p>
                  </a:txBody>
                  <a:tcPr/>
                </a:tc>
              </a:tr>
              <a:tr h="835633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проживающих в неполных семьях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84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57</a:t>
                      </a:r>
                      <a:endParaRPr lang="ru-RU" sz="3200" dirty="0"/>
                    </a:p>
                  </a:txBody>
                  <a:tcPr/>
                </a:tc>
              </a:tr>
              <a:tr h="82891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находящихся под опекой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6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4</a:t>
                      </a:r>
                      <a:endParaRPr lang="ru-RU" sz="3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357290" y="4429132"/>
            <a:ext cx="75009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июне  на базе школы работал лагерь дневного пребывания, где оздоровились учащиеся в количестве  55 человек. В оздоровительных, санаторных, палаточных лагерях – 130 человек. Отдыхали с родителями, в деревне -  204 человека.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58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50578651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1043608" y="1268760"/>
            <a:ext cx="7848872" cy="53285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здоровья;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месячник безопасности дорожного движения «Внимание, дети!»;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посещение противопожарной выставки;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КТД: неделя ГО и ЧС;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школьные « Веселые старты»;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практические занятия « Правила поведения в критических ситуациях»;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часы общения по пропаганде здорового образа жизни;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уроки здоровья;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беседы медицинских специалистов о вреде пагубных привычек, 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первенство по  волейболу, настольному теннису, баскетболу, лыжам;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военно-спортивная районная игра « Зарница»;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легкоатлетические кроссы;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турнир по шахматам.</a:t>
            </a:r>
          </a:p>
        </p:txBody>
      </p:sp>
    </p:spTree>
    <p:extLst>
      <p:ext uri="{BB962C8B-B14F-4D97-AF65-F5344CB8AC3E}">
        <p14:creationId xmlns:p14="http://schemas.microsoft.com/office/powerpoint/2010/main" val="287958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30160805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9" name="Picture 3" descr="E:\Фото\1сентября 2017\DSC072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23" y="4437112"/>
            <a:ext cx="2643684" cy="198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Фото\Лыжня России 2016\DSC_007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96" y="4366036"/>
            <a:ext cx="3077698" cy="20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МБОУ СШ №4\Documents\Фотки\турслет 2018\IMG_09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92" y="1381657"/>
            <a:ext cx="3347719" cy="251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МБОУ СШ №4\Documents\Фотки\1 сентября 2018\DSC0728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30288"/>
            <a:ext cx="3315891" cy="248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МБОУ СШ №4\Documents\Фотки\казачья молодежь\Снимок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2167"/>
            <a:ext cx="1984251" cy="254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03486095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704476" y="1162901"/>
            <a:ext cx="8178132" cy="54834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счет бюджетных средств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ctr"/>
            <a:endParaRPr lang="ru-RU" sz="28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Учебная литература – 502863,00 руб. </a:t>
            </a:r>
          </a:p>
          <a:p>
            <a:pPr marL="342900" lvl="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Компьютерная техника – 63000,00 руб. </a:t>
            </a:r>
          </a:p>
          <a:p>
            <a:pPr marL="342900" lvl="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Наглядные пособия и оборудование-</a:t>
            </a:r>
          </a:p>
          <a:p>
            <a:pPr marL="342900" lvl="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Оборудование – 284600,00 руб.</a:t>
            </a:r>
          </a:p>
          <a:p>
            <a:pPr marL="342900" lvl="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Мебель –176229,00 руб.</a:t>
            </a:r>
          </a:p>
          <a:p>
            <a:pPr marL="342900" lvl="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Канцелярские товары – 16300,00 руб.</a:t>
            </a:r>
          </a:p>
          <a:p>
            <a:pPr marL="342900" lvl="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Оборудование для столовой -112570,00 руб.</a:t>
            </a:r>
          </a:p>
        </p:txBody>
      </p:sp>
    </p:spTree>
    <p:extLst>
      <p:ext uri="{BB962C8B-B14F-4D97-AF65-F5344CB8AC3E}">
        <p14:creationId xmlns:p14="http://schemas.microsoft.com/office/powerpoint/2010/main" val="411378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03486095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571472" y="1368572"/>
            <a:ext cx="8321008" cy="548347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u="sng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счет привлеченных средств:</a:t>
            </a:r>
          </a:p>
          <a:p>
            <a:pPr marL="34290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Оборудование – 32692,00 руб.</a:t>
            </a:r>
          </a:p>
          <a:p>
            <a:pPr marL="34290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Хозяйственные материалы – 96061,00 руб.</a:t>
            </a:r>
          </a:p>
          <a:p>
            <a:pPr marL="34290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Канцелярские товары – 7622,00 руб.</a:t>
            </a:r>
          </a:p>
          <a:p>
            <a:pPr marL="342900" indent="-342900" algn="ctr">
              <a:buFont typeface="Wingdings" pitchFamily="2" charset="2"/>
              <a:buChar char="§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Оконные блоки – 94200, 00 руб.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Противопожарный ящик - 4200,00 руб.</a:t>
            </a:r>
          </a:p>
          <a:p>
            <a:pPr algn="just"/>
            <a:endParaRPr lang="ru-RU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algn="just">
              <a:buFont typeface="Wingdings" pitchFamily="2" charset="2"/>
              <a:buChar char="§"/>
            </a:pPr>
            <a:endParaRPr lang="ru-RU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 algn="just">
              <a:buFont typeface="Wingdings" pitchFamily="2" charset="2"/>
              <a:buChar char="§"/>
            </a:pPr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8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03479379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5"/>
          <p:cNvSpPr txBox="1">
            <a:spLocks/>
          </p:cNvSpPr>
          <p:nvPr/>
        </p:nvSpPr>
        <p:spPr bwMode="auto">
          <a:xfrm>
            <a:off x="1207634" y="1196752"/>
            <a:ext cx="7684846" cy="5472608"/>
          </a:xfrm>
          <a:prstGeom prst="rect">
            <a:avLst/>
          </a:prstGeom>
          <a:solidFill>
            <a:srgbClr val="FFFFFF">
              <a:alpha val="32157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РАБОТНИКИ ШКОЛЫ НАГРАЖДЕНЫ: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знаком «Почетный работник общего образования РФ»</a:t>
            </a:r>
          </a:p>
          <a:p>
            <a:pPr marL="5826125" lvl="0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      3 человека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знаком «Почетный работник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в сфере образования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РФ»</a:t>
            </a:r>
          </a:p>
          <a:p>
            <a:pPr marL="5826125" lvl="0"/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     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1 человек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 Math" pitchFamily="18" charset="0"/>
              <a:ea typeface="Cambria Math" pitchFamily="18" charset="0"/>
            </a:endParaRP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грамотой министерства образования и науки РФ </a:t>
            </a:r>
          </a:p>
          <a:p>
            <a:pPr marL="5826125" lvl="0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      6 человек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грамотой департамента и министерства образования Тульской области  				           25 человек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благодарностью губернатора  Тульской области      3 человек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благодарностью   Тульской областной Думы              1 человек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почетной грамотой   Тульской областной Думы       1 человек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грамотой правительства    Тульской области             1 человек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г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рамота собрания представителей МО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Щекинский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 район </a:t>
            </a:r>
          </a:p>
          <a:p>
            <a:pPr lvl="8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                                           4 человека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грамотой администрации МО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Щекинский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 район     10 человек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грамотой комитета по образованию                            47 человек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 </a:t>
            </a:r>
            <a:endParaRPr kumimoji="0" lang="ru-RU" sz="20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5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52964056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5"/>
          <p:cNvSpPr txBox="1">
            <a:spLocks/>
          </p:cNvSpPr>
          <p:nvPr/>
        </p:nvSpPr>
        <p:spPr bwMode="auto">
          <a:xfrm>
            <a:off x="1207634" y="1124744"/>
            <a:ext cx="768484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ПОВЫШЕНИЕ ПРОФЕССИОНАЛЬНОГО УРОВНЯ:</a:t>
            </a:r>
          </a:p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победители приоритетного национального проекта «Образование» - </a:t>
            </a:r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2 </a:t>
            </a:r>
            <a:r>
              <a:rPr lang="ru-RU" sz="20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человек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(2007 г. и 2014 г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., 2016г.)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 Math" pitchFamily="18" charset="0"/>
              <a:ea typeface="Cambria Math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победители муниципальной составляющей  приоритетного национального проекта «Образование» - </a:t>
            </a:r>
            <a:r>
              <a:rPr lang="ru-RU" sz="20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3 человека</a:t>
            </a:r>
          </a:p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победители и призеры Всероссийского конкурса «От призвания к признанию» - </a:t>
            </a:r>
            <a:r>
              <a:rPr lang="ru-RU" sz="20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3</a:t>
            </a:r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20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человека</a:t>
            </a:r>
          </a:p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победители и призеры муниципального  конкурса «Педагог 21 века» - </a:t>
            </a:r>
            <a:r>
              <a:rPr lang="ru-RU" sz="20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2 человека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 Math" pitchFamily="18" charset="0"/>
                <a:ea typeface="Cambria Math" pitchFamily="18" charset="0"/>
              </a:rPr>
              <a:t>победители и призеры дистанционных педагогических конкурсов – </a:t>
            </a:r>
            <a:r>
              <a:rPr lang="ru-RU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21человек</a:t>
            </a:r>
            <a:endParaRPr kumimoji="0" lang="ru-RU" sz="2000" b="1" i="0" u="sng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2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20482778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G:\1.jpg"/>
          <p:cNvPicPr/>
          <p:nvPr/>
        </p:nvPicPr>
        <p:blipFill>
          <a:blip r:embed="rId7" cstate="print"/>
          <a:srcRect l="2312" t="1429" r="2975" b="840"/>
          <a:stretch>
            <a:fillRect/>
          </a:stretch>
        </p:blipFill>
        <p:spPr bwMode="auto">
          <a:xfrm>
            <a:off x="6804248" y="1285860"/>
            <a:ext cx="2019407" cy="2840669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 descr="G:\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538120">
            <a:off x="5565237" y="1507924"/>
            <a:ext cx="1882083" cy="2705058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9" cstate="print"/>
          <a:stretch>
            <a:fillRect/>
          </a:stretch>
        </p:blipFill>
        <p:spPr bwMode="auto">
          <a:xfrm rot="20684445">
            <a:off x="6700948" y="3126210"/>
            <a:ext cx="1898159" cy="2752476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968489"/>
              </p:ext>
            </p:extLst>
          </p:nvPr>
        </p:nvGraphicFramePr>
        <p:xfrm>
          <a:off x="1331638" y="1306248"/>
          <a:ext cx="3866966" cy="1399945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933483"/>
                <a:gridCol w="1933483"/>
              </a:tblGrid>
              <a:tr h="933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Высшее образование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Н/высшее образование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6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97%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3% </a:t>
                      </a: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 чел)</a:t>
                      </a:r>
                      <a:endParaRPr lang="ru-RU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116620962"/>
              </p:ext>
            </p:extLst>
          </p:nvPr>
        </p:nvGraphicFramePr>
        <p:xfrm>
          <a:off x="-571536" y="2786058"/>
          <a:ext cx="7715304" cy="4071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376970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03882960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Блок-схема: процесс 5"/>
          <p:cNvSpPr/>
          <p:nvPr/>
        </p:nvSpPr>
        <p:spPr>
          <a:xfrm>
            <a:off x="2987824" y="980728"/>
            <a:ext cx="5904656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ПРОФЕССИОНАЛЬНЫЕ КОНКУРСЫ</a:t>
            </a:r>
            <a:endParaRPr lang="ru-RU" sz="2800" dirty="0"/>
          </a:p>
        </p:txBody>
      </p:sp>
      <p:pic>
        <p:nvPicPr>
          <p:cNvPr id="4" name="Рисунок 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3577" y="1183756"/>
            <a:ext cx="1352538" cy="19281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5753934">
            <a:off x="357961" y="1429432"/>
            <a:ext cx="1915758" cy="143681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5852" y="2571744"/>
            <a:ext cx="1205155" cy="171394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8992" y="1571612"/>
            <a:ext cx="1423769" cy="20139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131458">
            <a:off x="2722978" y="3106104"/>
            <a:ext cx="1741781" cy="12250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131458">
            <a:off x="4611527" y="1796680"/>
            <a:ext cx="2079489" cy="1474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6786578" y="1578469"/>
            <a:ext cx="1423769" cy="20002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15" cstate="print"/>
          <a:stretch>
            <a:fillRect/>
          </a:stretch>
        </p:blipFill>
        <p:spPr bwMode="auto">
          <a:xfrm rot="21388467">
            <a:off x="5056323" y="3338519"/>
            <a:ext cx="1702429" cy="12250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16"/>
          <a:stretch>
            <a:fillRect/>
          </a:stretch>
        </p:blipFill>
        <p:spPr bwMode="auto">
          <a:xfrm rot="1131458">
            <a:off x="6982074" y="3160817"/>
            <a:ext cx="2076684" cy="14650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1712191" y="3531871"/>
            <a:ext cx="1423769" cy="200023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7286644" y="4286256"/>
          <a:ext cx="1637817" cy="2317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Acrobat Document" r:id="rId18" imgW="5667146" imgH="8019898" progId="AcroExch.Document.7">
                  <p:embed/>
                </p:oleObj>
              </mc:Choice>
              <mc:Fallback>
                <p:oleObj name="Acrobat Document" r:id="rId18" imgW="5667146" imgH="8019898" progId="AcroExch.Document.7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44" y="4286256"/>
                        <a:ext cx="1637817" cy="2317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Рисунок 16"/>
          <p:cNvPicPr/>
          <p:nvPr/>
        </p:nvPicPr>
        <p:blipFill>
          <a:blip r:embed="rId20" cstate="print"/>
          <a:stretch>
            <a:fillRect/>
          </a:stretch>
        </p:blipFill>
        <p:spPr bwMode="auto">
          <a:xfrm rot="21388467">
            <a:off x="3359974" y="4235578"/>
            <a:ext cx="1793804" cy="24573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9" name="Рисунок 18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963" y="4792903"/>
            <a:ext cx="2217079" cy="166280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02" name="Picture 78" descr="C:\Documents and Settings\academic\Рабочий стол\DSC_0283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7" r="20698"/>
          <a:stretch/>
        </p:blipFill>
        <p:spPr bwMode="auto">
          <a:xfrm rot="1128980">
            <a:off x="5533411" y="4331710"/>
            <a:ext cx="1531012" cy="214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7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05474807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071538" y="1746018"/>
            <a:ext cx="7848872" cy="423992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 indent="-265113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широкое вовлечение учащихся в жизнь школы, развитие лидерских качеств, инициативы и самостоятельности;</a:t>
            </a:r>
          </a:p>
          <a:p>
            <a:pPr marL="265113" indent="-265113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взаимодействие с государственными и другими социальными институтами общества;</a:t>
            </a:r>
          </a:p>
          <a:p>
            <a:pPr marL="265113" indent="-265113" algn="just">
              <a:buFont typeface="Wingdings" pitchFamily="2" charset="2"/>
              <a:buChar char="ü"/>
            </a:pPr>
            <a:r>
              <a:rPr lang="ru-RU" sz="21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кцентирование  воспитательной работы </a:t>
            </a: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школы  на формирование у учащихся активной жизненной позиции; </a:t>
            </a:r>
          </a:p>
          <a:p>
            <a:pPr marL="265113" indent="-265113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активизация профилактической  работы </a:t>
            </a: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среди учащихся и родителей в вопросах  воспитания у учащихся воли, решительности для преодоления различных трудностей, возникающих в образовательном процессе.</a:t>
            </a:r>
          </a:p>
        </p:txBody>
      </p:sp>
    </p:spTree>
    <p:extLst>
      <p:ext uri="{BB962C8B-B14F-4D97-AF65-F5344CB8AC3E}">
        <p14:creationId xmlns:p14="http://schemas.microsoft.com/office/powerpoint/2010/main" val="10587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13203914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054012" y="1700808"/>
            <a:ext cx="7848872" cy="42484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констатирует реализацию предыдущей программы развития, анализирует состояние и выявляет существенные проблемы школы, позволяет наметить пути их разрешения;</a:t>
            </a:r>
          </a:p>
          <a:p>
            <a:pPr marL="457200" lvl="0" indent="-457200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прогнозирует тенденции, определяет направления и особенности развития школы, алгоритм и последовательность осуществления инноваций;</a:t>
            </a:r>
          </a:p>
          <a:p>
            <a:pPr marL="457200" lvl="0" indent="-457200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обеспечивает научно – методическую основу и основные практические подходы для реализации следующего этапа модернизации школы;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ru-RU" sz="21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утверждает механизм управления реализацией программы и контроля качества её осуществления.</a:t>
            </a:r>
          </a:p>
        </p:txBody>
      </p:sp>
    </p:spTree>
    <p:extLst>
      <p:ext uri="{BB962C8B-B14F-4D97-AF65-F5344CB8AC3E}">
        <p14:creationId xmlns:p14="http://schemas.microsoft.com/office/powerpoint/2010/main" val="406904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5431283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054012" y="1700808"/>
            <a:ext cx="7848872" cy="42484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Создание необходимых условий для овладения обучающимися предметными и ключевыми компетенциями в интересах семьи, общества и государства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 Создание необходимых условий для овладения обучающимися предметными и ключевыми компетенциями в интересах семьи, общества и государства.</a:t>
            </a:r>
            <a:endParaRPr lang="ru-RU" sz="2400" dirty="0"/>
          </a:p>
          <a:p>
            <a:pPr algn="just"/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1916832"/>
            <a:ext cx="70533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363538" algn="just"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с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оздание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необходимых условий для овладения обучающимися предметными и ключевыми компетенциями в интересах семьи, общества и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государства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;</a:t>
            </a:r>
            <a:endParaRPr lang="ru-RU" sz="24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интеграция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новых методов обучения и воспитания; </a:t>
            </a: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внедрение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новых образовательных технологий;</a:t>
            </a:r>
          </a:p>
          <a:p>
            <a:pPr marL="342900" lvl="0" indent="-342900" algn="just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использование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цифровых технологий в обучении.</a:t>
            </a:r>
          </a:p>
          <a:p>
            <a:pPr algn="just"/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7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54706312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038386" y="2852936"/>
            <a:ext cx="7848872" cy="23762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предоставлять доступное качественное образование, воспитывать и развивать в безопасных, комфортных условиях, адаптированных к возможностям каждого ребенка, создавать все условия для самореализации ребенка в урочной и внеурочной деятельности, что подтверждается качеством и уровнем участия в олимпиадах, конкурсах, различного уровня.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1357290" y="1142984"/>
            <a:ext cx="7560840" cy="79208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ДАЕТ ВОЗМОЖНОСТЬ ШКОЛЕ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895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27147752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Блок-схема: процесс 5"/>
          <p:cNvSpPr/>
          <p:nvPr/>
        </p:nvSpPr>
        <p:spPr>
          <a:xfrm>
            <a:off x="3995936" y="980728"/>
            <a:ext cx="4896544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ЦЕЛЬ РАЗВИТИЯ МБОУ СШ№4</a:t>
            </a:r>
            <a:endParaRPr lang="ru-RU" sz="28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69210" y="1643834"/>
            <a:ext cx="7632848" cy="468613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комплексной оценки деятельности МБОУ СШ №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 деятельность;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управления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учащихся и выпускников;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 учебного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процесса;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 кадрового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состава; </a:t>
            </a: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учебно-методическое  обеспечение;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библиотечно-информационное  обеспечение;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материально-техническая база;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внутренней системы оценки качества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55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-857288" y="214290"/>
          <a:ext cx="10501386" cy="664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36495708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Блок-схема: процесс 6"/>
          <p:cNvSpPr/>
          <p:nvPr/>
        </p:nvSpPr>
        <p:spPr>
          <a:xfrm>
            <a:off x="1714480" y="980728"/>
            <a:ext cx="7178000" cy="5040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ЭЛЕКТРОННЫЙ ДОКУМЕНТООБОРОТ</a:t>
            </a:r>
            <a:endParaRPr lang="ru-RU" sz="2800" dirty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6314" y="2996952"/>
            <a:ext cx="4094115" cy="350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114622" y="5229200"/>
            <a:ext cx="439479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https://sgo-s.edu71.ru</a:t>
            </a:r>
            <a:endParaRPr lang="ru-RU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2" r="2273" b="5014"/>
          <a:stretch/>
        </p:blipFill>
        <p:spPr bwMode="auto">
          <a:xfrm>
            <a:off x="172090" y="1827362"/>
            <a:ext cx="5151569" cy="2696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31840" y="1628800"/>
            <a:ext cx="5831981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ru-RU" sz="3600" u="sng" dirty="0" smtClean="0">
                <a:hlinkClick r:id="rId9"/>
              </a:rPr>
              <a:t>http://shekino4.reg-school.ru</a:t>
            </a:r>
            <a:r>
              <a:rPr lang="ru-RU" sz="3600" u="sng" dirty="0" smtClean="0"/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1841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82836294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2222794"/>
              </p:ext>
            </p:extLst>
          </p:nvPr>
        </p:nvGraphicFramePr>
        <p:xfrm>
          <a:off x="1259632" y="1124744"/>
          <a:ext cx="7560839" cy="3084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71" y="4349378"/>
            <a:ext cx="2520280" cy="369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94910"/>
            <a:ext cx="2079625" cy="364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F:\2018-2019\фото\Тульская Щекино Школа 4 MathCat\IMG_35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4468669"/>
            <a:ext cx="2469465" cy="1646310"/>
          </a:xfrm>
          <a:prstGeom prst="rect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96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56972182"/>
              </p:ext>
            </p:extLst>
          </p:nvPr>
        </p:nvGraphicFramePr>
        <p:xfrm>
          <a:off x="1259632" y="332656"/>
          <a:ext cx="756084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Блок-схема: процесс 5"/>
          <p:cNvSpPr/>
          <p:nvPr/>
        </p:nvSpPr>
        <p:spPr>
          <a:xfrm>
            <a:off x="1763688" y="1196752"/>
            <a:ext cx="6768752" cy="79208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и содержание основных образовательных программ.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1255" y="2348880"/>
            <a:ext cx="74168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Образовательная программа школы и учебный план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предусматривают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выполнение государственной функции школы, обеспечение базового уровня образования, развития ребенка в процессе обучения.</a:t>
            </a: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Школа осуществляет образовательный процесс в соответствии с уровнями общеобразовательных программ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общего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образования.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08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6923C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2581</TotalTime>
  <Words>1965</Words>
  <Application>Microsoft Office PowerPoint</Application>
  <PresentationFormat>Экран (4:3)</PresentationFormat>
  <Paragraphs>446</Paragraphs>
  <Slides>49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1" baseType="lpstr">
      <vt:lpstr>Тема Office</vt:lpstr>
      <vt:lpstr>Acrobat Document</vt:lpstr>
      <vt:lpstr>Презентация PowerPoint</vt:lpstr>
      <vt:lpstr>Качество образования -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academic</cp:lastModifiedBy>
  <cp:revision>280</cp:revision>
  <dcterms:created xsi:type="dcterms:W3CDTF">2014-11-22T17:16:34Z</dcterms:created>
  <dcterms:modified xsi:type="dcterms:W3CDTF">2019-10-15T12:48:46Z</dcterms:modified>
</cp:coreProperties>
</file>