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9" r:id="rId3"/>
    <p:sldId id="260" r:id="rId4"/>
    <p:sldId id="261" r:id="rId5"/>
    <p:sldId id="262" r:id="rId6"/>
    <p:sldId id="263" r:id="rId7"/>
    <p:sldId id="264" r:id="rId8"/>
    <p:sldId id="287" r:id="rId9"/>
    <p:sldId id="288" r:id="rId10"/>
    <p:sldId id="265" r:id="rId11"/>
    <p:sldId id="289" r:id="rId12"/>
    <p:sldId id="266" r:id="rId13"/>
    <p:sldId id="286" r:id="rId14"/>
    <p:sldId id="275" r:id="rId15"/>
    <p:sldId id="276" r:id="rId16"/>
    <p:sldId id="290" r:id="rId17"/>
    <p:sldId id="291" r:id="rId18"/>
    <p:sldId id="292" r:id="rId19"/>
    <p:sldId id="277" r:id="rId20"/>
    <p:sldId id="278" r:id="rId21"/>
    <p:sldId id="279" r:id="rId22"/>
    <p:sldId id="281" r:id="rId23"/>
    <p:sldId id="293" r:id="rId24"/>
    <p:sldId id="280" r:id="rId25"/>
    <p:sldId id="282" r:id="rId26"/>
    <p:sldId id="294" r:id="rId27"/>
    <p:sldId id="283" r:id="rId28"/>
    <p:sldId id="284" r:id="rId29"/>
    <p:sldId id="285" r:id="rId30"/>
    <p:sldId id="267" r:id="rId31"/>
    <p:sldId id="268" r:id="rId32"/>
    <p:sldId id="269" r:id="rId33"/>
    <p:sldId id="270" r:id="rId3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-1500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28.11.2019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28.11.2019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28.11.2019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28.11.2019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28.11.2019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28.11.2019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28.11.2019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1.jpeg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jpeg"/><Relationship Id="rId3" Type="http://schemas.openxmlformats.org/officeDocument/2006/relationships/image" Target="../media/image22.jpeg"/><Relationship Id="rId7" Type="http://schemas.openxmlformats.org/officeDocument/2006/relationships/image" Target="../media/image2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5.jpeg"/><Relationship Id="rId5" Type="http://schemas.openxmlformats.org/officeDocument/2006/relationships/image" Target="../media/image24.jpeg"/><Relationship Id="rId4" Type="http://schemas.openxmlformats.org/officeDocument/2006/relationships/image" Target="../media/image23.jpeg"/><Relationship Id="rId9" Type="http://schemas.openxmlformats.org/officeDocument/2006/relationships/image" Target="../media/image28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0.jpe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jpeg"/><Relationship Id="rId3" Type="http://schemas.openxmlformats.org/officeDocument/2006/relationships/image" Target="../media/image31.jpeg"/><Relationship Id="rId7" Type="http://schemas.openxmlformats.org/officeDocument/2006/relationships/image" Target="../media/image3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4.jpeg"/><Relationship Id="rId5" Type="http://schemas.openxmlformats.org/officeDocument/2006/relationships/image" Target="../media/image33.jpeg"/><Relationship Id="rId4" Type="http://schemas.openxmlformats.org/officeDocument/2006/relationships/image" Target="../media/image32.jpeg"/><Relationship Id="rId9" Type="http://schemas.openxmlformats.org/officeDocument/2006/relationships/image" Target="../media/image37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0.jpeg"/><Relationship Id="rId4" Type="http://schemas.openxmlformats.org/officeDocument/2006/relationships/image" Target="../media/image39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4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6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9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4.jpe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9.jpeg"/><Relationship Id="rId5" Type="http://schemas.openxmlformats.org/officeDocument/2006/relationships/image" Target="../media/image58.jpeg"/><Relationship Id="rId4" Type="http://schemas.openxmlformats.org/officeDocument/2006/relationships/image" Target="../media/image57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5.png"/><Relationship Id="rId3" Type="http://schemas.openxmlformats.org/officeDocument/2006/relationships/image" Target="../media/image60.jpeg"/><Relationship Id="rId7" Type="http://schemas.openxmlformats.org/officeDocument/2006/relationships/image" Target="../media/image6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3.jpeg"/><Relationship Id="rId11" Type="http://schemas.openxmlformats.org/officeDocument/2006/relationships/image" Target="../media/image68.png"/><Relationship Id="rId5" Type="http://schemas.openxmlformats.org/officeDocument/2006/relationships/image" Target="../media/image62.jpeg"/><Relationship Id="rId10" Type="http://schemas.openxmlformats.org/officeDocument/2006/relationships/image" Target="../media/image67.png"/><Relationship Id="rId4" Type="http://schemas.openxmlformats.org/officeDocument/2006/relationships/image" Target="../media/image61.jpeg"/><Relationship Id="rId9" Type="http://schemas.openxmlformats.org/officeDocument/2006/relationships/image" Target="../media/image66.png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4.jpeg"/><Relationship Id="rId3" Type="http://schemas.openxmlformats.org/officeDocument/2006/relationships/image" Target="../media/image69.jpeg"/><Relationship Id="rId7" Type="http://schemas.openxmlformats.org/officeDocument/2006/relationships/image" Target="../media/image7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2.jpeg"/><Relationship Id="rId5" Type="http://schemas.openxmlformats.org/officeDocument/2006/relationships/image" Target="../media/image71.jpeg"/><Relationship Id="rId4" Type="http://schemas.openxmlformats.org/officeDocument/2006/relationships/image" Target="../media/image70.jpeg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Шаблон презентации &quot;Тетрадь в линеечку&quot;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2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1619672" y="260648"/>
            <a:ext cx="65527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Муниципальное бюджетное общеобразовательное учреждение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                      «Средняя школа №4» г. Щекино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995936" y="6237312"/>
            <a:ext cx="12961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15.12.2017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67544" y="1196752"/>
            <a:ext cx="8280920" cy="32316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                               Мастер-класс</a:t>
            </a:r>
          </a:p>
          <a:p>
            <a:pPr algn="ctr"/>
            <a:r>
              <a:rPr lang="ru-RU" sz="2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«Организация работы по </a:t>
            </a:r>
          </a:p>
          <a:p>
            <a:pPr algn="ctr"/>
            <a:r>
              <a:rPr lang="ru-RU" sz="2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формированию метапредметных действий </a:t>
            </a:r>
          </a:p>
          <a:p>
            <a:pPr algn="ctr"/>
            <a:r>
              <a:rPr lang="ru-RU" sz="2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при подготовке к ГИА по русскому языку и литературе в условиях реализации ФГОС»</a:t>
            </a:r>
          </a:p>
          <a:p>
            <a:pPr algn="ctr"/>
            <a:endParaRPr lang="ru-RU" sz="2800" b="1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(из опыта работы учителей русского языка и литературы высшей категории  </a:t>
            </a: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        Даниловой Ирины Анатольевны и Сачковой Ирины Викторовны)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Рисунок 6" descr="F:\_DSC6993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7158" y="4643446"/>
            <a:ext cx="1643074" cy="20002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7" descr="F:\иринка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285984" y="4643446"/>
            <a:ext cx="1571636" cy="20002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Шаблон презентации &quot;Тетрадь в линеечку&quot;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2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611560" y="332656"/>
            <a:ext cx="8280920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«Поэзия Пушкина – неиссякаемый источник, который, как в сказке поит «живою водою» всех, кто прикоснётся к нему»</a:t>
            </a:r>
          </a:p>
          <a:p>
            <a:pPr algn="just"/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                                                       Е.Евтушенко</a:t>
            </a:r>
          </a:p>
        </p:txBody>
      </p:sp>
      <p:pic>
        <p:nvPicPr>
          <p:cNvPr id="24582" name="Picture 6" descr="https://ds01.infourok.ru/uploads/ex/071e/00008fd5-d4270107/hello_html_m116e40c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940152" y="2420888"/>
            <a:ext cx="3022186" cy="4218469"/>
          </a:xfrm>
          <a:prstGeom prst="rect">
            <a:avLst/>
          </a:prstGeom>
          <a:noFill/>
        </p:spPr>
      </p:pic>
      <p:pic>
        <p:nvPicPr>
          <p:cNvPr id="24584" name="Picture 8" descr="http://www.playcast.ru/uploads/2016/01/27/17019903.png"/>
          <p:cNvPicPr>
            <a:picLocks noChangeAspect="1" noChangeArrowheads="1"/>
          </p:cNvPicPr>
          <p:nvPr/>
        </p:nvPicPr>
        <p:blipFill>
          <a:blip r:embed="rId4" cstate="print"/>
          <a:srcRect l="1596" t="6383" r="2660" b="8511"/>
          <a:stretch>
            <a:fillRect/>
          </a:stretch>
        </p:blipFill>
        <p:spPr bwMode="auto">
          <a:xfrm>
            <a:off x="395536" y="2564904"/>
            <a:ext cx="5184068" cy="345604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Шаблон презентации &quot;Тетрадь в линеечку&quot;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2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827584" y="4149080"/>
            <a:ext cx="5544616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	</a:t>
            </a:r>
          </a:p>
          <a:p>
            <a:pPr algn="just"/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	</a:t>
            </a:r>
          </a:p>
        </p:txBody>
      </p:sp>
      <p:pic>
        <p:nvPicPr>
          <p:cNvPr id="23556" name="Picture 4" descr="https://ds03.infourok.ru/uploads/ex/06bb/0005ac0a-385ab921/img6.jpg"/>
          <p:cNvPicPr>
            <a:picLocks noChangeAspect="1" noChangeArrowheads="1"/>
          </p:cNvPicPr>
          <p:nvPr/>
        </p:nvPicPr>
        <p:blipFill>
          <a:blip r:embed="rId3" cstate="print"/>
          <a:srcRect l="15147" t="2885" r="55641" b="53838"/>
          <a:stretch>
            <a:fillRect/>
          </a:stretch>
        </p:blipFill>
        <p:spPr bwMode="auto">
          <a:xfrm>
            <a:off x="323528" y="332656"/>
            <a:ext cx="1944216" cy="2160240"/>
          </a:xfrm>
          <a:prstGeom prst="rect">
            <a:avLst/>
          </a:prstGeom>
          <a:noFill/>
        </p:spPr>
      </p:pic>
      <p:pic>
        <p:nvPicPr>
          <p:cNvPr id="23558" name="Picture 6" descr="http://images.myshared.ru/10/1008828/slide_7.jpg"/>
          <p:cNvPicPr>
            <a:picLocks noChangeAspect="1" noChangeArrowheads="1"/>
          </p:cNvPicPr>
          <p:nvPr/>
        </p:nvPicPr>
        <p:blipFill>
          <a:blip r:embed="rId4" cstate="print"/>
          <a:srcRect l="7560" t="2520" r="7391" b="77320"/>
          <a:stretch>
            <a:fillRect/>
          </a:stretch>
        </p:blipFill>
        <p:spPr bwMode="auto">
          <a:xfrm>
            <a:off x="2483768" y="260648"/>
            <a:ext cx="6480720" cy="1152128"/>
          </a:xfrm>
          <a:prstGeom prst="rect">
            <a:avLst/>
          </a:prstGeom>
          <a:noFill/>
        </p:spPr>
      </p:pic>
      <p:pic>
        <p:nvPicPr>
          <p:cNvPr id="23560" name="Picture 8" descr="https://ds04.infourok.ru/uploads/ex/0f87/0007760e-eb770fa7/1/img6.jpg"/>
          <p:cNvPicPr>
            <a:picLocks noChangeAspect="1" noChangeArrowheads="1"/>
          </p:cNvPicPr>
          <p:nvPr/>
        </p:nvPicPr>
        <p:blipFill>
          <a:blip r:embed="rId5" cstate="print"/>
          <a:srcRect l="11506" t="3540" r="8838" b="16214"/>
          <a:stretch>
            <a:fillRect/>
          </a:stretch>
        </p:blipFill>
        <p:spPr bwMode="auto">
          <a:xfrm>
            <a:off x="2483768" y="1736012"/>
            <a:ext cx="6480720" cy="489654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Шаблон презентации &quot;Тетрадь в линеечку&quot;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2"/>
          </a:xfrm>
          <a:prstGeom prst="rect">
            <a:avLst/>
          </a:prstGeom>
          <a:noFill/>
        </p:spPr>
      </p:pic>
      <p:pic>
        <p:nvPicPr>
          <p:cNvPr id="1028" name="Picture 4" descr="E:\15.12.2017\IMG_0001.JPG"/>
          <p:cNvPicPr>
            <a:picLocks noChangeAspect="1" noChangeArrowheads="1"/>
          </p:cNvPicPr>
          <p:nvPr/>
        </p:nvPicPr>
        <p:blipFill>
          <a:blip r:embed="rId3" cstate="print"/>
          <a:srcRect t="1701" b="5901"/>
          <a:stretch>
            <a:fillRect/>
          </a:stretch>
        </p:blipFill>
        <p:spPr bwMode="auto">
          <a:xfrm>
            <a:off x="2987824" y="188640"/>
            <a:ext cx="2718048" cy="3767162"/>
          </a:xfrm>
          <a:prstGeom prst="rect">
            <a:avLst/>
          </a:prstGeom>
          <a:noFill/>
        </p:spPr>
      </p:pic>
      <p:pic>
        <p:nvPicPr>
          <p:cNvPr id="1029" name="Picture 5" descr="E:\15.12.2017\IMG_0025.JPG"/>
          <p:cNvPicPr>
            <a:picLocks noChangeAspect="1" noChangeArrowheads="1"/>
          </p:cNvPicPr>
          <p:nvPr/>
        </p:nvPicPr>
        <p:blipFill>
          <a:blip r:embed="rId4" cstate="print"/>
          <a:srcRect l="7476" t="3932" r="6688" b="2751"/>
          <a:stretch>
            <a:fillRect/>
          </a:stretch>
        </p:blipFill>
        <p:spPr bwMode="auto">
          <a:xfrm>
            <a:off x="2627784" y="3789040"/>
            <a:ext cx="3960440" cy="2870410"/>
          </a:xfrm>
          <a:prstGeom prst="rect">
            <a:avLst/>
          </a:prstGeom>
          <a:noFill/>
        </p:spPr>
      </p:pic>
      <p:pic>
        <p:nvPicPr>
          <p:cNvPr id="1027" name="Picture 3" descr="E:\15.12.2017\IMG_0029.JPG"/>
          <p:cNvPicPr>
            <a:picLocks noChangeAspect="1" noChangeArrowheads="1"/>
          </p:cNvPicPr>
          <p:nvPr/>
        </p:nvPicPr>
        <p:blipFill>
          <a:blip r:embed="rId5" cstate="print"/>
          <a:srcRect l="15351" r="23225"/>
          <a:stretch>
            <a:fillRect/>
          </a:stretch>
        </p:blipFill>
        <p:spPr bwMode="auto">
          <a:xfrm rot="367533">
            <a:off x="5271108" y="517134"/>
            <a:ext cx="3670803" cy="3984104"/>
          </a:xfrm>
          <a:prstGeom prst="rect">
            <a:avLst/>
          </a:prstGeom>
          <a:noFill/>
        </p:spPr>
      </p:pic>
      <p:pic>
        <p:nvPicPr>
          <p:cNvPr id="2" name="Picture 2" descr="E:\15.12.2017\IMG_0020.JPG"/>
          <p:cNvPicPr>
            <a:picLocks noChangeAspect="1" noChangeArrowheads="1"/>
          </p:cNvPicPr>
          <p:nvPr/>
        </p:nvPicPr>
        <p:blipFill>
          <a:blip r:embed="rId6" cstate="print"/>
          <a:srcRect l="5032" t="3355" r="-638" b="9426"/>
          <a:stretch>
            <a:fillRect/>
          </a:stretch>
        </p:blipFill>
        <p:spPr bwMode="auto">
          <a:xfrm>
            <a:off x="107504" y="836712"/>
            <a:ext cx="2952328" cy="404002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Шаблон презентации &quot;Тетрадь в линеечку&quot;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2"/>
          </a:xfrm>
          <a:prstGeom prst="rect">
            <a:avLst/>
          </a:prstGeom>
          <a:noFill/>
        </p:spPr>
      </p:pic>
      <p:pic>
        <p:nvPicPr>
          <p:cNvPr id="2" name="Picture 2" descr="http://www.brgu.ru/images/news/b_12EB6E5A-E37D-4306-B0E3-552905C4E0A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21190253">
            <a:off x="179512" y="188640"/>
            <a:ext cx="3168352" cy="3168352"/>
          </a:xfrm>
          <a:prstGeom prst="rect">
            <a:avLst/>
          </a:prstGeom>
          <a:noFill/>
        </p:spPr>
      </p:pic>
      <p:pic>
        <p:nvPicPr>
          <p:cNvPr id="1028" name="Picture 4" descr="https://ph1.3sferi.com/blog-image/2619237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417391">
            <a:off x="6228184" y="188640"/>
            <a:ext cx="2273821" cy="3373622"/>
          </a:xfrm>
          <a:prstGeom prst="rect">
            <a:avLst/>
          </a:prstGeom>
          <a:noFill/>
        </p:spPr>
      </p:pic>
      <p:pic>
        <p:nvPicPr>
          <p:cNvPr id="21506" name="Picture 2" descr="http://ozon-st.cdn.ngenix.net/multimedia/1011389527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347864" y="188640"/>
            <a:ext cx="2451770" cy="3287814"/>
          </a:xfrm>
          <a:prstGeom prst="rect">
            <a:avLst/>
          </a:prstGeom>
          <a:noFill/>
        </p:spPr>
      </p:pic>
      <p:pic>
        <p:nvPicPr>
          <p:cNvPr id="21508" name="Picture 4" descr="https://www.litres.ru/static/bookimages/00/59/71/00597112.bin.dir/00597112.cover_max1500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 rot="21138411">
            <a:off x="354019" y="3689274"/>
            <a:ext cx="1920885" cy="2736304"/>
          </a:xfrm>
          <a:prstGeom prst="rect">
            <a:avLst/>
          </a:prstGeom>
          <a:noFill/>
        </p:spPr>
      </p:pic>
      <p:pic>
        <p:nvPicPr>
          <p:cNvPr id="21510" name="Picture 6" descr="http://static.ozone.ru/multimedia/books_covers/1003261453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195736" y="3356992"/>
            <a:ext cx="2495077" cy="3240360"/>
          </a:xfrm>
          <a:prstGeom prst="rect">
            <a:avLst/>
          </a:prstGeom>
          <a:noFill/>
        </p:spPr>
      </p:pic>
      <p:pic>
        <p:nvPicPr>
          <p:cNvPr id="21512" name="Picture 8" descr="http://ozon-st.cdn.ngenix.net/multimedia/1011412008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 rot="590771">
            <a:off x="4259656" y="3418763"/>
            <a:ext cx="2207992" cy="3274565"/>
          </a:xfrm>
          <a:prstGeom prst="rect">
            <a:avLst/>
          </a:prstGeom>
          <a:noFill/>
        </p:spPr>
      </p:pic>
      <p:pic>
        <p:nvPicPr>
          <p:cNvPr id="21514" name="Picture 10" descr="http://minemshop.ru/images/books_covers/1012272443.jp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6444208" y="3429000"/>
            <a:ext cx="2277510" cy="324036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Шаблон презентации &quot;Тетрадь в линеечку&quot;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2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4716016" y="188640"/>
            <a:ext cx="4320480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Зима!.. Крестьянин торжествуя,</a:t>
            </a:r>
          </a:p>
          <a:p>
            <a:pPr algn="just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На дровнях обновляет путь;</a:t>
            </a:r>
          </a:p>
          <a:p>
            <a:pPr algn="just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Его лошадка, снег почуя, </a:t>
            </a:r>
          </a:p>
          <a:p>
            <a:pPr algn="just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Плетётся рысью как-нибудь;</a:t>
            </a:r>
          </a:p>
          <a:p>
            <a:pPr algn="just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Бразды пушистые взрывая,</a:t>
            </a:r>
          </a:p>
          <a:p>
            <a:pPr algn="just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Летит кибитка удалая;</a:t>
            </a:r>
          </a:p>
          <a:p>
            <a:pPr algn="just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Ямщик сидит на облучке</a:t>
            </a:r>
          </a:p>
          <a:p>
            <a:pPr algn="just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В тулупе, в красном кушаке.</a:t>
            </a:r>
          </a:p>
          <a:p>
            <a:pPr algn="just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Вот бегает дворовый мальчик, </a:t>
            </a:r>
          </a:p>
          <a:p>
            <a:pPr algn="just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В салазки жучку посадив,</a:t>
            </a:r>
          </a:p>
          <a:p>
            <a:pPr algn="just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Себя  в коня преобразив…</a:t>
            </a:r>
          </a:p>
          <a:p>
            <a:pPr algn="just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                                       </a:t>
            </a:r>
          </a:p>
          <a:p>
            <a:pPr algn="just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         А.С.Пушкин 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484" name="Picture 4" descr="http://images.myshared.ru/19/1215492/slide_3.jpg"/>
          <p:cNvPicPr>
            <a:picLocks noChangeAspect="1" noChangeArrowheads="1"/>
          </p:cNvPicPr>
          <p:nvPr/>
        </p:nvPicPr>
        <p:blipFill>
          <a:blip r:embed="rId3" cstate="print"/>
          <a:srcRect l="2512" t="6698" r="3291" b="7897"/>
          <a:stretch>
            <a:fillRect/>
          </a:stretch>
        </p:blipFill>
        <p:spPr bwMode="auto">
          <a:xfrm>
            <a:off x="111740" y="188640"/>
            <a:ext cx="4553446" cy="3096344"/>
          </a:xfrm>
          <a:prstGeom prst="rect">
            <a:avLst/>
          </a:prstGeom>
          <a:noFill/>
        </p:spPr>
      </p:pic>
      <p:pic>
        <p:nvPicPr>
          <p:cNvPr id="20482" name="Picture 2" descr="http://bigslide.ru/images/39/38486/831/img6.jpg"/>
          <p:cNvPicPr>
            <a:picLocks noChangeAspect="1" noChangeArrowheads="1"/>
          </p:cNvPicPr>
          <p:nvPr/>
        </p:nvPicPr>
        <p:blipFill>
          <a:blip r:embed="rId4" cstate="print"/>
          <a:srcRect l="25473" t="29123" r="12665" b="12630"/>
          <a:stretch>
            <a:fillRect/>
          </a:stretch>
        </p:blipFill>
        <p:spPr bwMode="auto">
          <a:xfrm rot="21408402">
            <a:off x="87028" y="3266800"/>
            <a:ext cx="4608512" cy="325306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Шаблон презентации &quot;Тетрадь в линеечку&quot;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2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2195736" y="260648"/>
            <a:ext cx="489654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Разделы опорного конспекта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95536" y="908720"/>
            <a:ext cx="7992888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1. «Мудрые мысли» (высказывания о русском языке).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2. «Орфограммы».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3. «Пунктограммы».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4.  «Учимся писать» (развитие речи).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5. «Схемы, таблицы, рифмованное правило, алгоритмы».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6. Словарь «Пиши правильно».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7. Словарь «Произноси правильно».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9458" name="Picture 2" descr="http://www.kmrz.ru/catimg/36/36808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452320" y="116632"/>
            <a:ext cx="1472238" cy="2304256"/>
          </a:xfrm>
          <a:prstGeom prst="rect">
            <a:avLst/>
          </a:prstGeom>
          <a:noFill/>
        </p:spPr>
      </p:pic>
      <p:pic>
        <p:nvPicPr>
          <p:cNvPr id="19460" name="Picture 4" descr="https://www.bookvoed.ru/files/1836/23/53/09/4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79512" y="3717031"/>
            <a:ext cx="1440160" cy="2063267"/>
          </a:xfrm>
          <a:prstGeom prst="rect">
            <a:avLst/>
          </a:prstGeom>
          <a:noFill/>
        </p:spPr>
      </p:pic>
      <p:pic>
        <p:nvPicPr>
          <p:cNvPr id="19462" name="Picture 6" descr="https://ds04.infourok.ru/uploads/ex/0631/00034e08-3cd09b19/640/img13.jpg"/>
          <p:cNvPicPr>
            <a:picLocks noChangeAspect="1" noChangeArrowheads="1"/>
          </p:cNvPicPr>
          <p:nvPr/>
        </p:nvPicPr>
        <p:blipFill>
          <a:blip r:embed="rId5" cstate="print"/>
          <a:srcRect l="17719" t="4725" r="35032" b="51176"/>
          <a:stretch>
            <a:fillRect/>
          </a:stretch>
        </p:blipFill>
        <p:spPr bwMode="auto">
          <a:xfrm>
            <a:off x="5436096" y="3140968"/>
            <a:ext cx="2088232" cy="1461762"/>
          </a:xfrm>
          <a:prstGeom prst="rect">
            <a:avLst/>
          </a:prstGeom>
          <a:noFill/>
        </p:spPr>
      </p:pic>
      <p:pic>
        <p:nvPicPr>
          <p:cNvPr id="19464" name="Picture 8" descr="https://ds04.infourok.ru/uploads/ex/0631/00034e08-3cd09b19/640/img13.jpg"/>
          <p:cNvPicPr>
            <a:picLocks noChangeAspect="1" noChangeArrowheads="1"/>
          </p:cNvPicPr>
          <p:nvPr/>
        </p:nvPicPr>
        <p:blipFill>
          <a:blip r:embed="rId5" cstate="print"/>
          <a:srcRect l="75599" t="44099" r="1958" b="5501"/>
          <a:stretch>
            <a:fillRect/>
          </a:stretch>
        </p:blipFill>
        <p:spPr bwMode="auto">
          <a:xfrm>
            <a:off x="7596336" y="2852936"/>
            <a:ext cx="1368152" cy="2304256"/>
          </a:xfrm>
          <a:prstGeom prst="rect">
            <a:avLst/>
          </a:prstGeom>
          <a:noFill/>
        </p:spPr>
      </p:pic>
      <p:pic>
        <p:nvPicPr>
          <p:cNvPr id="19466" name="Picture 10" descr="http://minemshop.ru/images/books_covers/1012233533.jpg"/>
          <p:cNvPicPr>
            <a:picLocks noChangeAspect="1" noChangeArrowheads="1"/>
          </p:cNvPicPr>
          <p:nvPr/>
        </p:nvPicPr>
        <p:blipFill>
          <a:blip r:embed="rId6" cstate="print"/>
          <a:srcRect b="29268"/>
          <a:stretch>
            <a:fillRect/>
          </a:stretch>
        </p:blipFill>
        <p:spPr bwMode="auto">
          <a:xfrm>
            <a:off x="2051720" y="3645024"/>
            <a:ext cx="3164301" cy="936104"/>
          </a:xfrm>
          <a:prstGeom prst="rect">
            <a:avLst/>
          </a:prstGeom>
          <a:noFill/>
        </p:spPr>
      </p:pic>
      <p:pic>
        <p:nvPicPr>
          <p:cNvPr id="19468" name="Picture 12" descr="https://ds03.infourok.ru/uploads/ex/0cd1/0004a0b0-837cf6cf/img31.jpg"/>
          <p:cNvPicPr>
            <a:picLocks noChangeAspect="1" noChangeArrowheads="1"/>
          </p:cNvPicPr>
          <p:nvPr/>
        </p:nvPicPr>
        <p:blipFill>
          <a:blip r:embed="rId7" cstate="print"/>
          <a:srcRect l="7087" t="4200" r="3926" b="7601"/>
          <a:stretch>
            <a:fillRect/>
          </a:stretch>
        </p:blipFill>
        <p:spPr bwMode="auto">
          <a:xfrm>
            <a:off x="5508104" y="4725144"/>
            <a:ext cx="2131094" cy="1584176"/>
          </a:xfrm>
          <a:prstGeom prst="rect">
            <a:avLst/>
          </a:prstGeom>
          <a:noFill/>
        </p:spPr>
      </p:pic>
      <p:pic>
        <p:nvPicPr>
          <p:cNvPr id="19470" name="Picture 14" descr="https://ozon-st.cdn.ngenix.net/multimedia/1000925530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1691680" y="4725144"/>
            <a:ext cx="1484134" cy="1944216"/>
          </a:xfrm>
          <a:prstGeom prst="rect">
            <a:avLst/>
          </a:prstGeom>
          <a:noFill/>
        </p:spPr>
      </p:pic>
      <p:pic>
        <p:nvPicPr>
          <p:cNvPr id="19472" name="Picture 16" descr="https://ds02.infourok.ru/uploads/ex/03bc/000003bb-aaae7089/hello_html_6d7281a1.jp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3347863" y="4797152"/>
            <a:ext cx="2112235" cy="158417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Шаблон презентации &quot;Тетрадь в линеечку&quot;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2"/>
          </a:xfrm>
          <a:prstGeom prst="rect">
            <a:avLst/>
          </a:prstGeom>
          <a:noFill/>
        </p:spPr>
      </p:pic>
      <p:pic>
        <p:nvPicPr>
          <p:cNvPr id="3" name="Рисунок 2" descr="E:\Мастер-класс 15.12.2017\IMG_0033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7544" y="260648"/>
            <a:ext cx="4449279" cy="29658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Рисунок 3" descr="E:\Мастер-класс 15.12.2017\IMG_0039.JPG"/>
          <p:cNvPicPr/>
          <p:nvPr/>
        </p:nvPicPr>
        <p:blipFill>
          <a:blip r:embed="rId4" cstate="print"/>
          <a:srcRect l="23912" r="24812"/>
          <a:stretch>
            <a:fillRect/>
          </a:stretch>
        </p:blipFill>
        <p:spPr bwMode="auto">
          <a:xfrm>
            <a:off x="5364088" y="692696"/>
            <a:ext cx="3410194" cy="4608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E:\Мастер-класс 15.12.2017\IMG_0041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11560" y="3573016"/>
            <a:ext cx="4320480" cy="29760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Шаблон презентации &quot;Тетрадь в линеечку&quot;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2"/>
          </a:xfrm>
          <a:prstGeom prst="rect">
            <a:avLst/>
          </a:prstGeom>
          <a:noFill/>
        </p:spPr>
      </p:pic>
      <p:pic>
        <p:nvPicPr>
          <p:cNvPr id="4" name="Picture 2" descr="E:\15.12.2017\IMG_003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520" y="476672"/>
            <a:ext cx="8568952" cy="571263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Шаблон презентации &quot;Тетрадь в линеечку&quot;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2"/>
          </a:xfrm>
          <a:prstGeom prst="rect">
            <a:avLst/>
          </a:prstGeom>
          <a:noFill/>
        </p:spPr>
      </p:pic>
      <p:pic>
        <p:nvPicPr>
          <p:cNvPr id="3" name="Picture 2" descr="E:\15.12.2017\IMG_003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512" y="404664"/>
            <a:ext cx="8784468" cy="585631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Шаблон презентации &quot;Тетрадь в линеечку&quot;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2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827584" y="188640"/>
            <a:ext cx="367240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Метод Т.Я.Фроловой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4338" name="Picture 2" descr="http://img64.static.darudar.org/s600/00/02/f2/a4/f2a4a5d65d203929123261f05fb5408777671c22.JPG"/>
          <p:cNvPicPr>
            <a:picLocks noChangeAspect="1" noChangeArrowheads="1"/>
          </p:cNvPicPr>
          <p:nvPr/>
        </p:nvPicPr>
        <p:blipFill>
          <a:blip r:embed="rId3" cstate="print"/>
          <a:srcRect l="8400" t="10080" r="5921" b="4241"/>
          <a:stretch>
            <a:fillRect/>
          </a:stretch>
        </p:blipFill>
        <p:spPr bwMode="auto">
          <a:xfrm>
            <a:off x="5508104" y="260648"/>
            <a:ext cx="2970330" cy="3960440"/>
          </a:xfrm>
          <a:prstGeom prst="rect">
            <a:avLst/>
          </a:prstGeom>
          <a:noFill/>
        </p:spPr>
      </p:pic>
      <p:pic>
        <p:nvPicPr>
          <p:cNvPr id="4098" name="Picture 2" descr="E:\15.12.2017\IMG_0009.JPG"/>
          <p:cNvPicPr>
            <a:picLocks noChangeAspect="1" noChangeArrowheads="1"/>
          </p:cNvPicPr>
          <p:nvPr/>
        </p:nvPicPr>
        <p:blipFill>
          <a:blip r:embed="rId4" cstate="print"/>
          <a:srcRect l="15351" t="1569" r="20075"/>
          <a:stretch>
            <a:fillRect/>
          </a:stretch>
        </p:blipFill>
        <p:spPr bwMode="auto">
          <a:xfrm>
            <a:off x="323528" y="1196752"/>
            <a:ext cx="4680520" cy="475635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Шаблон презентации &quot;Тетрадь в линеечку&quot;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2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251520" y="188640"/>
            <a:ext cx="4752528" cy="65556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                   Направления работы:</a:t>
            </a:r>
          </a:p>
          <a:p>
            <a:pPr algn="just"/>
            <a:endParaRPr lang="ru-RU" sz="2000" b="1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1.Информационная (информационный стенд, инструкции по заполнению бланков, нормативно-правовая документация, инструктаж).</a:t>
            </a:r>
          </a:p>
          <a:p>
            <a:pPr algn="just"/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2.Содержательная (учебно-тренировочная) (формула эффективного действия: учебник – носитель содержания образования + технология обучения + технология оценивания).</a:t>
            </a:r>
          </a:p>
          <a:p>
            <a:pPr algn="just"/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3.Психологическая (состояние готовности – «настрой», внутренняя настроенность на определённое поведение, ориентированность на целесообразные действия, актуализация и приспособление возможности личности для успешных действий в ситуации сдачи экзамена).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2772" name="Picture 4" descr="http://kanschool13.ru/file/ege-gia/2016-2017/pamjatka/1_9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148064" y="1268760"/>
            <a:ext cx="3851920" cy="513589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Шаблон презентации &quot;Тетрадь в линеечку&quot;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2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1547664" y="116632"/>
            <a:ext cx="669674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Алгоритмы, схемы, рифмованные правила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3314" name="Picture 2" descr="http://www.bigpo.ru/potra/%D0%93.+%D0%9C.+%D0%A2%D0%B5%D1%80%D0%B5%D1%85%D0%BE%D0%B2%D0%BE%D0%B9+%28%D0%9D%D0%B0+%D0%BE%D1%81%D0%BD%D0%BE%D0%B2%D0%B5+%D0%BC%D0%B5%D1%82%D0%BE%D0%B4%D0%B8%D0%BA%D0%B8+%D0%A2.+%D0%AF.+%D0%A4%D1%80%D0%BE%D0%BB%D0%BE%D0%B2%D0%BE%D0%B9%29a/23243_html_3870cc78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7504" y="856532"/>
            <a:ext cx="4248472" cy="5690613"/>
          </a:xfrm>
          <a:prstGeom prst="rect">
            <a:avLst/>
          </a:prstGeom>
          <a:noFill/>
        </p:spPr>
      </p:pic>
      <p:pic>
        <p:nvPicPr>
          <p:cNvPr id="5" name="Picture 4" descr="http://www.bigpo.ru/potra/%D0%93.+%D0%9C.+%D0%A2%D0%B5%D1%80%D0%B5%D1%85%D0%BE%D0%B2%D0%BE%D0%B9+%28%D0%9D%D0%B0+%D0%BE%D1%81%D0%BD%D0%BE%D0%B2%D0%B5+%D0%BC%D0%B5%D1%82%D0%BE%D0%B4%D0%B8%D0%BA%D0%B8+%D0%A2.+%D0%AF.+%D0%A4%D1%80%D0%BE%D0%BB%D0%BE%D0%B2%D0%BE%D0%B9%29a/23243_html_7c7f376e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44008" y="908720"/>
            <a:ext cx="4248472" cy="554579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Шаблон презентации &quot;Тетрадь в линеечку&quot;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2"/>
          </a:xfrm>
          <a:prstGeom prst="rect">
            <a:avLst/>
          </a:prstGeom>
          <a:noFill/>
        </p:spPr>
      </p:pic>
      <p:pic>
        <p:nvPicPr>
          <p:cNvPr id="20482" name="Picture 2" descr="http://900igr.net/up/datas/155923/014.jpg"/>
          <p:cNvPicPr>
            <a:picLocks noChangeAspect="1" noChangeArrowheads="1"/>
          </p:cNvPicPr>
          <p:nvPr/>
        </p:nvPicPr>
        <p:blipFill>
          <a:blip r:embed="rId3" cstate="print"/>
          <a:srcRect l="6688" t="15350" r="2751" b="2751"/>
          <a:stretch>
            <a:fillRect/>
          </a:stretch>
        </p:blipFill>
        <p:spPr bwMode="auto">
          <a:xfrm>
            <a:off x="395536" y="620688"/>
            <a:ext cx="8280920" cy="561662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Шаблон презентации &quot;Тетрадь в линеечку&quot;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2"/>
          </a:xfrm>
          <a:prstGeom prst="rect">
            <a:avLst/>
          </a:prstGeom>
          <a:noFill/>
        </p:spPr>
      </p:pic>
      <p:pic>
        <p:nvPicPr>
          <p:cNvPr id="19458" name="Picture 2" descr="https://fs00.infourok.ru/images/doc/163/188111/hello_html_4b5ad04e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7504" y="836712"/>
            <a:ext cx="4534112" cy="5832648"/>
          </a:xfrm>
          <a:prstGeom prst="rect">
            <a:avLst/>
          </a:prstGeom>
          <a:noFill/>
        </p:spPr>
      </p:pic>
      <p:pic>
        <p:nvPicPr>
          <p:cNvPr id="19460" name="Picture 4" descr="http://www.litceysel.ru/amda/%D0%93.+%D0%9C.+%D0%A2%D0%B5%D1%80%D0%B5%D1%85%D0%BE%D0%B2%D0%BE%D0%B9+%28%D0%9D%D0%B0+%D0%BE%D1%81%D0%BD%D0%BE%D0%B2%D0%B5+%D0%BC%D0%B5%D1%82%D0%BE%D0%B4%D0%B8%D0%BA%D0%B8+%D0%A2.+%D0%AF.+%D0%A4%D1%80%D0%BE%D0%BB%D0%BE%D0%B2%D0%BE%D0%B9%29a/23243_html_m1e65ee20.jpg"/>
          <p:cNvPicPr>
            <a:picLocks noChangeAspect="1" noChangeArrowheads="1"/>
          </p:cNvPicPr>
          <p:nvPr/>
        </p:nvPicPr>
        <p:blipFill>
          <a:blip r:embed="rId4" cstate="print"/>
          <a:srcRect b="7636"/>
          <a:stretch>
            <a:fillRect/>
          </a:stretch>
        </p:blipFill>
        <p:spPr bwMode="auto">
          <a:xfrm>
            <a:off x="4644008" y="1052736"/>
            <a:ext cx="4396454" cy="541431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Шаблон презентации &quot;Тетрадь в линеечку&quot;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2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395536" y="332656"/>
            <a:ext cx="8064896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                          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Предметные исследования</a:t>
            </a:r>
          </a:p>
          <a:p>
            <a:pPr algn="just"/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2400" u="sng" dirty="0" smtClean="0">
                <a:latin typeface="Times New Roman" pitchFamily="18" charset="0"/>
                <a:cs typeface="Times New Roman" pitchFamily="18" charset="0"/>
              </a:rPr>
              <a:t>Творческие задания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algn="just">
              <a:buFontTx/>
              <a:buChar char="-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Любимые цвета в творчестве А.С.Пушкина, С.А.Есенина, М.Ю.Лермонтова, Ф.И.Тютчева, А.А.Фета.</a:t>
            </a:r>
          </a:p>
          <a:p>
            <a:pPr algn="just">
              <a:buFontTx/>
              <a:buChar char="-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Опишите свои вечера и добавьте, какими бы хотели  вы их видеть.</a:t>
            </a:r>
          </a:p>
          <a:p>
            <a:pPr algn="just">
              <a:buFontTx/>
              <a:buChar char="-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Придумайте интересные вопросы по предмету (теме), которые вы хотели бы задать учителю и ученикам.</a:t>
            </a:r>
          </a:p>
          <a:p>
            <a:pPr algn="just">
              <a:buFontTx/>
              <a:buChar char="-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Опишите «бессонницу», мечты бедного (богатого) человека и т.д.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1266" name="Picture 2" descr="https://fs00.infourok.ru/images/doc/240/194827/2/img2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483768" y="4221088"/>
            <a:ext cx="3300874" cy="247565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Шаблон презентации &quot;Тетрадь в линеечку&quot;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2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539552" y="188640"/>
            <a:ext cx="8208912" cy="65864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                                      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Проектная деятельность</a:t>
            </a:r>
          </a:p>
          <a:p>
            <a:pPr algn="just"/>
            <a:r>
              <a:rPr lang="ru-RU" sz="2000" u="sng" dirty="0" smtClean="0">
                <a:latin typeface="Times New Roman" pitchFamily="18" charset="0"/>
                <a:cs typeface="Times New Roman" pitchFamily="18" charset="0"/>
              </a:rPr>
              <a:t>Темы проектов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algn="just">
              <a:buFontTx/>
              <a:buChar char="-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«Для чего нужны правила русского языка»</a:t>
            </a:r>
          </a:p>
          <a:p>
            <a:pPr algn="just">
              <a:buFontTx/>
              <a:buChar char="-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«В мире слов»</a:t>
            </a:r>
          </a:p>
          <a:p>
            <a:pPr algn="just">
              <a:buFontTx/>
              <a:buChar char="-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«Мудрость и мораль басен Крылова»</a:t>
            </a:r>
          </a:p>
          <a:p>
            <a:pPr algn="just">
              <a:buFontTx/>
              <a:buChar char="-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«Памятники литературным героям»</a:t>
            </a:r>
          </a:p>
          <a:p>
            <a:pPr algn="just">
              <a:buFontTx/>
              <a:buChar char="-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«Интересная фразеология»</a:t>
            </a:r>
          </a:p>
          <a:p>
            <a:pPr algn="just">
              <a:buFontTx/>
              <a:buChar char="-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«Секреты буквы Ё»</a:t>
            </a:r>
          </a:p>
          <a:p>
            <a:pPr algn="just">
              <a:buFontTx/>
              <a:buChar char="-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«Литературные места Тульского края»</a:t>
            </a:r>
          </a:p>
          <a:p>
            <a:pPr algn="just">
              <a:buFontTx/>
              <a:buChar char="-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«По тропинкам басни»</a:t>
            </a:r>
          </a:p>
          <a:p>
            <a:pPr algn="just">
              <a:buFontTx/>
              <a:buChar char="-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«Какого роду, племени»</a:t>
            </a:r>
          </a:p>
          <a:p>
            <a:pPr algn="just">
              <a:buFontTx/>
              <a:buChar char="-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«Лингвистические парадоксы»</a:t>
            </a:r>
          </a:p>
          <a:p>
            <a:pPr algn="just">
              <a:buFontTx/>
              <a:buChar char="-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«История развития алфавита»</a:t>
            </a:r>
          </a:p>
          <a:p>
            <a:pPr algn="just"/>
            <a:r>
              <a:rPr lang="ru-RU" sz="2000" u="sng" dirty="0" smtClean="0">
                <a:latin typeface="Times New Roman" pitchFamily="18" charset="0"/>
                <a:cs typeface="Times New Roman" pitchFamily="18" charset="0"/>
              </a:rPr>
              <a:t>2017/2018 учебный год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algn="just">
              <a:buFontTx/>
              <a:buChar char="-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«Исчезнувшие буквы русского алфавита»</a:t>
            </a:r>
          </a:p>
          <a:p>
            <a:pPr algn="just">
              <a:buFontTx/>
              <a:buChar char="-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«Как Интернет влияет на язык»</a:t>
            </a:r>
          </a:p>
          <a:p>
            <a:pPr algn="just">
              <a:buFontTx/>
              <a:buChar char="-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«Русская усадьба 19 века»</a:t>
            </a:r>
          </a:p>
          <a:p>
            <a:pPr algn="just">
              <a:buFontTx/>
              <a:buChar char="-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«Обряды русского народа»</a:t>
            </a:r>
          </a:p>
          <a:p>
            <a:pPr algn="just">
              <a:buFontTx/>
              <a:buChar char="-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«Зачем нужны псевдонимы? или Кто и зачем скрывается под маской?»</a:t>
            </a:r>
          </a:p>
          <a:p>
            <a:pPr algn="just">
              <a:buFontTx/>
              <a:buChar char="-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«Быт и нравы русского дворянства»</a:t>
            </a:r>
          </a:p>
          <a:p>
            <a:pPr algn="just">
              <a:buFontTx/>
              <a:buChar char="-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«Роль книги в жизни человека»</a:t>
            </a:r>
          </a:p>
          <a:p>
            <a:pPr algn="just">
              <a:buFontTx/>
              <a:buChar char="-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«Отражение русского национального характера во фразеологизмах»</a:t>
            </a:r>
          </a:p>
          <a:p>
            <a:pPr algn="just">
              <a:buFontTx/>
              <a:buChar char="-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«Мини-сборник пословиц о семье»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242" name="AutoShape 2" descr="https://bigslide.ru/images/13/12901/960/img1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244" name="AutoShape 4" descr="https://bigslide.ru/images/13/12901/960/img1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246" name="AutoShape 6" descr="https://bigslide.ru/images/13/12901/960/img1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7" name="Рисунок 6" descr="http://mypresentation.ru/documents/8cdcc552baf2100f597a385036f09765/img1.jpg"/>
          <p:cNvPicPr/>
          <p:nvPr/>
        </p:nvPicPr>
        <p:blipFill>
          <a:blip r:embed="rId3" cstate="print"/>
          <a:srcRect l="4362" t="1604" r="69658" b="71123"/>
          <a:stretch>
            <a:fillRect/>
          </a:stretch>
        </p:blipFill>
        <p:spPr bwMode="auto">
          <a:xfrm>
            <a:off x="7092280" y="260648"/>
            <a:ext cx="1547356" cy="121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7" descr="http://mypresentation.ru/documents/8cdcc552baf2100f597a385036f09765/img1.jpg"/>
          <p:cNvPicPr/>
          <p:nvPr/>
        </p:nvPicPr>
        <p:blipFill>
          <a:blip r:embed="rId3" cstate="print"/>
          <a:srcRect l="68053" t="26381" r="2434" b="33155"/>
          <a:stretch>
            <a:fillRect/>
          </a:stretch>
        </p:blipFill>
        <p:spPr bwMode="auto">
          <a:xfrm>
            <a:off x="4860032" y="1340768"/>
            <a:ext cx="1754091" cy="18049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Рисунок 8" descr="http://mypresentation.ru/documents/8cdcc552baf2100f597a385036f09765/img1.jpg"/>
          <p:cNvPicPr/>
          <p:nvPr/>
        </p:nvPicPr>
        <p:blipFill>
          <a:blip r:embed="rId3" cstate="print"/>
          <a:srcRect l="2893" t="59358" r="69524" b="7993"/>
          <a:stretch>
            <a:fillRect/>
          </a:stretch>
        </p:blipFill>
        <p:spPr bwMode="auto">
          <a:xfrm>
            <a:off x="6444208" y="3429000"/>
            <a:ext cx="1627836" cy="14550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Шаблон презентации &quot;Тетрадь в линеечку&quot;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2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683568" y="260648"/>
            <a:ext cx="7920879" cy="68634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vi-VN" sz="2800" b="1" dirty="0" smtClean="0">
                <a:latin typeface="Times New Roman" pitchFamily="18" charset="0"/>
                <a:cs typeface="Times New Roman" pitchFamily="18" charset="0"/>
              </a:rPr>
              <a:t>ефле́ксия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самоанализ деятельности и её результатов.            </a:t>
            </a:r>
          </a:p>
          <a:p>
            <a:pPr algn="just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                                                   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(Словарь ударений русского языка)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2000" u="sng" dirty="0" smtClean="0">
                <a:latin typeface="Times New Roman" pitchFamily="18" charset="0"/>
                <a:cs typeface="Times New Roman" pitchFamily="18" charset="0"/>
              </a:rPr>
              <a:t>Закончите предложения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algn="just">
              <a:buFontTx/>
              <a:buChar char="-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Сегодня на уроке я узнал(а)…</a:t>
            </a:r>
          </a:p>
          <a:p>
            <a:pPr algn="just">
              <a:buFontTx/>
              <a:buChar char="-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Мне было интересно…</a:t>
            </a:r>
          </a:p>
          <a:p>
            <a:pPr algn="just">
              <a:buFontTx/>
              <a:buChar char="-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Мне было трудно…</a:t>
            </a:r>
          </a:p>
          <a:p>
            <a:pPr algn="just">
              <a:buFontTx/>
              <a:buChar char="-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Я научился (научилась)…</a:t>
            </a:r>
          </a:p>
          <a:p>
            <a:pPr algn="just">
              <a:buFontTx/>
              <a:buChar char="-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Я смогу…</a:t>
            </a:r>
          </a:p>
          <a:p>
            <a:pPr algn="just">
              <a:buFontTx/>
              <a:buChar char="-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Я попробую…</a:t>
            </a:r>
          </a:p>
          <a:p>
            <a:pPr algn="just">
              <a:buFontTx/>
              <a:buChar char="-"/>
            </a:pP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2000" u="sng" dirty="0" smtClean="0">
                <a:latin typeface="Times New Roman" pitchFamily="18" charset="0"/>
                <a:cs typeface="Times New Roman" pitchFamily="18" charset="0"/>
              </a:rPr>
              <a:t>Анкетирование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algn="just">
              <a:buFontTx/>
              <a:buChar char="-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Уровень предъявляемых требований меня вполне устраивает.</a:t>
            </a:r>
          </a:p>
          <a:p>
            <a:pPr algn="just">
              <a:buFontTx/>
              <a:buChar char="-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Я доволен оценками, которые мне выставляют.</a:t>
            </a:r>
          </a:p>
          <a:p>
            <a:pPr algn="just">
              <a:buFontTx/>
              <a:buChar char="-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Я с удовольствием иду на урок.</a:t>
            </a:r>
          </a:p>
          <a:p>
            <a:pPr algn="just">
              <a:buFontTx/>
              <a:buChar char="-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Меня устраивает рабочий порядок во время урока.</a:t>
            </a:r>
          </a:p>
          <a:p>
            <a:pPr algn="just">
              <a:buFontTx/>
              <a:buChar char="-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Учитель меня понимает.</a:t>
            </a:r>
          </a:p>
          <a:p>
            <a:pPr algn="just">
              <a:buFontTx/>
              <a:buChar char="-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Я многое успеваю сделать во время урока, и домашние задания не занимают у меня много времени.</a:t>
            </a:r>
          </a:p>
          <a:p>
            <a:pPr algn="just"/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Рисунок 5" descr="https://ds03.infourok.ru/uploads/ex/0265/0005a7b4-aad7d198/2/img5.jpg"/>
          <p:cNvPicPr/>
          <p:nvPr/>
        </p:nvPicPr>
        <p:blipFill>
          <a:blip r:embed="rId3" cstate="print"/>
          <a:srcRect t="28029" b="4988"/>
          <a:stretch>
            <a:fillRect/>
          </a:stretch>
        </p:blipFill>
        <p:spPr bwMode="auto">
          <a:xfrm>
            <a:off x="3995936" y="1772816"/>
            <a:ext cx="4493803" cy="15841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Шаблон презентации &quot;Тетрадь в линеечку&quot;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2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539552" y="476672"/>
            <a:ext cx="8352928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	«Пусть каждый выскажет своё мнение, не беспокоясь о том, что другие думают не так, как он. Надо иметь терпимость к чужим мнениям. Нельзя заставлять всех думать одно».</a:t>
            </a:r>
          </a:p>
          <a:p>
            <a:pPr algn="just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                                                                                       						В.Г.Белинский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Picture 2" descr="https://ds02.infourok.ru/uploads/ex/04f8/0003fc97-09b9eaae/2/img5.jpg"/>
          <p:cNvPicPr>
            <a:picLocks noChangeAspect="1" noChangeArrowheads="1"/>
          </p:cNvPicPr>
          <p:nvPr/>
        </p:nvPicPr>
        <p:blipFill>
          <a:blip r:embed="rId3" cstate="print"/>
          <a:srcRect l="3412" t="30787" r="65089" b="2014"/>
          <a:stretch>
            <a:fillRect/>
          </a:stretch>
        </p:blipFill>
        <p:spPr bwMode="auto">
          <a:xfrm>
            <a:off x="467544" y="3140968"/>
            <a:ext cx="1944216" cy="3110744"/>
          </a:xfrm>
          <a:prstGeom prst="rect">
            <a:avLst/>
          </a:prstGeom>
          <a:noFill/>
        </p:spPr>
      </p:pic>
      <p:pic>
        <p:nvPicPr>
          <p:cNvPr id="8194" name="Picture 2" descr="http://news-2017-god.com/wp-content/uploads/2016/03/Great-Hints-for-Using-Social-Media-Marketing-Strategy-1024x1024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915816" y="3140968"/>
            <a:ext cx="3066802" cy="306680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Шаблон презентации &quot;Тетрадь в линеечку&quot;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2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107504" y="116632"/>
            <a:ext cx="8928992" cy="61247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                                  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План комплексного анализа текста</a:t>
            </a:r>
          </a:p>
          <a:p>
            <a:pPr algn="just"/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1.Подготовьтесь к выразительному чтению текста. Выберите нужный тон, темп чтения, принимая во внимание содержание текста, его языковые особенности, определите, где нужны логические ударения, паузы короткие и более продолжительные.</a:t>
            </a:r>
          </a:p>
          <a:p>
            <a:pPr algn="just"/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2.Определите тему, основную мысль текста. Выпишите ключевые слова (словосочетания), которые отражают тему текста.</a:t>
            </a:r>
          </a:p>
          <a:p>
            <a:pPr algn="just"/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3.Озаглавьте текст. Объясните смысл названия. На что указывает заглавие: на тему или основную мысль?</a:t>
            </a:r>
          </a:p>
          <a:p>
            <a:pPr algn="just"/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4.Определите стиль текста. Докажите своё мнение.</a:t>
            </a:r>
          </a:p>
          <a:p>
            <a:pPr algn="just"/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5.Докажите, что это текст. Какова роль первого и последнего предложений?</a:t>
            </a:r>
          </a:p>
          <a:p>
            <a:pPr algn="just"/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6.Каким типом речи является текст? Докажите.</a:t>
            </a:r>
          </a:p>
          <a:p>
            <a:pPr algn="just"/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7.Какие средства связи между предложениями используются в тексте (одном абзаце). Какой способ связи (цепная, параллельная)?</a:t>
            </a:r>
          </a:p>
          <a:p>
            <a:pPr algn="just"/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8.Объясните, пользуясь словарём, значение выделенных слов.</a:t>
            </a:r>
          </a:p>
          <a:p>
            <a:pPr algn="just"/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9.Подберите к выделенным словам синонимы (антонимы). Чем отличаются слова, входящие в ряд синонимов? Почему из ряда синонимов используются эти слова?</a:t>
            </a:r>
          </a:p>
          <a:p>
            <a:pPr algn="just"/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10.Найдите в тексте 2-3 многозначных слова. В каких значениях они употребляются? Докажите, что эти слова многозначны.</a:t>
            </a:r>
          </a:p>
          <a:p>
            <a:pPr algn="just"/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11.Найдите в тексте (если есть) синонимы, антонимы, слова, употреблённые в переносном значении; слова, стилистически окрашенные (высокие, книжные, разговорные, просторечные, официальные). Какова их роль в тексте?</a:t>
            </a:r>
          </a:p>
          <a:p>
            <a:pPr algn="just"/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12.Найдите в тексте заимствованные слова (диалектизмы, профессионализмы, архаизмы, фразеологизмы). Объясните их значение.</a:t>
            </a:r>
          </a:p>
          <a:p>
            <a:pPr algn="just"/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13.Составьте план текста, подготовьтесь к его пересказу (устно или письменно; сжато или выборочно).</a:t>
            </a:r>
          </a:p>
          <a:p>
            <a:pPr algn="just"/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14.Выполните на материале текста разные виды разбора.</a:t>
            </a:r>
          </a:p>
          <a:p>
            <a:pPr algn="just"/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15.Проанализируйте орфографию и пунктуацию текста. Сгруппируйте орфограммы и </a:t>
            </a:r>
            <a:r>
              <a:rPr lang="ru-RU" sz="1400" dirty="0" err="1" smtClean="0">
                <a:latin typeface="Times New Roman" pitchFamily="18" charset="0"/>
                <a:cs typeface="Times New Roman" pitchFamily="18" charset="0"/>
              </a:rPr>
              <a:t>пунктограммы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, объясните их.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Шаблон презентации &quot;Тетрадь в линеечку&quot;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2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2267744" y="260648"/>
            <a:ext cx="446449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Комплексный анализ текста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 descr="http://xn--80aba1abaoftjax8d.xn--p1ai/Portals/0/easygalleryimages/1/298/part89_volume2_page_1_image_0001.pn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3528" y="980728"/>
            <a:ext cx="3888432" cy="53285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361" name="Rectangle 1"/>
          <p:cNvSpPr>
            <a:spLocks noChangeArrowheads="1"/>
          </p:cNvSpPr>
          <p:nvPr/>
        </p:nvSpPr>
        <p:spPr bwMode="auto">
          <a:xfrm>
            <a:off x="4499992" y="1001166"/>
            <a:ext cx="3816424" cy="45243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- Прочитайте отрывки из статьи, включённой в сборник «Альманах библиофила».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- Подготовьтесь к сжатому изложению и к сочинению.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- Составьте план текста.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- Какие признаки текста-повествования можно проиллюстрировать примерами из данного текста?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Шаблон презентации &quot;Тетрадь в линеечку&quot;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2"/>
          </a:xfrm>
          <a:prstGeom prst="rect">
            <a:avLst/>
          </a:prstGeom>
          <a:noFill/>
        </p:spPr>
      </p:pic>
      <p:pic>
        <p:nvPicPr>
          <p:cNvPr id="14337" name="Picture 1" descr="E:\15.12.2017\IMG_0008.JPG"/>
          <p:cNvPicPr>
            <a:picLocks noChangeAspect="1" noChangeArrowheads="1"/>
          </p:cNvPicPr>
          <p:nvPr/>
        </p:nvPicPr>
        <p:blipFill>
          <a:blip r:embed="rId3" cstate="print"/>
          <a:srcRect l="2751" t="1569" r="5113"/>
          <a:stretch>
            <a:fillRect/>
          </a:stretch>
        </p:blipFill>
        <p:spPr bwMode="auto">
          <a:xfrm>
            <a:off x="179512" y="3356992"/>
            <a:ext cx="4562318" cy="3312368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323528" y="260648"/>
            <a:ext cx="856895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Комплексный анализ текста А.Солженицына «Путешествуя вдоль Оки»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Рисунок 5" descr="http://syladys.com/system/uploads/page_file/source/406/379/379406/791030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7544" y="764704"/>
            <a:ext cx="3983134" cy="23762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 descr="http://static.panoramio.com/photos/large/108477008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932040" y="836712"/>
            <a:ext cx="3790655" cy="24482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7" descr="http://img-2.photosight.ru/607/4040800_large.jpg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860032" y="3645024"/>
            <a:ext cx="4157616" cy="24482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Шаблон презентации &quot;Тетрадь в линеечку&quot;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2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107504" y="116632"/>
            <a:ext cx="8928992" cy="63709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                    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Принципы подготовки к ГИА:</a:t>
            </a:r>
          </a:p>
          <a:p>
            <a:pPr algn="just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 -</a:t>
            </a:r>
            <a:r>
              <a:rPr lang="ru-RU" sz="2000" u="sng" dirty="0" smtClean="0">
                <a:latin typeface="Times New Roman" pitchFamily="18" charset="0"/>
                <a:cs typeface="Times New Roman" pitchFamily="18" charset="0"/>
              </a:rPr>
              <a:t>систематический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(обучение строится по определённой системе, каждый урок должен быть продуктивным, что выражается в глубоком понимании программного материала);</a:t>
            </a:r>
          </a:p>
          <a:p>
            <a:pPr algn="just"/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sz="2000" u="sng" dirty="0" smtClean="0">
                <a:latin typeface="Times New Roman" pitchFamily="18" charset="0"/>
                <a:cs typeface="Times New Roman" pitchFamily="18" charset="0"/>
              </a:rPr>
              <a:t>тематический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(эффективнее выстраивать такую подготовку, соблюдая принцип от простых типовых заданий к сложным);</a:t>
            </a:r>
          </a:p>
          <a:p>
            <a:pPr algn="just"/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sz="2000" u="sng" dirty="0" smtClean="0">
                <a:latin typeface="Times New Roman" pitchFamily="18" charset="0"/>
                <a:cs typeface="Times New Roman" pitchFamily="18" charset="0"/>
              </a:rPr>
              <a:t>логический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(на этапе освоения знаний необходимо подбирать материал в виде логически взаимосвязанной системы, где из одного следует другое. На следующих занятиях полученные знания способствуют пониманию нового материала);</a:t>
            </a:r>
          </a:p>
          <a:p>
            <a:pPr algn="just"/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sz="2000" u="sng" dirty="0" smtClean="0">
                <a:latin typeface="Times New Roman" pitchFamily="18" charset="0"/>
                <a:cs typeface="Times New Roman" pitchFamily="18" charset="0"/>
              </a:rPr>
              <a:t>тренировочный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(на консультациях учащимся предлагаются тренировочные тесты, выполняя которые дети могут оценить степень подготовленности к экзаменам);</a:t>
            </a:r>
          </a:p>
          <a:p>
            <a:pPr algn="just"/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sz="2000" u="sng" dirty="0" smtClean="0">
                <a:latin typeface="Times New Roman" pitchFamily="18" charset="0"/>
                <a:cs typeface="Times New Roman" pitchFamily="18" charset="0"/>
              </a:rPr>
              <a:t>индивидуальный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(на консультациях ученик может не только выполнить тест, но и получить ответы на вопросы, которые вызвали затруднение);</a:t>
            </a:r>
          </a:p>
          <a:p>
            <a:pPr algn="just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-</a:t>
            </a:r>
            <a:r>
              <a:rPr lang="ru-RU" sz="2000" u="sng" dirty="0" smtClean="0">
                <a:latin typeface="Times New Roman" pitchFamily="18" charset="0"/>
                <a:cs typeface="Times New Roman" pitchFamily="18" charset="0"/>
              </a:rPr>
              <a:t>временной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(все тренировочные тесты следует проводить с ограничением времени, чтобы учащиеся могли контролировать себя - за какое время сколько заданий они успевают решить);</a:t>
            </a:r>
          </a:p>
          <a:p>
            <a:pPr algn="just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 -</a:t>
            </a:r>
            <a:r>
              <a:rPr lang="ru-RU" sz="2000" u="sng" dirty="0" smtClean="0">
                <a:latin typeface="Times New Roman" pitchFamily="18" charset="0"/>
                <a:cs typeface="Times New Roman" pitchFamily="18" charset="0"/>
              </a:rPr>
              <a:t>контролирующий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(максимализация нагрузки по содержанию и по времени для всех учащихся одинакова. Это необходимо, поскольку тест по своему назначению ставит всех в равные условия и предполагает объективный контроль результатов).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Шаблон презентации &quot;Тетрадь в линеечку&quot;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2"/>
          </a:xfrm>
          <a:prstGeom prst="rect">
            <a:avLst/>
          </a:prstGeom>
          <a:noFill/>
        </p:spPr>
      </p:pic>
      <p:sp>
        <p:nvSpPr>
          <p:cNvPr id="4" name="Скругленный прямоугольник 3"/>
          <p:cNvSpPr/>
          <p:nvPr/>
        </p:nvSpPr>
        <p:spPr>
          <a:xfrm>
            <a:off x="2555776" y="332656"/>
            <a:ext cx="4176464" cy="576064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Композиция (тип текста –рассуждение)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683568" y="1124744"/>
            <a:ext cx="1440160" cy="360040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Вступление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4427984" y="1124744"/>
            <a:ext cx="1800200" cy="360040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Основная часть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6804248" y="1124744"/>
            <a:ext cx="1512168" cy="360040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Заключение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9" name="Прямая со стрелкой 8"/>
          <p:cNvCxnSpPr>
            <a:stCxn id="4" idx="1"/>
          </p:cNvCxnSpPr>
          <p:nvPr/>
        </p:nvCxnSpPr>
        <p:spPr>
          <a:xfrm flipH="1">
            <a:off x="1619672" y="620688"/>
            <a:ext cx="936104" cy="50405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 стрелкой 10"/>
          <p:cNvCxnSpPr/>
          <p:nvPr/>
        </p:nvCxnSpPr>
        <p:spPr>
          <a:xfrm>
            <a:off x="5004048" y="908720"/>
            <a:ext cx="0" cy="21602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 стрелкой 12"/>
          <p:cNvCxnSpPr>
            <a:stCxn id="4" idx="3"/>
          </p:cNvCxnSpPr>
          <p:nvPr/>
        </p:nvCxnSpPr>
        <p:spPr>
          <a:xfrm>
            <a:off x="6732240" y="620688"/>
            <a:ext cx="720080" cy="50405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Скругленный прямоугольник 13"/>
          <p:cNvSpPr/>
          <p:nvPr/>
        </p:nvSpPr>
        <p:spPr>
          <a:xfrm>
            <a:off x="467544" y="1844824"/>
            <a:ext cx="1584176" cy="504056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1. Ситуация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323528" y="2636912"/>
            <a:ext cx="2592288" cy="576064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2. Тезис (утверждение)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7" name="Прямая со стрелкой 16"/>
          <p:cNvCxnSpPr/>
          <p:nvPr/>
        </p:nvCxnSpPr>
        <p:spPr>
          <a:xfrm flipH="1">
            <a:off x="1115616" y="1484784"/>
            <a:ext cx="72008" cy="36004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 стрелкой 18"/>
          <p:cNvCxnSpPr/>
          <p:nvPr/>
        </p:nvCxnSpPr>
        <p:spPr>
          <a:xfrm>
            <a:off x="827584" y="2348880"/>
            <a:ext cx="0" cy="28803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Скругленный прямоугольник 19"/>
          <p:cNvSpPr/>
          <p:nvPr/>
        </p:nvSpPr>
        <p:spPr>
          <a:xfrm>
            <a:off x="2987824" y="1844824"/>
            <a:ext cx="1346448" cy="792088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Функция 1 языкового явления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4644008" y="1844824"/>
            <a:ext cx="1368152" cy="792088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Функция 2 языкового явления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Скругленный прямоугольник 21"/>
          <p:cNvSpPr/>
          <p:nvPr/>
        </p:nvSpPr>
        <p:spPr>
          <a:xfrm>
            <a:off x="6588224" y="1844824"/>
            <a:ext cx="1368152" cy="792088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Функция 3 языкового явления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29" name="Прямая со стрелкой 28"/>
          <p:cNvCxnSpPr/>
          <p:nvPr/>
        </p:nvCxnSpPr>
        <p:spPr>
          <a:xfrm flipH="1">
            <a:off x="4067944" y="1484784"/>
            <a:ext cx="360040" cy="36004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Прямая со стрелкой 30"/>
          <p:cNvCxnSpPr>
            <a:stCxn id="6" idx="2"/>
            <a:endCxn id="21" idx="0"/>
          </p:cNvCxnSpPr>
          <p:nvPr/>
        </p:nvCxnSpPr>
        <p:spPr>
          <a:xfrm>
            <a:off x="5328084" y="1484784"/>
            <a:ext cx="0" cy="36004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Прямая со стрелкой 34"/>
          <p:cNvCxnSpPr/>
          <p:nvPr/>
        </p:nvCxnSpPr>
        <p:spPr>
          <a:xfrm>
            <a:off x="6228184" y="1484784"/>
            <a:ext cx="792088" cy="36004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Скругленный прямоугольник 35"/>
          <p:cNvSpPr/>
          <p:nvPr/>
        </p:nvSpPr>
        <p:spPr>
          <a:xfrm>
            <a:off x="2771800" y="3284984"/>
            <a:ext cx="1368152" cy="648072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Пример 1 (из текста)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7" name="Скругленный прямоугольник 36"/>
          <p:cNvSpPr/>
          <p:nvPr/>
        </p:nvSpPr>
        <p:spPr>
          <a:xfrm>
            <a:off x="4716016" y="3212976"/>
            <a:ext cx="1296144" cy="648072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Пример 1 (из текста)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8" name="Скругленный прямоугольник 37"/>
          <p:cNvSpPr/>
          <p:nvPr/>
        </p:nvSpPr>
        <p:spPr>
          <a:xfrm>
            <a:off x="6804248" y="2996952"/>
            <a:ext cx="1296144" cy="648072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Пример 1 (из текста)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9" name="Скругленный прямоугольник 38"/>
          <p:cNvSpPr/>
          <p:nvPr/>
        </p:nvSpPr>
        <p:spPr>
          <a:xfrm>
            <a:off x="1979712" y="4293096"/>
            <a:ext cx="1296144" cy="648072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Пример 2 (из текста)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0" name="Скругленный прямоугольник 39"/>
          <p:cNvSpPr/>
          <p:nvPr/>
        </p:nvSpPr>
        <p:spPr>
          <a:xfrm>
            <a:off x="4139952" y="4293096"/>
            <a:ext cx="1296144" cy="576064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Пример 2 (из текста)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1" name="Скругленный прямоугольник 40"/>
          <p:cNvSpPr/>
          <p:nvPr/>
        </p:nvSpPr>
        <p:spPr>
          <a:xfrm>
            <a:off x="6156176" y="4077072"/>
            <a:ext cx="1296144" cy="648072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Пример 2 (из текста)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43" name="Прямая со стрелкой 42"/>
          <p:cNvCxnSpPr>
            <a:endCxn id="36" idx="0"/>
          </p:cNvCxnSpPr>
          <p:nvPr/>
        </p:nvCxnSpPr>
        <p:spPr>
          <a:xfrm flipH="1">
            <a:off x="3455876" y="2636912"/>
            <a:ext cx="36004" cy="64807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Прямая со стрелкой 44"/>
          <p:cNvCxnSpPr>
            <a:endCxn id="39" idx="0"/>
          </p:cNvCxnSpPr>
          <p:nvPr/>
        </p:nvCxnSpPr>
        <p:spPr>
          <a:xfrm flipH="1">
            <a:off x="2627784" y="3933056"/>
            <a:ext cx="216024" cy="36004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Прямая со стрелкой 46"/>
          <p:cNvCxnSpPr>
            <a:stCxn id="21" idx="2"/>
            <a:endCxn id="37" idx="0"/>
          </p:cNvCxnSpPr>
          <p:nvPr/>
        </p:nvCxnSpPr>
        <p:spPr>
          <a:xfrm>
            <a:off x="5328084" y="2636912"/>
            <a:ext cx="36004" cy="57606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Прямая со стрелкой 50"/>
          <p:cNvCxnSpPr/>
          <p:nvPr/>
        </p:nvCxnSpPr>
        <p:spPr>
          <a:xfrm flipH="1">
            <a:off x="4572000" y="3861048"/>
            <a:ext cx="216024" cy="43204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Прямая со стрелкой 52"/>
          <p:cNvCxnSpPr/>
          <p:nvPr/>
        </p:nvCxnSpPr>
        <p:spPr>
          <a:xfrm>
            <a:off x="6804248" y="2636912"/>
            <a:ext cx="144016" cy="36004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Прямая со стрелкой 54"/>
          <p:cNvCxnSpPr/>
          <p:nvPr/>
        </p:nvCxnSpPr>
        <p:spPr>
          <a:xfrm flipH="1">
            <a:off x="6660232" y="3645024"/>
            <a:ext cx="216024" cy="43204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Шаблон презентации &quot;Тетрадь в линеечку&quot;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2"/>
          </a:xfrm>
          <a:prstGeom prst="rect">
            <a:avLst/>
          </a:prstGeom>
          <a:noFill/>
        </p:spPr>
      </p:pic>
      <p:pic>
        <p:nvPicPr>
          <p:cNvPr id="2" name="Picture 2" descr="D:\Мои документы\Фото\Школа\день информации\P902025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20974477">
            <a:off x="154015" y="4582901"/>
            <a:ext cx="2583996" cy="1937997"/>
          </a:xfrm>
          <a:prstGeom prst="rect">
            <a:avLst/>
          </a:prstGeom>
          <a:noFill/>
        </p:spPr>
      </p:pic>
      <p:pic>
        <p:nvPicPr>
          <p:cNvPr id="1027" name="Picture 3" descr="D:\Мои документы\Фото\Школа\Игра. Восьмое чудо света. 26.11.2010\DSC05284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339752" y="4653136"/>
            <a:ext cx="2747797" cy="2060848"/>
          </a:xfrm>
          <a:prstGeom prst="rect">
            <a:avLst/>
          </a:prstGeom>
          <a:noFill/>
        </p:spPr>
      </p:pic>
      <p:pic>
        <p:nvPicPr>
          <p:cNvPr id="1028" name="Picture 4" descr="D:\Мои документы\Фото\Школа\Литературно-музыкальная гостиная. Чайковский. 2009-2010\DSC02195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 rot="20655368">
            <a:off x="4704707" y="4513926"/>
            <a:ext cx="2459765" cy="1844824"/>
          </a:xfrm>
          <a:prstGeom prst="rect">
            <a:avLst/>
          </a:prstGeom>
          <a:noFill/>
        </p:spPr>
      </p:pic>
      <p:pic>
        <p:nvPicPr>
          <p:cNvPr id="4" name="Picture 3" descr="C:\Users\Ирина\Desktop\И.А.Данилова\Image5.bmp"/>
          <p:cNvPicPr>
            <a:picLocks noChangeAspect="1" noChangeArrowheads="1"/>
          </p:cNvPicPr>
          <p:nvPr/>
        </p:nvPicPr>
        <p:blipFill>
          <a:blip r:embed="rId6" cstate="print"/>
          <a:srcRect l="4172" b="6303"/>
          <a:stretch>
            <a:fillRect/>
          </a:stretch>
        </p:blipFill>
        <p:spPr bwMode="auto">
          <a:xfrm>
            <a:off x="5357818" y="214290"/>
            <a:ext cx="3565817" cy="2298390"/>
          </a:xfrm>
          <a:prstGeom prst="rect">
            <a:avLst/>
          </a:prstGeom>
          <a:noFill/>
        </p:spPr>
      </p:pic>
      <p:pic>
        <p:nvPicPr>
          <p:cNvPr id="5" name="Picture 4" descr="C:\Users\Ирина\Desktop\И.А.Данилова\Image7.bmp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786050" y="214290"/>
            <a:ext cx="2682245" cy="1798323"/>
          </a:xfrm>
          <a:prstGeom prst="rect">
            <a:avLst/>
          </a:prstGeom>
          <a:noFill/>
        </p:spPr>
      </p:pic>
      <p:pic>
        <p:nvPicPr>
          <p:cNvPr id="1029" name="Picture 5" descr="C:\Users\Ирина\Desktop\И.А.Данилова\Image8.bmp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214282" y="285728"/>
            <a:ext cx="2983237" cy="1921407"/>
          </a:xfrm>
          <a:prstGeom prst="rect">
            <a:avLst/>
          </a:prstGeom>
          <a:noFill/>
        </p:spPr>
      </p:pic>
      <p:pic>
        <p:nvPicPr>
          <p:cNvPr id="1030" name="Picture 6" descr="C:\Users\Ирина\Desktop\И.А.Данилова\Image12.bmp"/>
          <p:cNvPicPr>
            <a:picLocks noChangeAspect="1" noChangeArrowheads="1"/>
          </p:cNvPicPr>
          <p:nvPr/>
        </p:nvPicPr>
        <p:blipFill>
          <a:blip r:embed="rId9" cstate="print"/>
          <a:srcRect l="1554" b="6303"/>
          <a:stretch>
            <a:fillRect/>
          </a:stretch>
        </p:blipFill>
        <p:spPr bwMode="auto">
          <a:xfrm rot="21352840">
            <a:off x="68143" y="2184295"/>
            <a:ext cx="3207819" cy="2012638"/>
          </a:xfrm>
          <a:prstGeom prst="rect">
            <a:avLst/>
          </a:prstGeom>
          <a:noFill/>
        </p:spPr>
      </p:pic>
      <p:pic>
        <p:nvPicPr>
          <p:cNvPr id="1031" name="Picture 7" descr="C:\Users\Ирина\Desktop\И.А.Данилова\Image6.bmp"/>
          <p:cNvPicPr>
            <a:picLocks noChangeAspect="1" noChangeArrowheads="1"/>
          </p:cNvPicPr>
          <p:nvPr/>
        </p:nvPicPr>
        <p:blipFill>
          <a:blip r:embed="rId10" cstate="print"/>
          <a:srcRect l="5929" t="16896"/>
          <a:stretch>
            <a:fillRect/>
          </a:stretch>
        </p:blipFill>
        <p:spPr bwMode="auto">
          <a:xfrm>
            <a:off x="6500826" y="3286124"/>
            <a:ext cx="2426025" cy="3242276"/>
          </a:xfrm>
          <a:prstGeom prst="rect">
            <a:avLst/>
          </a:prstGeom>
          <a:noFill/>
        </p:spPr>
      </p:pic>
      <p:pic>
        <p:nvPicPr>
          <p:cNvPr id="1032" name="Picture 8" descr="C:\Users\Ирина\Desktop\И.А.Данилова\Image1.bmp"/>
          <p:cNvPicPr>
            <a:picLocks noChangeAspect="1" noChangeArrowheads="1"/>
          </p:cNvPicPr>
          <p:nvPr/>
        </p:nvPicPr>
        <p:blipFill>
          <a:blip r:embed="rId11" cstate="print"/>
          <a:srcRect l="9635" r="14844"/>
          <a:stretch>
            <a:fillRect/>
          </a:stretch>
        </p:blipFill>
        <p:spPr bwMode="auto">
          <a:xfrm>
            <a:off x="3357554" y="2214554"/>
            <a:ext cx="2786082" cy="239794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Шаблон презентации &quot;Тетрадь в линеечку&quot;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2"/>
          </a:xfrm>
          <a:prstGeom prst="rect">
            <a:avLst/>
          </a:prstGeom>
          <a:noFill/>
        </p:spPr>
      </p:pic>
      <p:pic>
        <p:nvPicPr>
          <p:cNvPr id="11265" name="Picture 1" descr="E:\15.12.2017\IMG_0013.JPG"/>
          <p:cNvPicPr>
            <a:picLocks noChangeAspect="1" noChangeArrowheads="1"/>
          </p:cNvPicPr>
          <p:nvPr/>
        </p:nvPicPr>
        <p:blipFill>
          <a:blip r:embed="rId3" cstate="print"/>
          <a:srcRect l="8263" t="9838" r="5901" b="9838"/>
          <a:stretch>
            <a:fillRect/>
          </a:stretch>
        </p:blipFill>
        <p:spPr bwMode="auto">
          <a:xfrm>
            <a:off x="4427984" y="3573016"/>
            <a:ext cx="4501559" cy="2808312"/>
          </a:xfrm>
          <a:prstGeom prst="rect">
            <a:avLst/>
          </a:prstGeom>
          <a:noFill/>
        </p:spPr>
      </p:pic>
      <p:pic>
        <p:nvPicPr>
          <p:cNvPr id="11266" name="Picture 2" descr="E:\15.12.2017\IMG_0017.JPG"/>
          <p:cNvPicPr>
            <a:picLocks noChangeAspect="1" noChangeArrowheads="1"/>
          </p:cNvPicPr>
          <p:nvPr/>
        </p:nvPicPr>
        <p:blipFill>
          <a:blip r:embed="rId4" cstate="print"/>
          <a:srcRect t="43700" b="20600"/>
          <a:stretch>
            <a:fillRect/>
          </a:stretch>
        </p:blipFill>
        <p:spPr bwMode="auto">
          <a:xfrm>
            <a:off x="4500562" y="928670"/>
            <a:ext cx="4402403" cy="2357454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2500299" y="285728"/>
            <a:ext cx="450059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Методическая литература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Рисунок 6" descr="E:\Мастер-класс 15.12.2017\IMG_0043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79512" y="980728"/>
            <a:ext cx="4101511" cy="27363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7" descr="https://www.pressa-rf.ru/upload/pressarf/edition_photo/3105525671/4735.jpg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 rot="20608615">
            <a:off x="363502" y="3408169"/>
            <a:ext cx="1375247" cy="19999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Рисунок 9" descr="http://pictures.bookshop.ua/TitleBooks/bs0000336971.jpg"/>
          <p:cNvPicPr/>
          <p:nvPr/>
        </p:nvPicPr>
        <p:blipFill>
          <a:blip r:embed="rId7" cstate="print"/>
          <a:srcRect/>
          <a:stretch>
            <a:fillRect/>
          </a:stretch>
        </p:blipFill>
        <p:spPr bwMode="auto">
          <a:xfrm rot="465413">
            <a:off x="2509739" y="3185159"/>
            <a:ext cx="1901356" cy="26477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Рисунок 8" descr="http://library.bsu.edu.ru/upload/iblock/a93/LVS.jpg"/>
          <p:cNvPicPr/>
          <p:nvPr/>
        </p:nvPicPr>
        <p:blipFill>
          <a:blip r:embed="rId8" cstate="print"/>
          <a:srcRect/>
          <a:stretch>
            <a:fillRect/>
          </a:stretch>
        </p:blipFill>
        <p:spPr bwMode="auto">
          <a:xfrm rot="816612">
            <a:off x="1569057" y="4504354"/>
            <a:ext cx="1547357" cy="22025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Шаблон презентации &quot;Тетрадь в линеечку&quot;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2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1043608" y="1700808"/>
            <a:ext cx="763284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7200" b="1" dirty="0" smtClean="0">
                <a:solidFill>
                  <a:srgbClr val="00B0F0"/>
                </a:solidFill>
                <a:latin typeface="Monotype Corsiva" pitchFamily="66" charset="0"/>
                <a:cs typeface="Times New Roman" pitchFamily="18" charset="0"/>
              </a:rPr>
              <a:t>Спасибо за внимание!</a:t>
            </a:r>
            <a:endParaRPr lang="ru-RU" sz="7200" b="1" dirty="0">
              <a:solidFill>
                <a:srgbClr val="00B0F0"/>
              </a:solidFill>
              <a:latin typeface="Monotype Corsiva" pitchFamily="66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Шаблон презентации &quot;Тетрадь в линеечку&quot;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2"/>
            <a:ext cx="9144000" cy="6858002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899592" y="188640"/>
            <a:ext cx="5112568" cy="61247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 Современные технологии:</a:t>
            </a:r>
          </a:p>
          <a:p>
            <a:pPr>
              <a:buFontTx/>
              <a:buChar char="-"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проблемное обучение;</a:t>
            </a:r>
          </a:p>
          <a:p>
            <a:pPr>
              <a:buFontTx/>
              <a:buChar char="-"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развивающее обучение;</a:t>
            </a:r>
          </a:p>
          <a:p>
            <a:pPr>
              <a:buFontTx/>
              <a:buChar char="-"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разноуровневое обучение;</a:t>
            </a:r>
          </a:p>
          <a:p>
            <a:pPr>
              <a:buFontTx/>
              <a:buChar char="-"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личностно-ориентированные;</a:t>
            </a:r>
          </a:p>
          <a:p>
            <a:pPr>
              <a:buFontTx/>
              <a:buChar char="-"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информационно-коммуникационные;</a:t>
            </a:r>
          </a:p>
          <a:p>
            <a:pPr>
              <a:buFontTx/>
              <a:buChar char="-"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здоровьесберегающие;</a:t>
            </a:r>
          </a:p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-проектные методы обучения;</a:t>
            </a:r>
          </a:p>
          <a:p>
            <a:pPr>
              <a:buFontTx/>
              <a:buChar char="-"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исследовательские методы обучения;</a:t>
            </a:r>
          </a:p>
          <a:p>
            <a:pPr>
              <a:buFontTx/>
              <a:buChar char="-"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обучение в сотрудничестве (командная и групповая работа);</a:t>
            </a:r>
          </a:p>
          <a:p>
            <a:pPr>
              <a:buFontTx/>
              <a:buChar char="-"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игровые методы.</a:t>
            </a:r>
          </a:p>
        </p:txBody>
      </p:sp>
      <p:pic>
        <p:nvPicPr>
          <p:cNvPr id="5" name="Picture 2" descr="http://gimnazi1.ucoz.ru/inostr/Ryshova/gia.jpg"/>
          <p:cNvPicPr>
            <a:picLocks noChangeAspect="1" noChangeArrowheads="1"/>
          </p:cNvPicPr>
          <p:nvPr/>
        </p:nvPicPr>
        <p:blipFill>
          <a:blip r:embed="rId3" cstate="print"/>
          <a:srcRect l="23520" t="1680" r="19361" b="2561"/>
          <a:stretch>
            <a:fillRect/>
          </a:stretch>
        </p:blipFill>
        <p:spPr bwMode="auto">
          <a:xfrm>
            <a:off x="5868144" y="188640"/>
            <a:ext cx="2319415" cy="388843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Шаблон презентации &quot;Тетрадь в линеечку&quot;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2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899592" y="476672"/>
            <a:ext cx="756084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Tx/>
              <a:buChar char="-"/>
            </a:pPr>
            <a:endParaRPr lang="ru-RU" dirty="0" smtClean="0"/>
          </a:p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683568" y="548680"/>
            <a:ext cx="7632848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	Метапредметные результаты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– это освоенные обучающимися межпредметных понятий и универсальных учебных действий (регулятивных, познавательных, коммуникативных), способность их использования в учебной, познавательной и социальной практике, самостоятельность планирования и осуществления учебной деятельности и организации учебного сотрудничества с педагогами и сверстниками, построение индивидуальной образовательной траектории.</a:t>
            </a:r>
          </a:p>
          <a:p>
            <a:pPr algn="just"/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Метапредметные УУД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b="1" i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познавательные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(работа с информацией; работа с учебными моделями; использование знаково-символических средств, общих схем решения; выполнение логических операций сравнения, анализа, обобщения, классификации, установления аналогий, подведения под понятие);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b="1" i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коммуникативные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(речевая деятельность; навыки сотрудничества);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b="1" i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регулятивные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(управление своей деятельностью; контроль и коррекция; инициативность и самостоятельность).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Шаблон презентации &quot;Тетрадь в линеечку&quot;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2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467544" y="332656"/>
            <a:ext cx="8352928" cy="39087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Задания, предлагаемые обучающимся на итоговой аттестации, проверяют все виды компетенций:</a:t>
            </a:r>
          </a:p>
          <a:p>
            <a:pPr algn="just"/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FontTx/>
              <a:buChar char="-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u="sng" dirty="0" smtClean="0">
                <a:latin typeface="Times New Roman" pitchFamily="18" charset="0"/>
                <a:cs typeface="Times New Roman" pitchFamily="18" charset="0"/>
              </a:rPr>
              <a:t>лингвистическую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(умение проводить элементарный лингвистический анализ языковых явлений);</a:t>
            </a:r>
          </a:p>
          <a:p>
            <a:pPr algn="just">
              <a:buFontTx/>
              <a:buChar char="-"/>
            </a:pP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FontTx/>
              <a:buChar char="-"/>
            </a:pPr>
            <a:r>
              <a:rPr lang="ru-RU" sz="2000" u="sng" dirty="0" smtClean="0">
                <a:latin typeface="Times New Roman" pitchFamily="18" charset="0"/>
                <a:cs typeface="Times New Roman" pitchFamily="18" charset="0"/>
              </a:rPr>
              <a:t>языковую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(практическое владение русским языком, его словарём и грамматическим строем, соблюдение языковых норм);</a:t>
            </a:r>
          </a:p>
          <a:p>
            <a:pPr algn="just">
              <a:buFontTx/>
              <a:buChar char="-"/>
            </a:pP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FontTx/>
              <a:buChar char="-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u="sng" dirty="0" smtClean="0">
                <a:latin typeface="Times New Roman" pitchFamily="18" charset="0"/>
                <a:cs typeface="Times New Roman" pitchFamily="18" charset="0"/>
              </a:rPr>
              <a:t>коммуникативную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(владение разными видами речевой деятельности, умение воспринимать чужую речь и  создавать собственные высказывания).</a:t>
            </a:r>
            <a:endParaRPr lang="ru-RU" sz="2000" dirty="0"/>
          </a:p>
        </p:txBody>
      </p:sp>
      <p:pic>
        <p:nvPicPr>
          <p:cNvPr id="5" name="Picture 2" descr="http://krasnodon.su/images/news2/%D0%93%D0%98%D0%9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411760" y="4077072"/>
            <a:ext cx="3458394" cy="234770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Шаблон презентации &quot;Тетрадь в линеечку&quot;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2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683568" y="404664"/>
            <a:ext cx="806489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000" b="1" i="1" dirty="0" smtClean="0">
                <a:latin typeface="Times New Roman" pitchFamily="18" charset="0"/>
                <a:cs typeface="Times New Roman" pitchFamily="18" charset="0"/>
              </a:rPr>
              <a:t>	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115616" y="188640"/>
            <a:ext cx="3888432" cy="42780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Виды диктантов:</a:t>
            </a:r>
          </a:p>
          <a:p>
            <a:pPr algn="just"/>
            <a:endParaRPr lang="ru-RU" sz="2400" b="1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FontTx/>
              <a:buChar char="-"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словарный;</a:t>
            </a:r>
          </a:p>
          <a:p>
            <a:pPr algn="just">
              <a:buFontTx/>
              <a:buChar char="-"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распределительный;</a:t>
            </a:r>
          </a:p>
          <a:p>
            <a:pPr algn="just">
              <a:buFontTx/>
              <a:buChar char="-"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зрительный;</a:t>
            </a:r>
          </a:p>
          <a:p>
            <a:pPr algn="just">
              <a:buFontTx/>
              <a:buChar char="-"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предупредительный;</a:t>
            </a:r>
          </a:p>
          <a:p>
            <a:pPr algn="just">
              <a:buFontTx/>
              <a:buChar char="-"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выборочный;</a:t>
            </a:r>
          </a:p>
          <a:p>
            <a:pPr algn="just">
              <a:buFontTx/>
              <a:buChar char="-"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творческий;</a:t>
            </a:r>
          </a:p>
          <a:p>
            <a:pPr algn="just">
              <a:buFontTx/>
              <a:buChar char="-"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объяснительный;</a:t>
            </a:r>
          </a:p>
          <a:p>
            <a:pPr algn="just">
              <a:buFontTx/>
              <a:buChar char="-"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свободный.</a:t>
            </a:r>
          </a:p>
        </p:txBody>
      </p:sp>
      <p:pic>
        <p:nvPicPr>
          <p:cNvPr id="27652" name="Picture 4" descr="https://wcbook.ru/data/book/44/44375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508104" y="764704"/>
            <a:ext cx="3420777" cy="5581687"/>
          </a:xfrm>
          <a:prstGeom prst="rect">
            <a:avLst/>
          </a:prstGeom>
          <a:noFill/>
        </p:spPr>
      </p:pic>
      <p:pic>
        <p:nvPicPr>
          <p:cNvPr id="27654" name="Picture 6" descr="https://26.img.avito.st/640x480/3587590826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51520" y="4437112"/>
            <a:ext cx="1711390" cy="2232248"/>
          </a:xfrm>
          <a:prstGeom prst="rect">
            <a:avLst/>
          </a:prstGeom>
          <a:noFill/>
        </p:spPr>
      </p:pic>
      <p:pic>
        <p:nvPicPr>
          <p:cNvPr id="27656" name="Picture 8" descr="http://s.f.kz/prod/831/830067_240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275856" y="4005064"/>
            <a:ext cx="1745357" cy="273781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Шаблон презентации &quot;Тетрадь в линеечку&quot;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2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683568" y="404664"/>
            <a:ext cx="806489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000" b="1" i="1" dirty="0" smtClean="0">
                <a:latin typeface="Times New Roman" pitchFamily="18" charset="0"/>
                <a:cs typeface="Times New Roman" pitchFamily="18" charset="0"/>
              </a:rPr>
              <a:t>	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67544" y="476672"/>
            <a:ext cx="8496944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Самодиктант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- запись по памяти заученных наизусть прозаических или стихотворных текстов с последующей проверкой. Используется в качестве приема обучения орфографии  и пунктуации и контроля навыков и умений письменной речи.</a:t>
            </a:r>
          </a:p>
        </p:txBody>
      </p:sp>
      <p:pic>
        <p:nvPicPr>
          <p:cNvPr id="26626" name="Picture 2" descr="http://svitppt.com.ua/images/58/57523/960/img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87624" y="2564904"/>
            <a:ext cx="5112568" cy="383442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Шаблон презентации &quot;Тетрадь в линеечку&quot;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2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683568" y="404664"/>
            <a:ext cx="806489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000" b="1" i="1" dirty="0" smtClean="0">
                <a:latin typeface="Times New Roman" pitchFamily="18" charset="0"/>
                <a:cs typeface="Times New Roman" pitchFamily="18" charset="0"/>
              </a:rPr>
              <a:t>	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Рисунок 5" descr="E:\Мастер-класс 15.12.2017\IMG_0046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7504" y="260648"/>
            <a:ext cx="5256584" cy="36724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 descr="E:\Мастер-класс 15.12.2017\IMG_0047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283968" y="2780928"/>
            <a:ext cx="4680520" cy="37685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671</TotalTime>
  <Words>1268</Words>
  <Application>Microsoft Office PowerPoint</Application>
  <PresentationFormat>Экран (4:3)</PresentationFormat>
  <Paragraphs>180</Paragraphs>
  <Slides>33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33</vt:i4>
      </vt:variant>
    </vt:vector>
  </HeadingPairs>
  <TitlesOfParts>
    <vt:vector size="34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Ирина</dc:creator>
  <cp:lastModifiedBy>МБОУ СШ №4</cp:lastModifiedBy>
  <cp:revision>82</cp:revision>
  <dcterms:created xsi:type="dcterms:W3CDTF">2017-11-10T10:06:02Z</dcterms:created>
  <dcterms:modified xsi:type="dcterms:W3CDTF">2019-11-28T10:16:12Z</dcterms:modified>
</cp:coreProperties>
</file>