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87" r:id="rId9"/>
    <p:sldId id="288" r:id="rId10"/>
    <p:sldId id="265" r:id="rId11"/>
    <p:sldId id="289" r:id="rId12"/>
    <p:sldId id="266" r:id="rId13"/>
    <p:sldId id="286" r:id="rId14"/>
    <p:sldId id="275" r:id="rId15"/>
    <p:sldId id="276" r:id="rId16"/>
    <p:sldId id="290" r:id="rId17"/>
    <p:sldId id="291" r:id="rId18"/>
    <p:sldId id="292" r:id="rId19"/>
    <p:sldId id="277" r:id="rId20"/>
    <p:sldId id="278" r:id="rId21"/>
    <p:sldId id="279" r:id="rId22"/>
    <p:sldId id="281" r:id="rId23"/>
    <p:sldId id="293" r:id="rId24"/>
    <p:sldId id="280" r:id="rId25"/>
    <p:sldId id="282" r:id="rId26"/>
    <p:sldId id="294" r:id="rId27"/>
    <p:sldId id="283" r:id="rId28"/>
    <p:sldId id="284" r:id="rId29"/>
    <p:sldId id="285" r:id="rId30"/>
    <p:sldId id="267" r:id="rId31"/>
    <p:sldId id="268" r:id="rId32"/>
    <p:sldId id="269" r:id="rId33"/>
    <p:sldId id="27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260648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«Средняя школа №4» г. Щекино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15.12.2017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196752"/>
            <a:ext cx="82809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Мастер-класс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«Организация работы по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формированию метапредметных действий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 подготовке к ГИА по русскому языку и литературе в условиях реализации ФГОС»</a:t>
            </a:r>
          </a:p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(из опыта работы учителей русского языка и литературы высшей категории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Даниловой Ирины Анатольевны и Сачковой Ирины Викторовны)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:\_DSC69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643446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ирин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643446"/>
            <a:ext cx="157163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8280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«Поэзия Пушкина – неиссякаемый источник, который, как в сказке поит «живою водою» всех, кто прикоснётся к нему»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Е.Евтушенко</a:t>
            </a:r>
          </a:p>
        </p:txBody>
      </p:sp>
      <p:pic>
        <p:nvPicPr>
          <p:cNvPr id="24582" name="Picture 6" descr="https://ds01.infourok.ru/uploads/ex/071e/00008fd5-d4270107/hello_html_m116e40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20888"/>
            <a:ext cx="3022186" cy="4218469"/>
          </a:xfrm>
          <a:prstGeom prst="rect">
            <a:avLst/>
          </a:prstGeom>
          <a:noFill/>
        </p:spPr>
      </p:pic>
      <p:pic>
        <p:nvPicPr>
          <p:cNvPr id="24584" name="Picture 8" descr="http://www.playcast.ru/uploads/2016/01/27/17019903.png"/>
          <p:cNvPicPr>
            <a:picLocks noChangeAspect="1" noChangeArrowheads="1"/>
          </p:cNvPicPr>
          <p:nvPr/>
        </p:nvPicPr>
        <p:blipFill>
          <a:blip r:embed="rId4" cstate="print"/>
          <a:srcRect l="1596" t="6383" r="2660" b="8511"/>
          <a:stretch>
            <a:fillRect/>
          </a:stretch>
        </p:blipFill>
        <p:spPr bwMode="auto">
          <a:xfrm>
            <a:off x="395536" y="2564904"/>
            <a:ext cx="5184068" cy="3456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4149080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3556" name="Picture 4" descr="https://ds03.infourok.ru/uploads/ex/06bb/0005ac0a-385ab921/img6.jpg"/>
          <p:cNvPicPr>
            <a:picLocks noChangeAspect="1" noChangeArrowheads="1"/>
          </p:cNvPicPr>
          <p:nvPr/>
        </p:nvPicPr>
        <p:blipFill>
          <a:blip r:embed="rId3" cstate="print"/>
          <a:srcRect l="15147" t="2885" r="55641" b="53838"/>
          <a:stretch>
            <a:fillRect/>
          </a:stretch>
        </p:blipFill>
        <p:spPr bwMode="auto">
          <a:xfrm>
            <a:off x="323528" y="332656"/>
            <a:ext cx="1944216" cy="2160240"/>
          </a:xfrm>
          <a:prstGeom prst="rect">
            <a:avLst/>
          </a:prstGeom>
          <a:noFill/>
        </p:spPr>
      </p:pic>
      <p:pic>
        <p:nvPicPr>
          <p:cNvPr id="23558" name="Picture 6" descr="http://images.myshared.ru/10/1008828/slide_7.jpg"/>
          <p:cNvPicPr>
            <a:picLocks noChangeAspect="1" noChangeArrowheads="1"/>
          </p:cNvPicPr>
          <p:nvPr/>
        </p:nvPicPr>
        <p:blipFill>
          <a:blip r:embed="rId4" cstate="print"/>
          <a:srcRect l="7560" t="2520" r="7391" b="77320"/>
          <a:stretch>
            <a:fillRect/>
          </a:stretch>
        </p:blipFill>
        <p:spPr bwMode="auto">
          <a:xfrm>
            <a:off x="2483768" y="260648"/>
            <a:ext cx="6480720" cy="1152128"/>
          </a:xfrm>
          <a:prstGeom prst="rect">
            <a:avLst/>
          </a:prstGeom>
          <a:noFill/>
        </p:spPr>
      </p:pic>
      <p:pic>
        <p:nvPicPr>
          <p:cNvPr id="23560" name="Picture 8" descr="https://ds04.infourok.ru/uploads/ex/0f87/0007760e-eb770fa7/1/img6.jpg"/>
          <p:cNvPicPr>
            <a:picLocks noChangeAspect="1" noChangeArrowheads="1"/>
          </p:cNvPicPr>
          <p:nvPr/>
        </p:nvPicPr>
        <p:blipFill>
          <a:blip r:embed="rId5" cstate="print"/>
          <a:srcRect l="11506" t="3540" r="8838" b="16214"/>
          <a:stretch>
            <a:fillRect/>
          </a:stretch>
        </p:blipFill>
        <p:spPr bwMode="auto">
          <a:xfrm>
            <a:off x="2483768" y="1736012"/>
            <a:ext cx="6480720" cy="4896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028" name="Picture 4" descr="E:\15.12.2017\IMG_0001.JPG"/>
          <p:cNvPicPr>
            <a:picLocks noChangeAspect="1" noChangeArrowheads="1"/>
          </p:cNvPicPr>
          <p:nvPr/>
        </p:nvPicPr>
        <p:blipFill>
          <a:blip r:embed="rId3" cstate="print"/>
          <a:srcRect t="1701" b="5901"/>
          <a:stretch>
            <a:fillRect/>
          </a:stretch>
        </p:blipFill>
        <p:spPr bwMode="auto">
          <a:xfrm>
            <a:off x="2987824" y="188640"/>
            <a:ext cx="2718048" cy="3767162"/>
          </a:xfrm>
          <a:prstGeom prst="rect">
            <a:avLst/>
          </a:prstGeom>
          <a:noFill/>
        </p:spPr>
      </p:pic>
      <p:pic>
        <p:nvPicPr>
          <p:cNvPr id="1029" name="Picture 5" descr="E:\15.12.2017\IMG_0025.JPG"/>
          <p:cNvPicPr>
            <a:picLocks noChangeAspect="1" noChangeArrowheads="1"/>
          </p:cNvPicPr>
          <p:nvPr/>
        </p:nvPicPr>
        <p:blipFill>
          <a:blip r:embed="rId4" cstate="print"/>
          <a:srcRect l="7476" t="3932" r="6688" b="2751"/>
          <a:stretch>
            <a:fillRect/>
          </a:stretch>
        </p:blipFill>
        <p:spPr bwMode="auto">
          <a:xfrm>
            <a:off x="2627784" y="3789040"/>
            <a:ext cx="3960440" cy="2870410"/>
          </a:xfrm>
          <a:prstGeom prst="rect">
            <a:avLst/>
          </a:prstGeom>
          <a:noFill/>
        </p:spPr>
      </p:pic>
      <p:pic>
        <p:nvPicPr>
          <p:cNvPr id="1027" name="Picture 3" descr="E:\15.12.2017\IMG_0029.JPG"/>
          <p:cNvPicPr>
            <a:picLocks noChangeAspect="1" noChangeArrowheads="1"/>
          </p:cNvPicPr>
          <p:nvPr/>
        </p:nvPicPr>
        <p:blipFill>
          <a:blip r:embed="rId5" cstate="print"/>
          <a:srcRect l="15351" r="23225"/>
          <a:stretch>
            <a:fillRect/>
          </a:stretch>
        </p:blipFill>
        <p:spPr bwMode="auto">
          <a:xfrm rot="367533">
            <a:off x="5271108" y="517134"/>
            <a:ext cx="3670803" cy="3984104"/>
          </a:xfrm>
          <a:prstGeom prst="rect">
            <a:avLst/>
          </a:prstGeom>
          <a:noFill/>
        </p:spPr>
      </p:pic>
      <p:pic>
        <p:nvPicPr>
          <p:cNvPr id="2" name="Picture 2" descr="E:\15.12.2017\IMG_0020.JPG"/>
          <p:cNvPicPr>
            <a:picLocks noChangeAspect="1" noChangeArrowheads="1"/>
          </p:cNvPicPr>
          <p:nvPr/>
        </p:nvPicPr>
        <p:blipFill>
          <a:blip r:embed="rId6" cstate="print"/>
          <a:srcRect l="5032" t="3355" r="-638" b="9426"/>
          <a:stretch>
            <a:fillRect/>
          </a:stretch>
        </p:blipFill>
        <p:spPr bwMode="auto">
          <a:xfrm>
            <a:off x="107504" y="836712"/>
            <a:ext cx="2952328" cy="4040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2" name="Picture 2" descr="http://www.brgu.ru/images/news/b_12EB6E5A-E37D-4306-B0E3-552905C4E0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0253">
            <a:off x="179512" y="188640"/>
            <a:ext cx="3168352" cy="3168352"/>
          </a:xfrm>
          <a:prstGeom prst="rect">
            <a:avLst/>
          </a:prstGeom>
          <a:noFill/>
        </p:spPr>
      </p:pic>
      <p:pic>
        <p:nvPicPr>
          <p:cNvPr id="1028" name="Picture 4" descr="https://ph1.3sferi.com/blog-image/2619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7391">
            <a:off x="6228184" y="188640"/>
            <a:ext cx="2273821" cy="3373622"/>
          </a:xfrm>
          <a:prstGeom prst="rect">
            <a:avLst/>
          </a:prstGeom>
          <a:noFill/>
        </p:spPr>
      </p:pic>
      <p:pic>
        <p:nvPicPr>
          <p:cNvPr id="21506" name="Picture 2" descr="http://ozon-st.cdn.ngenix.net/multimedia/1011389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88640"/>
            <a:ext cx="2451770" cy="3287814"/>
          </a:xfrm>
          <a:prstGeom prst="rect">
            <a:avLst/>
          </a:prstGeom>
          <a:noFill/>
        </p:spPr>
      </p:pic>
      <p:pic>
        <p:nvPicPr>
          <p:cNvPr id="21508" name="Picture 4" descr="https://www.litres.ru/static/bookimages/00/59/71/00597112.bin.dir/00597112.cover_max1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38411">
            <a:off x="354019" y="3689274"/>
            <a:ext cx="1920885" cy="2736304"/>
          </a:xfrm>
          <a:prstGeom prst="rect">
            <a:avLst/>
          </a:prstGeom>
          <a:noFill/>
        </p:spPr>
      </p:pic>
      <p:pic>
        <p:nvPicPr>
          <p:cNvPr id="21510" name="Picture 6" descr="http://static.ozone.ru/multimedia/books_covers/10032614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3356992"/>
            <a:ext cx="2495077" cy="3240360"/>
          </a:xfrm>
          <a:prstGeom prst="rect">
            <a:avLst/>
          </a:prstGeom>
          <a:noFill/>
        </p:spPr>
      </p:pic>
      <p:pic>
        <p:nvPicPr>
          <p:cNvPr id="21512" name="Picture 8" descr="http://ozon-st.cdn.ngenix.net/multimedia/1011412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90771">
            <a:off x="4259656" y="3418763"/>
            <a:ext cx="2207992" cy="3274565"/>
          </a:xfrm>
          <a:prstGeom prst="rect">
            <a:avLst/>
          </a:prstGeom>
          <a:noFill/>
        </p:spPr>
      </p:pic>
      <p:pic>
        <p:nvPicPr>
          <p:cNvPr id="21514" name="Picture 10" descr="http://minemshop.ru/images/books_covers/10122724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3429000"/>
            <a:ext cx="227751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16016" y="188640"/>
            <a:ext cx="43204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Зима!.. Крестьянин торжествуя,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дровнях обновляет путь;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Его лошадка, снег почуя,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Плетётся рысью как-нибудь;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Бразды пушистые взрывая,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Летит кибитка удалая;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Ямщик сидит на облучке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тулупе, в красном кушаке.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бегает дворовый мальчик,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салазки жучку посадив,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Себя  в коня преобразив…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А.С.Пушкин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http://images.myshared.ru/19/1215492/slide_3.jpg"/>
          <p:cNvPicPr>
            <a:picLocks noChangeAspect="1" noChangeArrowheads="1"/>
          </p:cNvPicPr>
          <p:nvPr/>
        </p:nvPicPr>
        <p:blipFill>
          <a:blip r:embed="rId3" cstate="print"/>
          <a:srcRect l="2512" t="6698" r="3291" b="7897"/>
          <a:stretch>
            <a:fillRect/>
          </a:stretch>
        </p:blipFill>
        <p:spPr bwMode="auto">
          <a:xfrm>
            <a:off x="111740" y="188640"/>
            <a:ext cx="4553446" cy="3096344"/>
          </a:xfrm>
          <a:prstGeom prst="rect">
            <a:avLst/>
          </a:prstGeom>
          <a:noFill/>
        </p:spPr>
      </p:pic>
      <p:pic>
        <p:nvPicPr>
          <p:cNvPr id="20482" name="Picture 2" descr="http://bigslide.ru/images/39/38486/831/img6.jpg"/>
          <p:cNvPicPr>
            <a:picLocks noChangeAspect="1" noChangeArrowheads="1"/>
          </p:cNvPicPr>
          <p:nvPr/>
        </p:nvPicPr>
        <p:blipFill>
          <a:blip r:embed="rId4" cstate="print"/>
          <a:srcRect l="25473" t="29123" r="12665" b="12630"/>
          <a:stretch>
            <a:fillRect/>
          </a:stretch>
        </p:blipFill>
        <p:spPr bwMode="auto">
          <a:xfrm rot="21408402">
            <a:off x="87028" y="3266800"/>
            <a:ext cx="4608512" cy="3253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26064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Разделы опорного конспекта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908720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«Мудрые мысли» (высказывания о русском языке).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«Орфограммы».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«Пунктограммы».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 «Учимся писать» (развитие речи).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«Схемы, таблицы, рифмованное правило, алгоритмы».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Словарь «Пиши правильно».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Словарь «Произноси правильно».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www.kmrz.ru/catimg/36/368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6632"/>
            <a:ext cx="1472238" cy="2304256"/>
          </a:xfrm>
          <a:prstGeom prst="rect">
            <a:avLst/>
          </a:prstGeom>
          <a:noFill/>
        </p:spPr>
      </p:pic>
      <p:pic>
        <p:nvPicPr>
          <p:cNvPr id="19460" name="Picture 4" descr="https://www.bookvoed.ru/files/1836/23/53/09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1"/>
            <a:ext cx="1440160" cy="2063267"/>
          </a:xfrm>
          <a:prstGeom prst="rect">
            <a:avLst/>
          </a:prstGeom>
          <a:noFill/>
        </p:spPr>
      </p:pic>
      <p:pic>
        <p:nvPicPr>
          <p:cNvPr id="19462" name="Picture 6" descr="https://ds04.infourok.ru/uploads/ex/0631/00034e08-3cd09b19/640/img13.jpg"/>
          <p:cNvPicPr>
            <a:picLocks noChangeAspect="1" noChangeArrowheads="1"/>
          </p:cNvPicPr>
          <p:nvPr/>
        </p:nvPicPr>
        <p:blipFill>
          <a:blip r:embed="rId5" cstate="print"/>
          <a:srcRect l="17719" t="4725" r="35032" b="51176"/>
          <a:stretch>
            <a:fillRect/>
          </a:stretch>
        </p:blipFill>
        <p:spPr bwMode="auto">
          <a:xfrm>
            <a:off x="5436096" y="3140968"/>
            <a:ext cx="2088232" cy="1461762"/>
          </a:xfrm>
          <a:prstGeom prst="rect">
            <a:avLst/>
          </a:prstGeom>
          <a:noFill/>
        </p:spPr>
      </p:pic>
      <p:pic>
        <p:nvPicPr>
          <p:cNvPr id="19464" name="Picture 8" descr="https://ds04.infourok.ru/uploads/ex/0631/00034e08-3cd09b19/640/img13.jpg"/>
          <p:cNvPicPr>
            <a:picLocks noChangeAspect="1" noChangeArrowheads="1"/>
          </p:cNvPicPr>
          <p:nvPr/>
        </p:nvPicPr>
        <p:blipFill>
          <a:blip r:embed="rId5" cstate="print"/>
          <a:srcRect l="75599" t="44099" r="1958" b="5501"/>
          <a:stretch>
            <a:fillRect/>
          </a:stretch>
        </p:blipFill>
        <p:spPr bwMode="auto">
          <a:xfrm>
            <a:off x="7596336" y="2852936"/>
            <a:ext cx="1368152" cy="2304256"/>
          </a:xfrm>
          <a:prstGeom prst="rect">
            <a:avLst/>
          </a:prstGeom>
          <a:noFill/>
        </p:spPr>
      </p:pic>
      <p:pic>
        <p:nvPicPr>
          <p:cNvPr id="19466" name="Picture 10" descr="http://minemshop.ru/images/books_covers/1012233533.jpg"/>
          <p:cNvPicPr>
            <a:picLocks noChangeAspect="1" noChangeArrowheads="1"/>
          </p:cNvPicPr>
          <p:nvPr/>
        </p:nvPicPr>
        <p:blipFill>
          <a:blip r:embed="rId6" cstate="print"/>
          <a:srcRect b="29268"/>
          <a:stretch>
            <a:fillRect/>
          </a:stretch>
        </p:blipFill>
        <p:spPr bwMode="auto">
          <a:xfrm>
            <a:off x="2051720" y="3645024"/>
            <a:ext cx="3164301" cy="936104"/>
          </a:xfrm>
          <a:prstGeom prst="rect">
            <a:avLst/>
          </a:prstGeom>
          <a:noFill/>
        </p:spPr>
      </p:pic>
      <p:pic>
        <p:nvPicPr>
          <p:cNvPr id="19468" name="Picture 12" descr="https://ds03.infourok.ru/uploads/ex/0cd1/0004a0b0-837cf6cf/img31.jpg"/>
          <p:cNvPicPr>
            <a:picLocks noChangeAspect="1" noChangeArrowheads="1"/>
          </p:cNvPicPr>
          <p:nvPr/>
        </p:nvPicPr>
        <p:blipFill>
          <a:blip r:embed="rId7" cstate="print"/>
          <a:srcRect l="7087" t="4200" r="3926" b="7601"/>
          <a:stretch>
            <a:fillRect/>
          </a:stretch>
        </p:blipFill>
        <p:spPr bwMode="auto">
          <a:xfrm>
            <a:off x="5508104" y="4725144"/>
            <a:ext cx="2131094" cy="1584176"/>
          </a:xfrm>
          <a:prstGeom prst="rect">
            <a:avLst/>
          </a:prstGeom>
          <a:noFill/>
        </p:spPr>
      </p:pic>
      <p:pic>
        <p:nvPicPr>
          <p:cNvPr id="19470" name="Picture 14" descr="https://ozon-st.cdn.ngenix.net/multimedia/10009255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4725144"/>
            <a:ext cx="1484134" cy="1944216"/>
          </a:xfrm>
          <a:prstGeom prst="rect">
            <a:avLst/>
          </a:prstGeom>
          <a:noFill/>
        </p:spPr>
      </p:pic>
      <p:pic>
        <p:nvPicPr>
          <p:cNvPr id="19472" name="Picture 16" descr="https://ds02.infourok.ru/uploads/ex/03bc/000003bb-aaae7089/hello_html_6d7281a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3" y="4797152"/>
            <a:ext cx="2112235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3" name="Рисунок 2" descr="E:\Мастер-класс 15.12.2017\IMG_0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4449279" cy="296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Мастер-класс 15.12.2017\IMG_0039.JPG"/>
          <p:cNvPicPr/>
          <p:nvPr/>
        </p:nvPicPr>
        <p:blipFill>
          <a:blip r:embed="rId4" cstate="print"/>
          <a:srcRect l="23912" r="24812"/>
          <a:stretch>
            <a:fillRect/>
          </a:stretch>
        </p:blipFill>
        <p:spPr bwMode="auto">
          <a:xfrm>
            <a:off x="5364088" y="692696"/>
            <a:ext cx="341019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Мастер-класс 15.12.2017\IMG_00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73016"/>
            <a:ext cx="4320480" cy="297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4" name="Picture 2" descr="E:\15.12.2017\IMG_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568952" cy="5712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3" name="Picture 2" descr="E:\15.12.2017\IMG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784468" cy="5856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18864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Метод Т.Я.Фроловой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img64.static.darudar.org/s600/00/02/f2/a4/f2a4a5d65d203929123261f05fb5408777671c22.JPG"/>
          <p:cNvPicPr>
            <a:picLocks noChangeAspect="1" noChangeArrowheads="1"/>
          </p:cNvPicPr>
          <p:nvPr/>
        </p:nvPicPr>
        <p:blipFill>
          <a:blip r:embed="rId3" cstate="print"/>
          <a:srcRect l="8400" t="10080" r="5921" b="4241"/>
          <a:stretch>
            <a:fillRect/>
          </a:stretch>
        </p:blipFill>
        <p:spPr bwMode="auto">
          <a:xfrm>
            <a:off x="5508104" y="260648"/>
            <a:ext cx="2970330" cy="3960440"/>
          </a:xfrm>
          <a:prstGeom prst="rect">
            <a:avLst/>
          </a:prstGeom>
          <a:noFill/>
        </p:spPr>
      </p:pic>
      <p:pic>
        <p:nvPicPr>
          <p:cNvPr id="4098" name="Picture 2" descr="E:\15.12.2017\IMG_0009.JPG"/>
          <p:cNvPicPr>
            <a:picLocks noChangeAspect="1" noChangeArrowheads="1"/>
          </p:cNvPicPr>
          <p:nvPr/>
        </p:nvPicPr>
        <p:blipFill>
          <a:blip r:embed="rId4" cstate="print"/>
          <a:srcRect l="15351" t="1569" r="20075"/>
          <a:stretch>
            <a:fillRect/>
          </a:stretch>
        </p:blipFill>
        <p:spPr bwMode="auto">
          <a:xfrm>
            <a:off x="323528" y="1196752"/>
            <a:ext cx="4680520" cy="475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47525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Направления работы:</a:t>
            </a: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1.Информационная (информационный стенд, инструкции по заполнению бланков, нормативно-правовая документация, инструктаж).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2.Содержательная (учебно-тренировочная) (формула эффективного действия: учебник – носитель содержания образования + технология обучения + технология оценивания).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3.Психологическая (состояние готовности – «настрой», внутренняя настроенность на определённое поведение, ориентированность на целесообразные действия, актуализация и приспособление возможности личности для успешных действий в ситуации сдачи экзамена).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http://kanschool13.ru/file/ege-gia/2016-2017/pamjatka/1_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851920" cy="5135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11663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Алгоритмы, схемы, рифмованные правила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www.bigpo.ru/potra/%D0%93.+%D0%9C.+%D0%A2%D0%B5%D1%80%D0%B5%D1%85%D0%BE%D0%B2%D0%BE%D0%B9+%28%D0%9D%D0%B0+%D0%BE%D1%81%D0%BD%D0%BE%D0%B2%D0%B5+%D0%BC%D0%B5%D1%82%D0%BE%D0%B4%D0%B8%D0%BA%D0%B8+%D0%A2.+%D0%AF.+%D0%A4%D1%80%D0%BE%D0%BB%D0%BE%D0%B2%D0%BE%D0%B9%29a/23243_html_3870cc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56532"/>
            <a:ext cx="4248472" cy="5690613"/>
          </a:xfrm>
          <a:prstGeom prst="rect">
            <a:avLst/>
          </a:prstGeom>
          <a:noFill/>
        </p:spPr>
      </p:pic>
      <p:pic>
        <p:nvPicPr>
          <p:cNvPr id="5" name="Picture 4" descr="http://www.bigpo.ru/potra/%D0%93.+%D0%9C.+%D0%A2%D0%B5%D1%80%D0%B5%D1%85%D0%BE%D0%B2%D0%BE%D0%B9+%28%D0%9D%D0%B0+%D0%BE%D1%81%D0%BD%D0%BE%D0%B2%D0%B5+%D0%BC%D0%B5%D1%82%D0%BE%D0%B4%D0%B8%D0%BA%D0%B8+%D0%A2.+%D0%AF.+%D0%A4%D1%80%D0%BE%D0%BB%D0%BE%D0%B2%D0%BE%D0%B9%29a/23243_html_7c7f376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4248472" cy="5545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20482" name="Picture 2" descr="http://900igr.net/up/datas/155923/014.jpg"/>
          <p:cNvPicPr>
            <a:picLocks noChangeAspect="1" noChangeArrowheads="1"/>
          </p:cNvPicPr>
          <p:nvPr/>
        </p:nvPicPr>
        <p:blipFill>
          <a:blip r:embed="rId3" cstate="print"/>
          <a:srcRect l="6688" t="15350" r="2751" b="2751"/>
          <a:stretch>
            <a:fillRect/>
          </a:stretch>
        </p:blipFill>
        <p:spPr bwMode="auto">
          <a:xfrm>
            <a:off x="395536" y="620688"/>
            <a:ext cx="8280920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9458" name="Picture 2" descr="https://fs00.infourok.ru/images/doc/163/188111/hello_html_4b5ad0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4534112" cy="5832648"/>
          </a:xfrm>
          <a:prstGeom prst="rect">
            <a:avLst/>
          </a:prstGeom>
          <a:noFill/>
        </p:spPr>
      </p:pic>
      <p:pic>
        <p:nvPicPr>
          <p:cNvPr id="19460" name="Picture 4" descr="http://www.litceysel.ru/amda/%D0%93.+%D0%9C.+%D0%A2%D0%B5%D1%80%D0%B5%D1%85%D0%BE%D0%B2%D0%BE%D0%B9+%28%D0%9D%D0%B0+%D0%BE%D1%81%D0%BD%D0%BE%D0%B2%D0%B5+%D0%BC%D0%B5%D1%82%D0%BE%D0%B4%D0%B8%D0%BA%D0%B8+%D0%A2.+%D0%AF.+%D0%A4%D1%80%D0%BE%D0%BB%D0%BE%D0%B2%D0%BE%D0%B9%29a/23243_html_m1e65ee20.jpg"/>
          <p:cNvPicPr>
            <a:picLocks noChangeAspect="1" noChangeArrowheads="1"/>
          </p:cNvPicPr>
          <p:nvPr/>
        </p:nvPicPr>
        <p:blipFill>
          <a:blip r:embed="rId4" cstate="print"/>
          <a:srcRect b="7636"/>
          <a:stretch>
            <a:fillRect/>
          </a:stretch>
        </p:blipFill>
        <p:spPr bwMode="auto">
          <a:xfrm>
            <a:off x="4644008" y="1052736"/>
            <a:ext cx="4396454" cy="5414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Предметные исследования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Творческие задания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Любимые цвета в творчестве А.С.Пушкина, С.А.Есенина, М.Ю.Лермонтова, Ф.И.Тютчева, А.А.Фета.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Опишите свои вечера и добавьте, какими бы хотели  вы их видеть.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Придумайте интересные вопросы по предмету (теме), которые вы хотели бы задать учителю и ученикам.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Опишите «бессонницу», мечты бедного (богатого) человека и т.д.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fs00.infourok.ru/images/doc/240/194827/2/img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221088"/>
            <a:ext cx="3300874" cy="2475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188640"/>
            <a:ext cx="820891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Темы проектов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«Для чего нужны правила русского языка»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«В мире слов»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«Мудрость и мораль басен Крылова»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«Памятники литературным героям»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«Интересная фразеология»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«Секреты буквы Ё»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«Литературные места Тульского края»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«По тропинкам басни»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«Какого роду, племени»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«Лингвистические парадоксы»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«История развития алфавита»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2017/2018 учебный год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«Исчезнувшие буквы русского алфавита»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«Как Интернет влияет на язык»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«Русская усадьба 19 века»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«Обряды русского народа»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«Зачем нужны псевдонимы? или Кто и зачем скрывается под маской?»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«Быт и нравы русского дворянства»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«Роль книги в жизни человека»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«Отражение русского национального характера во фразеологизмах»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«Мини-сборник пословиц о семье»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2" name="AutoShape 2" descr="https://bigslide.ru/images/13/12901/960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bigslide.ru/images/13/12901/960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s://bigslide.ru/images/13/12901/960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http://mypresentation.ru/documents/8cdcc552baf2100f597a385036f09765/img1.jpg"/>
          <p:cNvPicPr/>
          <p:nvPr/>
        </p:nvPicPr>
        <p:blipFill>
          <a:blip r:embed="rId3" cstate="print"/>
          <a:srcRect l="4362" t="1604" r="69658" b="71123"/>
          <a:stretch>
            <a:fillRect/>
          </a:stretch>
        </p:blipFill>
        <p:spPr bwMode="auto">
          <a:xfrm>
            <a:off x="7092280" y="260648"/>
            <a:ext cx="1547356" cy="12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ypresentation.ru/documents/8cdcc552baf2100f597a385036f09765/img1.jpg"/>
          <p:cNvPicPr/>
          <p:nvPr/>
        </p:nvPicPr>
        <p:blipFill>
          <a:blip r:embed="rId3" cstate="print"/>
          <a:srcRect l="68053" t="26381" r="2434" b="33155"/>
          <a:stretch>
            <a:fillRect/>
          </a:stretch>
        </p:blipFill>
        <p:spPr bwMode="auto">
          <a:xfrm>
            <a:off x="4860032" y="1340768"/>
            <a:ext cx="1754091" cy="180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mypresentation.ru/documents/8cdcc552baf2100f597a385036f09765/img1.jpg"/>
          <p:cNvPicPr/>
          <p:nvPr/>
        </p:nvPicPr>
        <p:blipFill>
          <a:blip r:embed="rId3" cstate="print"/>
          <a:srcRect l="2893" t="59358" r="69524" b="7993"/>
          <a:stretch>
            <a:fillRect/>
          </a:stretch>
        </p:blipFill>
        <p:spPr bwMode="auto">
          <a:xfrm>
            <a:off x="6444208" y="3429000"/>
            <a:ext cx="1627836" cy="14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260648"/>
            <a:ext cx="792087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ефле́ксия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самоанализ деятельности и её результатов.           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(Словарь ударений русского языка)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Закончите предложения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Сегодня на уроке я узнал(а)…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Мне было интересно…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Мне было трудно…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 научился (научилась)…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 смогу…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 попробую…</a:t>
            </a:r>
          </a:p>
          <a:p>
            <a:pPr algn="just">
              <a:buFontTx/>
              <a:buChar char="-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Анкетирование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Уровень предъявляемых требований меня вполне устраивает.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 доволен оценками, которые мне выставляют.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 с удовольствием иду на урок.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Меня устраивает рабочий порядок во время урока.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меня понимает.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 многое успеваю сделать во время урока, и домашние задания не занимают у меня много времени.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ds03.infourok.ru/uploads/ex/0265/0005a7b4-aad7d198/2/img5.jpg"/>
          <p:cNvPicPr/>
          <p:nvPr/>
        </p:nvPicPr>
        <p:blipFill>
          <a:blip r:embed="rId3" cstate="print"/>
          <a:srcRect t="28029" b="4988"/>
          <a:stretch>
            <a:fillRect/>
          </a:stretch>
        </p:blipFill>
        <p:spPr bwMode="auto">
          <a:xfrm>
            <a:off x="3995936" y="1772816"/>
            <a:ext cx="449380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476672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«Пусть каждый выскажет своё мнение, не беспокоясь о том, что другие думают не так, как он. Надо иметь терпимость к чужим мнениям. Нельзя заставлять всех думать одно».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						В.Г.Белинский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ds02.infourok.ru/uploads/ex/04f8/0003fc97-09b9eaae/2/img5.jpg"/>
          <p:cNvPicPr>
            <a:picLocks noChangeAspect="1" noChangeArrowheads="1"/>
          </p:cNvPicPr>
          <p:nvPr/>
        </p:nvPicPr>
        <p:blipFill>
          <a:blip r:embed="rId3" cstate="print"/>
          <a:srcRect l="3412" t="30787" r="65089" b="2014"/>
          <a:stretch>
            <a:fillRect/>
          </a:stretch>
        </p:blipFill>
        <p:spPr bwMode="auto">
          <a:xfrm>
            <a:off x="467544" y="3140968"/>
            <a:ext cx="1944216" cy="3110744"/>
          </a:xfrm>
          <a:prstGeom prst="rect">
            <a:avLst/>
          </a:prstGeom>
          <a:noFill/>
        </p:spPr>
      </p:pic>
      <p:pic>
        <p:nvPicPr>
          <p:cNvPr id="8194" name="Picture 2" descr="http://news-2017-god.com/wp-content/uploads/2016/03/Great-Hints-for-Using-Social-Media-Marketing-Strategy-1024x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140968"/>
            <a:ext cx="3066802" cy="3066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89289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План комплексного анализа текста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1.Подготовьтесь к выразительному чтению текста. Выберите нужный тон, темп чтения, принимая во внимание содержание текста, его языковые особенности, определите, где нужны логические ударения, паузы короткие и более продолжительные.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2.Определите тему, основную мысль текста. Выпишите ключевые слова (словосочетания), которые отражают тему текста.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3.Озаглавьте текст. Объясните смысл названия. На что указывает заглавие: на тему или основную мысль?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4.Определите стиль текста. Докажите своё мнение.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5.Докажите, что это текст. Какова роль первого и последнего предложений?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6.Каким типом речи является текст? Докажите.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7.Какие средства связи между предложениями используются в тексте (одном абзаце). Какой способ связи (цепная, параллельная)?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8.Объясните, пользуясь словарём, значение выделенных слов.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9.Подберите к выделенным словам синонимы (антонимы). Чем отличаются слова, входящие в ряд синонимов? Почему из ряда синонимов используются эти слова?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10.Найдите в тексте 2-3 многозначных слова. В каких значениях они употребляются? Докажите, что эти слова многозначны.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11.Найдите в тексте (если есть) синонимы, антонимы, слова, употреблённые в переносном значении; слова, стилистически окрашенные (высокие, книжные, разговорные, просторечные, официальные). Какова их роль в тексте?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12.Найдите в тексте заимствованные слова (диалектизмы, профессионализмы, архаизмы, фразеологизмы). Объясните их значение.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13.Составьте план текста, подготовьтесь к его пересказу (устно или письменно; сжато или выборочно).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14.Выполните на материале текста разные виды разбора.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15.Проанализируйте орфографию и пунктуацию текста. Сгруппируйте орфограммы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пунктограммы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объясните их.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67744" y="260648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Комплексный анализ текста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xn--80aba1abaoftjax8d.xn--p1ai/Portals/0/easygalleryimages/1/298/part89_volume2_page_1_image_000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388843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499992" y="1001166"/>
            <a:ext cx="381642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Прочитайте отрывки из статьи, включённой в сборник «Альманах библиофила».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Подготовьтесь к сжатому изложению и к сочинению.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Составьте план текста.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Какие признаки текста-повествования можно проиллюстрировать примерами из данного текста?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4337" name="Picture 1" descr="E:\15.12.2017\IMG_0008.JPG"/>
          <p:cNvPicPr>
            <a:picLocks noChangeAspect="1" noChangeArrowheads="1"/>
          </p:cNvPicPr>
          <p:nvPr/>
        </p:nvPicPr>
        <p:blipFill>
          <a:blip r:embed="rId3" cstate="print"/>
          <a:srcRect l="2751" t="1569" r="5113"/>
          <a:stretch>
            <a:fillRect/>
          </a:stretch>
        </p:blipFill>
        <p:spPr bwMode="auto">
          <a:xfrm>
            <a:off x="179512" y="3356992"/>
            <a:ext cx="4562318" cy="33123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Комплексный анализ текста А.Солженицына «Путешествуя вдоль Оки»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syladys.com/system/uploads/page_file/source/406/379/379406/7910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764704"/>
            <a:ext cx="398313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static.panoramio.com/photos/large/108477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836712"/>
            <a:ext cx="379065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2.photosight.ru/607/4040800_larg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645024"/>
            <a:ext cx="41576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92899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Принципы подготовки к ГИА: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систематический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(обучение строится по определённой системе, каждый урок должен быть продуктивным, что выражается в глубоком понимании программного материала);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тематический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(эффективнее выстраивать такую подготовку, соблюдая принцип от простых типовых заданий к сложным);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логический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(на этапе освоения знаний необходимо подбирать материал в виде логически взаимосвязанной системы, где из одного следует другое. На следующих занятиях полученные знания способствуют пониманию нового материала);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тренировочный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(на консультациях учащимся предлагаются тренировочные тесты, выполняя которые дети могут оценить степень подготовленности к экзаменам);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индивидуальный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(на консультациях ученик может не только выполнить тест, но и получить ответы на вопросы, которые вызвали затруднение);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временной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(все тренировочные тесты следует проводить с ограничением времени, чтобы учащиеся могли контролировать себя - за какое время сколько заданий они успевают решить);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контролирующий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(максимализация нагрузки по содержанию и по времени для всех учащихся одинакова. Это необходимо, поскольку тест по своему назначению ставит всех в равные условия и предполагает объективный контроль результатов).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555776" y="332656"/>
            <a:ext cx="4176464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Композиция (тип текста –рассуждение)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1124744"/>
            <a:ext cx="1440160" cy="360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Вступление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27984" y="1124744"/>
            <a:ext cx="1800200" cy="360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Основная часть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04248" y="1124744"/>
            <a:ext cx="1512168" cy="360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>
            <a:stCxn id="4" idx="1"/>
          </p:cNvCxnSpPr>
          <p:nvPr/>
        </p:nvCxnSpPr>
        <p:spPr>
          <a:xfrm flipH="1">
            <a:off x="1619672" y="620688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004048" y="90872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3"/>
          </p:cNvCxnSpPr>
          <p:nvPr/>
        </p:nvCxnSpPr>
        <p:spPr>
          <a:xfrm>
            <a:off x="6732240" y="62068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67544" y="1844824"/>
            <a:ext cx="1584176" cy="504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Ситуация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528" y="2636912"/>
            <a:ext cx="2592288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Тезис (утверждение)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115616" y="1484784"/>
            <a:ext cx="7200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27584" y="234888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987824" y="1844824"/>
            <a:ext cx="1346448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Функция 1 языкового явления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44008" y="1844824"/>
            <a:ext cx="1368152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Функция 2 языкового явления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88224" y="1844824"/>
            <a:ext cx="1368152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Функция 3 языкового явления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4067944" y="1484784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6" idx="2"/>
            <a:endCxn id="21" idx="0"/>
          </p:cNvCxnSpPr>
          <p:nvPr/>
        </p:nvCxnSpPr>
        <p:spPr>
          <a:xfrm>
            <a:off x="5328084" y="148478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228184" y="1484784"/>
            <a:ext cx="79208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2771800" y="3284984"/>
            <a:ext cx="1368152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Пример 1 (из текста)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716016" y="3212976"/>
            <a:ext cx="1296144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Пример 1 (из текста)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804248" y="2996952"/>
            <a:ext cx="1296144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Пример 1 (из текста)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979712" y="4293096"/>
            <a:ext cx="1296144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Пример 2 (из текста)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139952" y="4293096"/>
            <a:ext cx="1296144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Пример 2 (из текста)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156176" y="4077072"/>
            <a:ext cx="1296144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Пример 2 (из текста)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Прямая со стрелкой 42"/>
          <p:cNvCxnSpPr>
            <a:endCxn id="36" idx="0"/>
          </p:cNvCxnSpPr>
          <p:nvPr/>
        </p:nvCxnSpPr>
        <p:spPr>
          <a:xfrm flipH="1">
            <a:off x="3455876" y="2636912"/>
            <a:ext cx="360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39" idx="0"/>
          </p:cNvCxnSpPr>
          <p:nvPr/>
        </p:nvCxnSpPr>
        <p:spPr>
          <a:xfrm flipH="1">
            <a:off x="2627784" y="3933056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21" idx="2"/>
            <a:endCxn id="37" idx="0"/>
          </p:cNvCxnSpPr>
          <p:nvPr/>
        </p:nvCxnSpPr>
        <p:spPr>
          <a:xfrm>
            <a:off x="5328084" y="2636912"/>
            <a:ext cx="3600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4572000" y="3861048"/>
            <a:ext cx="21602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6804248" y="2636912"/>
            <a:ext cx="14401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6660232" y="3645024"/>
            <a:ext cx="21602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2" name="Picture 2" descr="D:\Мои документы\Фото\Школа\день информации\P9020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4477">
            <a:off x="154015" y="4582901"/>
            <a:ext cx="2583996" cy="1937997"/>
          </a:xfrm>
          <a:prstGeom prst="rect">
            <a:avLst/>
          </a:prstGeom>
          <a:noFill/>
        </p:spPr>
      </p:pic>
      <p:pic>
        <p:nvPicPr>
          <p:cNvPr id="1027" name="Picture 3" descr="D:\Мои документы\Фото\Школа\Игра. Восьмое чудо света. 26.11.2010\DSC05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653136"/>
            <a:ext cx="2747797" cy="2060848"/>
          </a:xfrm>
          <a:prstGeom prst="rect">
            <a:avLst/>
          </a:prstGeom>
          <a:noFill/>
        </p:spPr>
      </p:pic>
      <p:pic>
        <p:nvPicPr>
          <p:cNvPr id="1028" name="Picture 4" descr="D:\Мои документы\Фото\Школа\Литературно-музыкальная гостиная. Чайковский. 2009-2010\DSC021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55368">
            <a:off x="4704707" y="4513926"/>
            <a:ext cx="2459765" cy="1844824"/>
          </a:xfrm>
          <a:prstGeom prst="rect">
            <a:avLst/>
          </a:prstGeom>
          <a:noFill/>
        </p:spPr>
      </p:pic>
      <p:pic>
        <p:nvPicPr>
          <p:cNvPr id="4" name="Picture 3" descr="C:\Users\Ирина\Desktop\И.А.Данилова\Image5.bmp"/>
          <p:cNvPicPr>
            <a:picLocks noChangeAspect="1" noChangeArrowheads="1"/>
          </p:cNvPicPr>
          <p:nvPr/>
        </p:nvPicPr>
        <p:blipFill>
          <a:blip r:embed="rId6" cstate="print"/>
          <a:srcRect l="4172" b="6303"/>
          <a:stretch>
            <a:fillRect/>
          </a:stretch>
        </p:blipFill>
        <p:spPr bwMode="auto">
          <a:xfrm>
            <a:off x="5357818" y="214290"/>
            <a:ext cx="3565817" cy="2298390"/>
          </a:xfrm>
          <a:prstGeom prst="rect">
            <a:avLst/>
          </a:prstGeom>
          <a:noFill/>
        </p:spPr>
      </p:pic>
      <p:pic>
        <p:nvPicPr>
          <p:cNvPr id="5" name="Picture 4" descr="C:\Users\Ирина\Desktop\И.А.Данилова\Image7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14290"/>
            <a:ext cx="2682245" cy="1798323"/>
          </a:xfrm>
          <a:prstGeom prst="rect">
            <a:avLst/>
          </a:prstGeom>
          <a:noFill/>
        </p:spPr>
      </p:pic>
      <p:pic>
        <p:nvPicPr>
          <p:cNvPr id="1029" name="Picture 5" descr="C:\Users\Ирина\Desktop\И.А.Данилова\Image8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85728"/>
            <a:ext cx="2983237" cy="1921407"/>
          </a:xfrm>
          <a:prstGeom prst="rect">
            <a:avLst/>
          </a:prstGeom>
          <a:noFill/>
        </p:spPr>
      </p:pic>
      <p:pic>
        <p:nvPicPr>
          <p:cNvPr id="1030" name="Picture 6" descr="C:\Users\Ирина\Desktop\И.А.Данилова\Image12.bmp"/>
          <p:cNvPicPr>
            <a:picLocks noChangeAspect="1" noChangeArrowheads="1"/>
          </p:cNvPicPr>
          <p:nvPr/>
        </p:nvPicPr>
        <p:blipFill>
          <a:blip r:embed="rId9" cstate="print"/>
          <a:srcRect l="1554" b="6303"/>
          <a:stretch>
            <a:fillRect/>
          </a:stretch>
        </p:blipFill>
        <p:spPr bwMode="auto">
          <a:xfrm rot="21352840">
            <a:off x="68143" y="2184295"/>
            <a:ext cx="3207819" cy="2012638"/>
          </a:xfrm>
          <a:prstGeom prst="rect">
            <a:avLst/>
          </a:prstGeom>
          <a:noFill/>
        </p:spPr>
      </p:pic>
      <p:pic>
        <p:nvPicPr>
          <p:cNvPr id="1031" name="Picture 7" descr="C:\Users\Ирина\Desktop\И.А.Данилова\Image6.bmp"/>
          <p:cNvPicPr>
            <a:picLocks noChangeAspect="1" noChangeArrowheads="1"/>
          </p:cNvPicPr>
          <p:nvPr/>
        </p:nvPicPr>
        <p:blipFill>
          <a:blip r:embed="rId10" cstate="print"/>
          <a:srcRect l="5929" t="16896"/>
          <a:stretch>
            <a:fillRect/>
          </a:stretch>
        </p:blipFill>
        <p:spPr bwMode="auto">
          <a:xfrm>
            <a:off x="6500826" y="3286124"/>
            <a:ext cx="2426025" cy="3242276"/>
          </a:xfrm>
          <a:prstGeom prst="rect">
            <a:avLst/>
          </a:prstGeom>
          <a:noFill/>
        </p:spPr>
      </p:pic>
      <p:pic>
        <p:nvPicPr>
          <p:cNvPr id="1032" name="Picture 8" descr="C:\Users\Ирина\Desktop\И.А.Данилова\Image1.bmp"/>
          <p:cNvPicPr>
            <a:picLocks noChangeAspect="1" noChangeArrowheads="1"/>
          </p:cNvPicPr>
          <p:nvPr/>
        </p:nvPicPr>
        <p:blipFill>
          <a:blip r:embed="rId11" cstate="print"/>
          <a:srcRect l="9635" r="14844"/>
          <a:stretch>
            <a:fillRect/>
          </a:stretch>
        </p:blipFill>
        <p:spPr bwMode="auto">
          <a:xfrm>
            <a:off x="3357554" y="2214554"/>
            <a:ext cx="2786082" cy="2397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1265" name="Picture 1" descr="E:\15.12.2017\IMG_0013.JPG"/>
          <p:cNvPicPr>
            <a:picLocks noChangeAspect="1" noChangeArrowheads="1"/>
          </p:cNvPicPr>
          <p:nvPr/>
        </p:nvPicPr>
        <p:blipFill>
          <a:blip r:embed="rId3" cstate="print"/>
          <a:srcRect l="8263" t="9838" r="5901" b="9838"/>
          <a:stretch>
            <a:fillRect/>
          </a:stretch>
        </p:blipFill>
        <p:spPr bwMode="auto">
          <a:xfrm>
            <a:off x="4427984" y="3573016"/>
            <a:ext cx="4501559" cy="2808312"/>
          </a:xfrm>
          <a:prstGeom prst="rect">
            <a:avLst/>
          </a:prstGeom>
          <a:noFill/>
        </p:spPr>
      </p:pic>
      <p:pic>
        <p:nvPicPr>
          <p:cNvPr id="11266" name="Picture 2" descr="E:\15.12.2017\IMG_0017.JPG"/>
          <p:cNvPicPr>
            <a:picLocks noChangeAspect="1" noChangeArrowheads="1"/>
          </p:cNvPicPr>
          <p:nvPr/>
        </p:nvPicPr>
        <p:blipFill>
          <a:blip r:embed="rId4" cstate="print"/>
          <a:srcRect t="43700" b="20600"/>
          <a:stretch>
            <a:fillRect/>
          </a:stretch>
        </p:blipFill>
        <p:spPr bwMode="auto">
          <a:xfrm>
            <a:off x="4500562" y="928670"/>
            <a:ext cx="4402403" cy="23574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00299" y="285728"/>
            <a:ext cx="45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Методическая литература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E:\Мастер-класс 15.12.2017\IMG_00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80728"/>
            <a:ext cx="410151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pressa-rf.ru/upload/pressarf/edition_photo/3105525671/47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08615">
            <a:off x="363502" y="3408169"/>
            <a:ext cx="1375247" cy="19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pictures.bookshop.ua/TitleBooks/bs000033697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65413">
            <a:off x="2509739" y="3185159"/>
            <a:ext cx="1901356" cy="264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library.bsu.edu.ru/upload/iblock/a93/LVS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16612">
            <a:off x="1569057" y="4504354"/>
            <a:ext cx="1547357" cy="220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170080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7200" b="1" dirty="0" smtClean="0">
                <a:solidFill>
                  <a:srgbClr val="00B0F0"/>
                </a:solidFill>
                <a:latin typeface="Monotype Corsiva" pitchFamily="66" charset="0"/>
                <a:cs typeface="Times New Roman" pitchFamily="18" charset="0"/>
              </a:rPr>
              <a:t>Спасибо за внимание!</a:t>
            </a:r>
            <a:endParaRPr lang="ru-RU" sz="7200" b="1" dirty="0">
              <a:solidFill>
                <a:srgbClr val="00B0F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51125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Современные технологии: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проблемное обучение;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развивающее обучение;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разноуровневое обучение;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личностно-ориентированные;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информационно-коммуникационные;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здоровьесберегающие;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-проектные методы обучения;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исследовательские методы обучения;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обучение в сотрудничестве (командная и групповая работа);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игровые методы.</a:t>
            </a:r>
          </a:p>
        </p:txBody>
      </p:sp>
      <p:pic>
        <p:nvPicPr>
          <p:cNvPr id="5" name="Picture 2" descr="http://gimnazi1.ucoz.ru/inostr/Ryshova/gia.jpg"/>
          <p:cNvPicPr>
            <a:picLocks noChangeAspect="1" noChangeArrowheads="1"/>
          </p:cNvPicPr>
          <p:nvPr/>
        </p:nvPicPr>
        <p:blipFill>
          <a:blip r:embed="rId3" cstate="print"/>
          <a:srcRect l="23520" t="1680" r="19361" b="2561"/>
          <a:stretch>
            <a:fillRect/>
          </a:stretch>
        </p:blipFill>
        <p:spPr bwMode="auto">
          <a:xfrm>
            <a:off x="5868144" y="188640"/>
            <a:ext cx="2319415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48680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Метапредметные результаты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это освоенные обучающимися межпредметных понятий и универсальных учебных действий (регулятивных, познавательных, коммуникативных), способность их использования в учебной, познавательной и социальной практике, самостоятельность планирования и осуществления учебной деятельности и организации учебного сотрудничества с педагогами и сверстниками, построение индивидуальной образовательной траектории.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Метапредметные УУД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познавательные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(работа с информацией; работа с учебными моделями; использование знаково-символических средств, общих схем решения; выполнение логических операций сравнения, анализа, обобщения, классификации, установления аналогий, подведения под понятие);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коммуникативные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(речевая деятельность; навыки сотрудничества);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регулятивные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(управление своей деятельностью; контроль и коррекция; инициативность и самостоятельность).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83529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Задания, предлагаемые обучающимся на итоговой аттестации, проверяют все виды компетенций: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лингвистическую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(умение проводить элементарный лингвистический анализ языковых явлений);</a:t>
            </a:r>
          </a:p>
          <a:p>
            <a:pPr algn="just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языковую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(практическое владение русским языком, его словарём и грамматическим строем, соблюдение языковых норм);</a:t>
            </a:r>
          </a:p>
          <a:p>
            <a:pPr algn="just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коммуникативную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(владение разными видами речевой деятельности, умение воспринимать чужую речь и  создавать собственные высказывания).</a:t>
            </a:r>
            <a:endParaRPr lang="ru-RU" sz="2000" dirty="0"/>
          </a:p>
        </p:txBody>
      </p:sp>
      <p:pic>
        <p:nvPicPr>
          <p:cNvPr id="5" name="Picture 2" descr="http://krasnodon.su/images/news2/%D0%93%D0%98%D0%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077072"/>
            <a:ext cx="3458394" cy="2347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40466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88640"/>
            <a:ext cx="38884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Виды диктантов: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словарный;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распределительный;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зрительный;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предупредительный;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выборочный;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творческий;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объяснительный;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свободный.</a:t>
            </a:r>
          </a:p>
        </p:txBody>
      </p:sp>
      <p:pic>
        <p:nvPicPr>
          <p:cNvPr id="27652" name="Picture 4" descr="https://wcbook.ru/data/book/44/443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764704"/>
            <a:ext cx="3420777" cy="5581687"/>
          </a:xfrm>
          <a:prstGeom prst="rect">
            <a:avLst/>
          </a:prstGeom>
          <a:noFill/>
        </p:spPr>
      </p:pic>
      <p:pic>
        <p:nvPicPr>
          <p:cNvPr id="27654" name="Picture 6" descr="https://26.img.avito.st/640x480/3587590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1711390" cy="2232248"/>
          </a:xfrm>
          <a:prstGeom prst="rect">
            <a:avLst/>
          </a:prstGeom>
          <a:noFill/>
        </p:spPr>
      </p:pic>
      <p:pic>
        <p:nvPicPr>
          <p:cNvPr id="27656" name="Picture 8" descr="http://s.f.kz/prod/831/830067_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005064"/>
            <a:ext cx="1745357" cy="2737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40466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6672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Самодиктант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запись по памяти заученных наизусть прозаических или стихотворных текстов с последующей проверкой. Используется в качестве приема обучения орфографии  и пунктуации и контроля навыков и умений письменной речи.</a:t>
            </a:r>
          </a:p>
        </p:txBody>
      </p:sp>
      <p:pic>
        <p:nvPicPr>
          <p:cNvPr id="26626" name="Picture 2" descr="http://svitppt.com.ua/images/58/57523/960/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564904"/>
            <a:ext cx="5112568" cy="3834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40466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:\Мастер-класс 15.12.2017\IMG_00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525658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Мастер-класс 15.12.2017\IMG_00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780928"/>
            <a:ext cx="4680520" cy="376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1268</Words>
  <Application>Microsoft Office PowerPoint</Application>
  <PresentationFormat>Экран (4:3)</PresentationFormat>
  <Paragraphs>180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МБОУ СШ №4</cp:lastModifiedBy>
  <cp:revision>82</cp:revision>
  <dcterms:created xsi:type="dcterms:W3CDTF">2017-11-10T10:06:02Z</dcterms:created>
  <dcterms:modified xsi:type="dcterms:W3CDTF">2019-11-28T10:16:12Z</dcterms:modified>
</cp:coreProperties>
</file>