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6" r:id="rId3"/>
    <p:sldId id="271" r:id="rId4"/>
    <p:sldId id="281" r:id="rId5"/>
    <p:sldId id="282" r:id="rId6"/>
    <p:sldId id="283" r:id="rId7"/>
    <p:sldId id="284" r:id="rId8"/>
    <p:sldId id="286" r:id="rId9"/>
    <p:sldId id="287" r:id="rId10"/>
    <p:sldId id="285" r:id="rId11"/>
    <p:sldId id="288" r:id="rId12"/>
    <p:sldId id="275" r:id="rId13"/>
    <p:sldId id="293" r:id="rId14"/>
    <p:sldId id="290" r:id="rId15"/>
    <p:sldId id="276" r:id="rId16"/>
    <p:sldId id="292" r:id="rId17"/>
    <p:sldId id="277" r:id="rId18"/>
    <p:sldId id="294" r:id="rId19"/>
    <p:sldId id="278" r:id="rId20"/>
    <p:sldId id="295" r:id="rId21"/>
    <p:sldId id="296" r:id="rId22"/>
    <p:sldId id="298" r:id="rId23"/>
    <p:sldId id="299" r:id="rId24"/>
    <p:sldId id="300" r:id="rId25"/>
    <p:sldId id="272" r:id="rId26"/>
    <p:sldId id="273" r:id="rId27"/>
    <p:sldId id="304" r:id="rId28"/>
    <p:sldId id="301" r:id="rId29"/>
    <p:sldId id="306" r:id="rId30"/>
    <p:sldId id="302" r:id="rId31"/>
    <p:sldId id="303" r:id="rId32"/>
    <p:sldId id="305" r:id="rId33"/>
    <p:sldId id="307" r:id="rId34"/>
    <p:sldId id="309" r:id="rId35"/>
    <p:sldId id="310" r:id="rId36"/>
    <p:sldId id="311" r:id="rId37"/>
    <p:sldId id="312" r:id="rId38"/>
    <p:sldId id="313" r:id="rId39"/>
    <p:sldId id="316" r:id="rId40"/>
    <p:sldId id="315" r:id="rId41"/>
    <p:sldId id="314" r:id="rId42"/>
    <p:sldId id="317" r:id="rId43"/>
    <p:sldId id="269" r:id="rId44"/>
    <p:sldId id="318" r:id="rId45"/>
    <p:sldId id="319" r:id="rId46"/>
    <p:sldId id="270" r:id="rId47"/>
    <p:sldId id="279" r:id="rId48"/>
    <p:sldId id="289" r:id="rId49"/>
    <p:sldId id="291" r:id="rId50"/>
    <p:sldId id="308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993300"/>
    <a:srgbClr val="FAA700"/>
    <a:srgbClr val="996600"/>
    <a:srgbClr val="FFFF99"/>
    <a:srgbClr val="FF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//upload.wikimedia.org/wikipedia/commons/5/5d/AA-gun-niva-1916.jp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9.pn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f.mil/shared/media/photodb/photos/020925-F-9999s-0024.jpg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//upload.wikimedia.org/wikipedia/commons/2/2e/VDay_Parade_Rehearsal_Moscow04.jpg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//upload.wikimedia.org/wikipedia/commons/d/d4/SA-16_and_SA-18_missiles_and_launchers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www.vluki.ru/_thumb/1024x768/files/2010Apr15/008_120046_111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yavzru_pvo@mail.ru/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air.wanka.ru/wp-content/uploads/2014/05/V_boi_01.jpg" TargetMode="External"/><Relationship Id="rId13" Type="http://schemas.openxmlformats.org/officeDocument/2006/relationships/hyperlink" Target="http://function.mil.ru/images/04-tarnovsky-lender-1300.jpg" TargetMode="External"/><Relationship Id="rId18" Type="http://schemas.openxmlformats.org/officeDocument/2006/relationships/hyperlink" Target="http://wartools.ru/images/objects/primehe1352_schetveryonnaya-zpu.jpg" TargetMode="External"/><Relationship Id="rId3" Type="http://schemas.openxmlformats.org/officeDocument/2006/relationships/hyperlink" Target="http://img-fotki.yandex.ru/get/4713/81237179.94/0_6801e_a0f09a3f_XXL.jpg" TargetMode="External"/><Relationship Id="rId7" Type="http://schemas.openxmlformats.org/officeDocument/2006/relationships/hyperlink" Target="http://function.mil.ru/news_page/country/more.htm?id=12117884@egNews" TargetMode="External"/><Relationship Id="rId12" Type="http://schemas.openxmlformats.org/officeDocument/2006/relationships/hyperlink" Target="http://static.diary.ru/userdir/2/2/4/4/2244109/67821665.jpg" TargetMode="External"/><Relationship Id="rId17" Type="http://schemas.openxmlformats.org/officeDocument/2006/relationships/hyperlink" Target="http://st.atributia.ru/9/1851/834/fe36a281-0343-4fa4-9195-775aa0f06680.jpg" TargetMode="External"/><Relationship Id="rId2" Type="http://schemas.openxmlformats.org/officeDocument/2006/relationships/hyperlink" Target="https://ru.wikipedia.org/wiki/&#1042;&#1086;&#1081;&#1089;&#1082;&#1072;_&#1087;&#1088;&#1086;&#1090;&#1080;&#1074;&#1086;&#1074;&#1086;&#1079;&#1076;&#1091;&#1096;&#1085;&#1086;&#1081;_&#1086;&#1073;&#1086;&#1088;&#1086;&#1085;&#1099;_&#1057;&#1091;&#1093;&#1086;&#1087;&#1091;&#1090;&#1085;&#1099;&#1093;_&#1074;&#1086;&#1081;&#1089;&#1082;_&#1056;&#1086;&#1089;&#1089;&#1080;&#1080;" TargetMode="External"/><Relationship Id="rId16" Type="http://schemas.openxmlformats.org/officeDocument/2006/relationships/hyperlink" Target="http://boomzoomer.livejournal.com/39933.html?thread=15948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&#1044;&#1077;&#1085;&#1100;_&#1074;&#1086;&#1081;&#1089;&#1082;_&#1087;&#1088;&#1086;&#1090;&#1080;&#1074;&#1086;&#1074;&#1086;&#1079;&#1076;&#1091;&#1096;&#1085;&#1086;&#1081;_&#1086;&#1073;&#1086;&#1088;&#1086;&#1085;&#1099;_(&#1056;&#1086;&#1089;&#1089;&#1080;&#1103;)" TargetMode="External"/><Relationship Id="rId11" Type="http://schemas.openxmlformats.org/officeDocument/2006/relationships/hyperlink" Target="http://static.diary.ru/userdir/2/2/4/4/2244109/67821653.jpg" TargetMode="External"/><Relationship Id="rId5" Type="http://schemas.openxmlformats.org/officeDocument/2006/relationships/hyperlink" Target="http://img.nnov.org/data/uf/44/2/49/01/2490198_33c92c423844c532c342ae3f9d4.jpg" TargetMode="External"/><Relationship Id="rId15" Type="http://schemas.openxmlformats.org/officeDocument/2006/relationships/hyperlink" Target="http://files.storeland.ru/web/upload/sitefiles/6/505/504575/k83gsHLMDXI.jpg" TargetMode="External"/><Relationship Id="rId10" Type="http://schemas.openxmlformats.org/officeDocument/2006/relationships/hyperlink" Target="http://ic.pics.livejournal.com/tipolog/9755416/1303667/1303667_original.jpg" TargetMode="External"/><Relationship Id="rId4" Type="http://schemas.openxmlformats.org/officeDocument/2006/relationships/hyperlink" Target="http://function.mil.ru/images/08-shneyder-76.2-hr.jpg" TargetMode="External"/><Relationship Id="rId9" Type="http://schemas.openxmlformats.org/officeDocument/2006/relationships/hyperlink" Target="https://otvet.imgsmail.ru/download/4fb18d0cf1abf786694573c820b998bf_i-6937.jpg" TargetMode="External"/><Relationship Id="rId14" Type="http://schemas.openxmlformats.org/officeDocument/2006/relationships/hyperlink" Target="http://function.mil.ru/news_page/country/more.htm?id=12004661@egNews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://function.mil.ru/news_page/country/more.htm?id=12004661@egNews" TargetMode="External"/><Relationship Id="rId13" Type="http://schemas.openxmlformats.org/officeDocument/2006/relationships/hyperlink" Target="http://f.tbclib.ru/virtual_fair/4/09.jpg" TargetMode="External"/><Relationship Id="rId3" Type="http://schemas.openxmlformats.org/officeDocument/2006/relationships/hyperlink" Target="http://www.wio.ru/galgrnd/flak/yag10.jpg" TargetMode="External"/><Relationship Id="rId7" Type="http://schemas.openxmlformats.org/officeDocument/2006/relationships/hyperlink" Target="http://function.mil.ru/news_page/country/more.htm?id=12117884@egNews" TargetMode="External"/><Relationship Id="rId12" Type="http://schemas.openxmlformats.org/officeDocument/2006/relationships/hyperlink" Target="http://obho.ru/uploads/images/v/e/l/velikaja_otechestvennaja_vojna_kartinki_skachat_3.jpg" TargetMode="External"/><Relationship Id="rId2" Type="http://schemas.openxmlformats.org/officeDocument/2006/relationships/hyperlink" Target="http://www.gipanis.ru/media/stanitsa/51/str37/zenitka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rivatesearch.net/Proxy/index.php?purl=aHR0cHM6Ly91cGxvYWQud2lraW1lZGlhLm9yZy93aWtpcGVkaWEvY29tbW9ucy90aHVtYi9jL2NmL0FSVC1lbWJsZW1fdHJhbnNwYXJlbnQucG5nLzEwMHB4LUFSVC1lbWJsZW1fdHJhbnNwYXJlbnQucG5n" TargetMode="External"/><Relationship Id="rId11" Type="http://schemas.openxmlformats.org/officeDocument/2006/relationships/hyperlink" Target="https://static.warthunder.ru/upload/image/News/April/546bbccf81881_normal_700.jpg" TargetMode="External"/><Relationship Id="rId5" Type="http://schemas.openxmlformats.org/officeDocument/2006/relationships/hyperlink" Target="http://www.playcast.ru/uploads/2015/11/10/15812290.png" TargetMode="External"/><Relationship Id="rId15" Type="http://schemas.openxmlformats.org/officeDocument/2006/relationships/hyperlink" Target="http://st.atributia.ru/9/1851/835/0_2bf21_1abe54d2_orig.jpg" TargetMode="External"/><Relationship Id="rId10" Type="http://schemas.openxmlformats.org/officeDocument/2006/relationships/hyperlink" Target="http://dodgeram.ru/media/kunena/attachments/4802/458.jpg" TargetMode="External"/><Relationship Id="rId4" Type="http://schemas.openxmlformats.org/officeDocument/2006/relationships/hyperlink" Target="https://oko-planet.su/politik/politikarm/37387-vojska-pvo-strany-v-velikoj-otechestvennoj-vojne.html" TargetMode="External"/><Relationship Id="rId9" Type="http://schemas.openxmlformats.org/officeDocument/2006/relationships/hyperlink" Target="http://vechorka.ru/media/photos/27/27588.png" TargetMode="External"/><Relationship Id="rId14" Type="http://schemas.openxmlformats.org/officeDocument/2006/relationships/hyperlink" Target="http://weaponscollection.com/uploads/posts/2015-08/1441006511_8.jpg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://pbs.twimg.com/media/CVhmfoqUsAAMvW6.jpg:medium" TargetMode="External"/><Relationship Id="rId13" Type="http://schemas.openxmlformats.org/officeDocument/2006/relationships/hyperlink" Target="https://ru.wikipedia.org/wiki/&#1041;&#1091;&#1082;-&#1052;2" TargetMode="External"/><Relationship Id="rId3" Type="http://schemas.openxmlformats.org/officeDocument/2006/relationships/hyperlink" Target="http://img3.proshkolu.ru/content/media/pic/std/3000000/2591000/2590958-a454a4bb4a16300e.jpg" TargetMode="External"/><Relationship Id="rId7" Type="http://schemas.openxmlformats.org/officeDocument/2006/relationships/hyperlink" Target="https://ru.wikipedia.org/wiki/&#1042;&#1086;&#1081;&#1089;&#1082;&#1072;_&#1087;&#1088;&#1086;&#1090;&#1080;&#1074;&#1086;&#1074;&#1086;&#1079;&#1076;&#1091;&#1096;&#1085;&#1086;&#1081;_&#1080;_&#1087;&#1088;&#1086;&#1090;&#1080;&#1074;&#1086;&#1088;&#1072;&#1082;&#1077;&#1090;&#1085;&#1086;&#1081;_&#1086;&#1073;&#1086;&#1088;&#1086;&#1085;&#1099;" TargetMode="External"/><Relationship Id="rId12" Type="http://schemas.openxmlformats.org/officeDocument/2006/relationships/hyperlink" Target="http://www.military-today.com/missiles/buk_m3_l4.jpg" TargetMode="External"/><Relationship Id="rId2" Type="http://schemas.openxmlformats.org/officeDocument/2006/relationships/hyperlink" Target="https://topwar.ru/72881-den-voysk-protivovozdushnoy-oborony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arheroes.ru/content/images/photodocs/1078/original/80e816f1e267c4ec2fd2ad0ee9684334.jpg" TargetMode="External"/><Relationship Id="rId11" Type="http://schemas.openxmlformats.org/officeDocument/2006/relationships/hyperlink" Target="https://ru.wikipedia.org/wiki/&#1057;-300&#1042;" TargetMode="External"/><Relationship Id="rId5" Type="http://schemas.openxmlformats.org/officeDocument/2006/relationships/hyperlink" Target="http://function.mil.ru/news_page/country/more.htm?id=11050391@egNews" TargetMode="External"/><Relationship Id="rId10" Type="http://schemas.openxmlformats.org/officeDocument/2006/relationships/hyperlink" Target="https://ru.wikipedia.org/wiki/&#1042;&#1086;&#1081;&#1089;&#1082;&#1072;_&#1087;&#1088;&#1086;&#1090;&#1080;&#1074;&#1086;&#1074;&#1086;&#1079;&#1076;&#1091;&#1096;&#1085;&#1086;&#1081;_&#1086;&#1073;&#1086;&#1088;&#1086;&#1085;&#1099;_&#1057;&#1091;&#1093;&#1086;&#1087;&#1091;&#1090;&#1085;&#1099;&#1093;_&#1074;&#1086;&#1081;&#1089;&#1082;_&#1056;&#1086;&#1089;&#1089;&#1080;&#1080;" TargetMode="External"/><Relationship Id="rId4" Type="http://schemas.openxmlformats.org/officeDocument/2006/relationships/hyperlink" Target="https://ru.wikipedia.org/wiki/&#1042;&#1086;&#1081;&#1089;&#1082;&#1072;_&#1055;&#1042;&#1054;_&#1057;&#1057;&#1057;&#1056;" TargetMode="External"/><Relationship Id="rId9" Type="http://schemas.openxmlformats.org/officeDocument/2006/relationships/hyperlink" Target="http://vse.media/wp-content/uploads/2016/10/Rossiya-Belarus-i-eshhe-pyat-stran-SNG-nachali-masshtabnuyu-proverku-PVO.jpg" TargetMode="External"/><Relationship Id="rId14" Type="http://schemas.openxmlformats.org/officeDocument/2006/relationships/hyperlink" Target="http://i2.guns.ru/forums/icons/forum_pictures/001071/1071264.jp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://smolensk-i.ru/wp-content/uploads/2015/12/plus8-db.com_1.jpg" TargetMode="External"/><Relationship Id="rId3" Type="http://schemas.openxmlformats.org/officeDocument/2006/relationships/hyperlink" Target="https://www.snariad.ru/wp-content/uploads/2012/11/pvo.jpg" TargetMode="External"/><Relationship Id="rId7" Type="http://schemas.openxmlformats.org/officeDocument/2006/relationships/hyperlink" Target="http://kollektsiya.ru/images/stories/strela-3/pzrk-strela-3-03.jpg" TargetMode="External"/><Relationship Id="rId2" Type="http://schemas.openxmlformats.org/officeDocument/2006/relationships/hyperlink" Target="https://ru.wikipedia.org/wiki/&#1054;&#1089;&#1072;_(&#1079;&#1077;&#1085;&#1080;&#1090;&#1085;&#1099;&#1081;_&#1088;&#1072;&#1082;&#1077;&#1090;&#1085;&#1099;&#1081;_&#1082;&#1086;&#1084;&#1087;&#1083;&#1077;&#1082;&#1089;)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evskii-bastion.ru/VVT/VERBA_KBM_150729_06.jpg" TargetMode="External"/><Relationship Id="rId5" Type="http://schemas.openxmlformats.org/officeDocument/2006/relationships/hyperlink" Target="http://www.kbm.ru/local/images/kbm/_2_jpg_jpg_1469427260.jpg" TargetMode="External"/><Relationship Id="rId4" Type="http://schemas.openxmlformats.org/officeDocument/2006/relationships/hyperlink" Target="http://img.youtube.com/vi/oqwEmMGSz18/0.jpg" TargetMode="External"/><Relationship Id="rId9" Type="http://schemas.openxmlformats.org/officeDocument/2006/relationships/hyperlink" Target="http://ens.mil.ru/education/higher/academy/more.htm?id=11390@morfOrgEduc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Александр 65\Desktop\Medium_emblem_of_the_Russian_Air_Defence_Ground_Force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928" y="142503"/>
            <a:ext cx="3810000" cy="2638425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3923928" y="1988840"/>
            <a:ext cx="5004048" cy="1905075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AA7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Войска противовоздушной обороны</a:t>
            </a:r>
            <a:endParaRPr kumimoji="0" lang="ru-RU" sz="4000" b="1" i="0" u="none" strike="noStrike" kern="1200" cap="none" spc="0" normalizeH="0" baseline="0" noProof="0" dirty="0">
              <a:ln w="11430">
                <a:solidFill>
                  <a:schemeClr val="accent6">
                    <a:lumMod val="75000"/>
                  </a:schemeClr>
                </a:solidFill>
              </a:ln>
              <a:solidFill>
                <a:srgbClr val="FAA7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4139952" y="620688"/>
            <a:ext cx="5004048" cy="1905075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AA7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Классный час</a:t>
            </a:r>
            <a:endParaRPr kumimoji="0" lang="ru-RU" sz="6000" b="1" i="0" u="none" strike="noStrike" kern="1200" cap="none" spc="0" normalizeH="0" baseline="0" noProof="0" dirty="0">
              <a:ln w="11430">
                <a:solidFill>
                  <a:schemeClr val="accent6">
                    <a:lumMod val="75000"/>
                  </a:schemeClr>
                </a:solidFill>
              </a:ln>
              <a:solidFill>
                <a:srgbClr val="FAA7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251520" y="4980309"/>
            <a:ext cx="8640960" cy="1905075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AA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Составили </a:t>
            </a:r>
            <a:r>
              <a:rPr lang="ru-RU" sz="24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AA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преподаватель-организатор ОБЖ</a:t>
            </a:r>
          </a:p>
          <a:p>
            <a:pPr algn="ctr">
              <a:defRPr/>
            </a:pPr>
            <a:r>
              <a:rPr lang="ru-RU" sz="2400" b="1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AA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Тимофеева Л.Б.</a:t>
            </a:r>
            <a:endParaRPr lang="ru-RU" sz="2400" b="1" dirty="0" smtClean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AA7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" descr="https://otvet.imgsmail.ru/download/4fb18d0cf1abf786694573c820b998bf_i-69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6" name="AutoShape 4" descr="https://otvet.imgsmail.ru/download/4fb18d0cf1abf786694573c820b998bf_i-69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8" name="AutoShape 6" descr="https://otvet.imgsmail.ru/download/4fb18d0cf1abf786694573c820b998bf_i-69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Вертикальный свиток 11"/>
          <p:cNvSpPr/>
          <p:nvPr/>
        </p:nvSpPr>
        <p:spPr>
          <a:xfrm>
            <a:off x="72008" y="4365104"/>
            <a:ext cx="9036496" cy="2304256"/>
          </a:xfrm>
          <a:prstGeom prst="verticalScroll">
            <a:avLst>
              <a:gd name="adj" fmla="val 13623"/>
            </a:avLst>
          </a:prstGeom>
          <a:solidFill>
            <a:schemeClr val="accent6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Задачей созданных подразделений являлась защита важных объектов в полосе фронта от ударов с воздуха. В последующем зенитные батареи стали привлекаться для прикрытия войск на поле боя.</a:t>
            </a:r>
            <a:endParaRPr lang="ru-RU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3" descr="Файл:AA-gun-niva-1916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332656"/>
            <a:ext cx="4443881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4860032" y="1268760"/>
            <a:ext cx="4032448" cy="156966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FFC000"/>
                </a:solidFill>
              </a:rPr>
              <a:t>Русское </a:t>
            </a:r>
            <a:r>
              <a:rPr lang="ru-RU" sz="2400" dirty="0" err="1" smtClean="0">
                <a:solidFill>
                  <a:srgbClr val="FFC000"/>
                </a:solidFill>
              </a:rPr>
              <a:t>противоаэропланное</a:t>
            </a:r>
            <a:r>
              <a:rPr lang="ru-RU" sz="2400" dirty="0" smtClean="0">
                <a:solidFill>
                  <a:srgbClr val="FFC000"/>
                </a:solidFill>
              </a:rPr>
              <a:t> орудие, 1916 год (76-мм дивизионная пушка образца 1902 года)</a:t>
            </a:r>
            <a:endParaRPr lang="ru-RU" sz="2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Вертикальный свиток 9"/>
          <p:cNvSpPr/>
          <p:nvPr/>
        </p:nvSpPr>
        <p:spPr>
          <a:xfrm>
            <a:off x="107504" y="1484784"/>
            <a:ext cx="9036496" cy="3600400"/>
          </a:xfrm>
          <a:prstGeom prst="verticalScroll">
            <a:avLst>
              <a:gd name="adj" fmla="val 13623"/>
            </a:avLst>
          </a:prstGeom>
          <a:solidFill>
            <a:schemeClr val="accent6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1916832"/>
            <a:ext cx="76328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После завершения Первой мировой войны развитие военной авиации и ожидавшееся расширение масштабов ее применения в общевойсковом бою вызвали необходимость принятия мер по усилению противовоздушной обороны войск. В связи с этим количество зенитных орудий в стрелковых соединениях значительно возрастает.  К середине 1918 г. в Красной Армии насчитывалось около 250 зенитных батарей.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36" descr="http://proxy.zee18.info/index.php?q=aHR0cHM6Ly91cGxvYWQud2lraW1lZGlhLm9yZy93aWtpcGVkaWEvY29tbW9ucy90aHVtYi9jL2NmL0FSVC1lbWJsZW1fdHJhbnNwYXJlbnQucG5nLzEwMHB4LUFSVC1lbWJsZW1fdHJhbnNwYXJlbnQucG5n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3911880" y="521642"/>
            <a:ext cx="1312540" cy="761275"/>
          </a:xfrm>
          <a:prstGeom prst="rect">
            <a:avLst/>
          </a:prstGeom>
          <a:noFill/>
        </p:spPr>
      </p:pic>
      <p:pic>
        <p:nvPicPr>
          <p:cNvPr id="15" name="Picture 36" descr="http://proxy.zee18.info/index.php?q=aHR0cHM6Ly91cGxvYWQud2lraW1lZGlhLm9yZy93aWtpcGVkaWEvY29tbW9ucy90aHVtYi9jL2NmL0FSVC1lbWJsZW1fdHJhbnNwYXJlbnQucG5nLzEwMHB4LUFSVC1lbWJsZW1fdHJhbnNwYXJlbnQucG5n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3953908" y="5521007"/>
            <a:ext cx="1312540" cy="761275"/>
          </a:xfrm>
          <a:prstGeom prst="rect">
            <a:avLst/>
          </a:prstGeom>
          <a:noFill/>
        </p:spPr>
      </p:pic>
      <p:pic>
        <p:nvPicPr>
          <p:cNvPr id="45058" name="Picture 2" descr="http://www.playcast.ru/uploads/2015/11/10/1581229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9792" y="314724"/>
            <a:ext cx="1051545" cy="992024"/>
          </a:xfrm>
          <a:prstGeom prst="rect">
            <a:avLst/>
          </a:prstGeom>
          <a:noFill/>
        </p:spPr>
      </p:pic>
      <p:pic>
        <p:nvPicPr>
          <p:cNvPr id="16" name="Picture 2" descr="http://www.playcast.ru/uploads/2015/11/10/1581229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4751" y="260648"/>
            <a:ext cx="1051545" cy="992024"/>
          </a:xfrm>
          <a:prstGeom prst="rect">
            <a:avLst/>
          </a:prstGeom>
          <a:noFill/>
        </p:spPr>
      </p:pic>
      <p:pic>
        <p:nvPicPr>
          <p:cNvPr id="17" name="Picture 2" descr="http://www.playcast.ru/uploads/2015/11/10/1581229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5676" y="5301208"/>
            <a:ext cx="1051545" cy="992024"/>
          </a:xfrm>
          <a:prstGeom prst="rect">
            <a:avLst/>
          </a:prstGeom>
          <a:noFill/>
        </p:spPr>
      </p:pic>
      <p:pic>
        <p:nvPicPr>
          <p:cNvPr id="18" name="Picture 2" descr="http://www.playcast.ru/uploads/2015/11/10/1581229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5242" y="5340294"/>
            <a:ext cx="1051545" cy="99202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364088" y="2996952"/>
            <a:ext cx="3672408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Тачанка ПВО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348880"/>
            <a:ext cx="3240360" cy="156966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AA700"/>
                </a:solidFill>
                <a:latin typeface="Times New Roman" pitchFamily="18" charset="0"/>
                <a:cs typeface="Times New Roman" pitchFamily="18" charset="0"/>
              </a:rPr>
              <a:t>Счетверённая зенитно-пулемётная установка образца 1931 года, РККА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3603926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0"/>
            <a:ext cx="3995937" cy="3068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 descr="http://www.wio.ru/galgrnd/flak/yag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9141" y="3573016"/>
            <a:ext cx="4721331" cy="328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611560" y="4149080"/>
            <a:ext cx="3347864" cy="23083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САУ 29К на базе тяжёлого грузового автомобиля ЯГ-10 с использованием 76-мм зенитного орудия 3-К образца 1931. 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Вертикальный свиток 9"/>
          <p:cNvSpPr/>
          <p:nvPr/>
        </p:nvSpPr>
        <p:spPr>
          <a:xfrm>
            <a:off x="107504" y="1412776"/>
            <a:ext cx="9036496" cy="4536504"/>
          </a:xfrm>
          <a:prstGeom prst="verticalScroll">
            <a:avLst>
              <a:gd name="adj" fmla="val 8667"/>
            </a:avLst>
          </a:prstGeom>
          <a:solidFill>
            <a:schemeClr val="accent6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Вторым значимым этапом в развитии отечественной системы ПВО стала Великая Отечественная война, именно тогда в ней произошли наиболее значительные количественные и качественные изменения. За годы войны войска ПВО сбили более 7500 самолетов, уничтожили более 1000 танков, более 1500 орудий и тем самым успешно выполняли задачи по воздушному прикрытию крупных промышленных центров государства. </a:t>
            </a:r>
            <a:endParaRPr lang="ru-RU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36" descr="http://proxy.zee18.info/index.php?q=aHR0cHM6Ly91cGxvYWQud2lraW1lZGlhLm9yZy93aWtpcGVkaWEvY29tbW9ucy90aHVtYi9jL2NmL0FSVC1lbWJsZW1fdHJhbnNwYXJlbnQucG5nLzEwMHB4LUFSVC1lbWJsZW1fdHJhbnNwYXJlbnQucG5n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251520" y="507485"/>
            <a:ext cx="1312540" cy="761275"/>
          </a:xfrm>
          <a:prstGeom prst="rect">
            <a:avLst/>
          </a:prstGeom>
          <a:noFill/>
        </p:spPr>
      </p:pic>
      <p:pic>
        <p:nvPicPr>
          <p:cNvPr id="15" name="Picture 36" descr="http://proxy.zee18.info/index.php?q=aHR0cHM6Ly91cGxvYWQud2lraW1lZGlhLm9yZy93aWtpcGVkaWEvY29tbW9ucy90aHVtYi9jL2NmL0FSVC1lbWJsZW1fdHJhbnNwYXJlbnQucG5nLzEwMHB4LUFSVC1lbWJsZW1fdHJhbnNwYXJlbnQucG5n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7524328" y="507485"/>
            <a:ext cx="1312540" cy="761275"/>
          </a:xfrm>
          <a:prstGeom prst="rect">
            <a:avLst/>
          </a:prstGeom>
          <a:noFill/>
        </p:spPr>
      </p:pic>
      <p:pic>
        <p:nvPicPr>
          <p:cNvPr id="12" name="Picture 2" descr="http://vechorka.ru/media/photos/27/2758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09262"/>
            <a:ext cx="4597622" cy="123150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56207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AA7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Боевое крещение войск ПВО </a:t>
            </a:r>
            <a:br>
              <a:rPr lang="ru-RU" sz="2800" b="1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AA7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800" b="1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AA7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в годы Великой Отечественной войны.</a:t>
            </a:r>
            <a:br>
              <a:rPr lang="ru-RU" sz="2800" b="1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AA7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800" b="1" dirty="0">
              <a:ln w="11430">
                <a:solidFill>
                  <a:schemeClr val="accent6">
                    <a:lumMod val="75000"/>
                  </a:schemeClr>
                </a:solidFill>
              </a:ln>
              <a:solidFill>
                <a:srgbClr val="FAA7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Вертикальный свиток 12"/>
          <p:cNvSpPr/>
          <p:nvPr/>
        </p:nvSpPr>
        <p:spPr>
          <a:xfrm>
            <a:off x="0" y="1916832"/>
            <a:ext cx="9144000" cy="4869160"/>
          </a:xfrm>
          <a:prstGeom prst="verticalScroll">
            <a:avLst>
              <a:gd name="adj" fmla="val 7472"/>
            </a:avLst>
          </a:prstGeom>
          <a:solidFill>
            <a:schemeClr val="accent6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9552" y="2289061"/>
            <a:ext cx="80648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Боевая деятельность Войск ПВО в Великой Отечественной войне имела крупное стратегическое значение. В первый период войны они сыграли исключительно важную роль в защите Москвы и Ленинграда, и других городов. После перехода Красной Армии в стратегическое наступление Войска ПВО, выполняя задачи по прикрытию объектов глубокого тыла, наращивали систему ПВО на фронтах и обеспечивали оборону освобожденных от врага районов, прикрывали коммуникации и базы снабжения действующей армии, участвовали в воздушной блокаде окруженных группировок противника, а в ряде случаев привлекались также к борьбе с пехотой и танками. 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http://vechorka.ru/media/photos/27/2758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958022"/>
            <a:ext cx="3624536" cy="97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209388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4" name="Picture 8" descr="http://diaryrh.ru/wp-content/uploads/%D0%B7%D0%B5%D0%BD%D0%B8%D1%82%D0%BD%D0%BE%D0%B5-%D0%BE%D1%80%D1%83%D0%B4%D0%B8%D0%B5-768x5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7644" y="1988840"/>
            <a:ext cx="2883787" cy="1892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http://vechorka.ru/media/photos/27/2758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672" y="945974"/>
            <a:ext cx="3624536" cy="970858"/>
          </a:xfrm>
          <a:prstGeom prst="rect">
            <a:avLst/>
          </a:prstGeom>
          <a:noFill/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56207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AA7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Боевое крещение войск ПВО </a:t>
            </a:r>
            <a:br>
              <a:rPr lang="ru-RU" sz="2800" b="1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AA7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800" b="1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AA7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в годы Великой Отечественной войны.</a:t>
            </a:r>
            <a:br>
              <a:rPr lang="ru-RU" sz="2800" b="1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AA7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800" b="1" dirty="0">
              <a:ln w="11430">
                <a:solidFill>
                  <a:schemeClr val="accent6">
                    <a:lumMod val="75000"/>
                  </a:schemeClr>
                </a:solidFill>
              </a:ln>
              <a:solidFill>
                <a:srgbClr val="FAA7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http://dodgeram.ru/media/kunena/attachments/4802/4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820" y="1988840"/>
            <a:ext cx="2362602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460" name="AutoShape 4" descr="https://static.warthunder.ru/upload/image/News/April/546bbccf81881_normal_7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2" name="AutoShape 6" descr="https://static.warthunder.ru/upload/image/News/April/546bbccf81881_normal_7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6" name="Picture 10" descr="http://obho.ru/uploads/images/v/e/l/velikaja_otechestvennaja_vojna_kartinki_skachat_3.jpg"/>
          <p:cNvPicPr>
            <a:picLocks noChangeAspect="1" noChangeArrowheads="1"/>
          </p:cNvPicPr>
          <p:nvPr/>
        </p:nvPicPr>
        <p:blipFill>
          <a:blip r:embed="rId5" cstate="print"/>
          <a:srcRect l="1462" t="1484" r="4939" b="5098"/>
          <a:stretch>
            <a:fillRect/>
          </a:stretch>
        </p:blipFill>
        <p:spPr bwMode="auto">
          <a:xfrm>
            <a:off x="5916149" y="1916832"/>
            <a:ext cx="2976331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8" name="Picture 12" descr="http://f.tbclib.ru/virtual_fair/4/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4437112"/>
            <a:ext cx="3517826" cy="1918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470" name="AutoShape 14" descr="http://weaponscollection.com/uploads/posts/2015-08/1441006511_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72" name="Picture 16" descr="http://weaponscollection.com/uploads/posts/2015-08/1441006511_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4581128"/>
            <a:ext cx="2592288" cy="1652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74" name="Picture 18" descr="http://st.atributia.ru/9/1851/835/0_2bf21_1abe54d2_orig.jpg"/>
          <p:cNvPicPr>
            <a:picLocks noChangeAspect="1" noChangeArrowheads="1"/>
          </p:cNvPicPr>
          <p:nvPr/>
        </p:nvPicPr>
        <p:blipFill>
          <a:blip r:embed="rId8" cstate="print"/>
          <a:srcRect l="12353"/>
          <a:stretch>
            <a:fillRect/>
          </a:stretch>
        </p:blipFill>
        <p:spPr bwMode="auto">
          <a:xfrm>
            <a:off x="179512" y="4581128"/>
            <a:ext cx="2232248" cy="1702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1209388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56207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AA7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Боевое крещение войск ПВО </a:t>
            </a:r>
            <a:br>
              <a:rPr lang="ru-RU" sz="2800" b="1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AA7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800" b="1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AA7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в годы Великой Отечественной войны.</a:t>
            </a:r>
            <a:br>
              <a:rPr lang="ru-RU" sz="2800" b="1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AA7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800" b="1" dirty="0">
              <a:ln w="11430">
                <a:solidFill>
                  <a:schemeClr val="accent6">
                    <a:lumMod val="75000"/>
                  </a:schemeClr>
                </a:solidFill>
              </a:ln>
              <a:solidFill>
                <a:srgbClr val="FAA7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Вертикальный свиток 12"/>
          <p:cNvSpPr/>
          <p:nvPr/>
        </p:nvSpPr>
        <p:spPr>
          <a:xfrm>
            <a:off x="3491880" y="1916832"/>
            <a:ext cx="5652120" cy="4680520"/>
          </a:xfrm>
          <a:prstGeom prst="verticalScroll">
            <a:avLst>
              <a:gd name="adj" fmla="val 7472"/>
            </a:avLst>
          </a:prstGeom>
          <a:solidFill>
            <a:schemeClr val="accent6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67944" y="2289061"/>
            <a:ext cx="453650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За годы Великой Отечественной войны бойцы войск ПВО, в которые входило и немалое число представительниц прекрасного пола, сбили более 7,5 тысяч вражеских самолётов. На счету советских зенитчиков – уничтожение и наземное техники противники – более тысячи танков и 1,5 тысяч орудий различного типа.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http://vechorka.ru/media/photos/27/2758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958022"/>
            <a:ext cx="3624536" cy="970858"/>
          </a:xfrm>
          <a:prstGeom prst="rect">
            <a:avLst/>
          </a:prstGeom>
          <a:noFill/>
        </p:spPr>
      </p:pic>
      <p:sp>
        <p:nvSpPr>
          <p:cNvPr id="1026" name="AutoShape 2" descr="День войск противовоздушной оборон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День войск противовоздушной оборон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://img3.proshkolu.ru/content/media/pic/std/3000000/2591000/2590958-a454a4bb4a16300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774" y="2708920"/>
            <a:ext cx="3582836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1209388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3316199" cy="3194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5805264"/>
            <a:ext cx="3312000" cy="95410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FFC000"/>
                </a:solidFill>
              </a:rPr>
              <a:t>37-мм автоматическая зенитная пушка 61-К в годы </a:t>
            </a:r>
            <a:r>
              <a:rPr lang="ru-RU" sz="1400" dirty="0" smtClean="0">
                <a:solidFill>
                  <a:srgbClr val="FFC000"/>
                </a:solidFill>
              </a:rPr>
              <a:t>Великой Отечественной войны </a:t>
            </a:r>
            <a:r>
              <a:rPr lang="ru-RU" sz="1400" dirty="0">
                <a:solidFill>
                  <a:srgbClr val="FFC000"/>
                </a:solidFill>
              </a:rPr>
              <a:t>стояла на вооружении в  </a:t>
            </a:r>
            <a:r>
              <a:rPr lang="ru-RU" sz="1400" dirty="0" smtClean="0">
                <a:solidFill>
                  <a:srgbClr val="FFC000"/>
                </a:solidFill>
              </a:rPr>
              <a:t>Советской Армии</a:t>
            </a:r>
            <a:endParaRPr lang="ru-RU" sz="1400" dirty="0">
              <a:solidFill>
                <a:srgbClr val="FFC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684" y="2708920"/>
            <a:ext cx="2336031" cy="1553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9512" y="2132856"/>
            <a:ext cx="2088232" cy="73866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C000"/>
                </a:solidFill>
              </a:rPr>
              <a:t>Счетверенные пулеметы </a:t>
            </a:r>
            <a:r>
              <a:rPr lang="ru-RU" sz="1400" dirty="0">
                <a:solidFill>
                  <a:srgbClr val="FFC000"/>
                </a:solidFill>
              </a:rPr>
              <a:t>«Максим</a:t>
            </a:r>
            <a:r>
              <a:rPr lang="ru-RU" sz="1400" dirty="0" smtClean="0">
                <a:solidFill>
                  <a:srgbClr val="FFC000"/>
                </a:solidFill>
              </a:rPr>
              <a:t>» для ведения борьбы с самолетами</a:t>
            </a:r>
            <a:endParaRPr lang="ru-RU" sz="1400" dirty="0">
              <a:solidFill>
                <a:srgbClr val="FFC000"/>
              </a:solidFill>
            </a:endParaRPr>
          </a:p>
        </p:txBody>
      </p:sp>
      <p:pic>
        <p:nvPicPr>
          <p:cNvPr id="11" name="Picture 2" descr="http://vechorka.ru/media/photos/27/2758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0"/>
            <a:ext cx="3624536" cy="970858"/>
          </a:xfrm>
          <a:prstGeom prst="rect">
            <a:avLst/>
          </a:prstGeom>
          <a:noFill/>
        </p:spPr>
      </p:pic>
      <p:sp>
        <p:nvSpPr>
          <p:cNvPr id="13" name="Вертикальный свиток 12"/>
          <p:cNvSpPr/>
          <p:nvPr/>
        </p:nvSpPr>
        <p:spPr>
          <a:xfrm>
            <a:off x="3491880" y="980728"/>
            <a:ext cx="5652120" cy="5256584"/>
          </a:xfrm>
          <a:prstGeom prst="verticalScroll">
            <a:avLst>
              <a:gd name="adj" fmla="val 7472"/>
            </a:avLst>
          </a:prstGeom>
          <a:solidFill>
            <a:schemeClr val="accent6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1556792"/>
            <a:ext cx="46085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На заключительном этапе Великой Отечественной войны, войска фронтов прикрывали: </a:t>
            </a:r>
            <a:endParaRPr lang="ru-RU" sz="24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-61 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зенитная артиллерийская дивизии Резерва верховного Главнокомандующего (РВГК), </a:t>
            </a:r>
            <a:endParaRPr lang="ru-RU" sz="24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-192 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зенитных артиллерийских полка малого калибра, </a:t>
            </a:r>
            <a:endParaRPr lang="ru-RU" sz="24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-97 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отдельных дивизионов РВГК, </a:t>
            </a:r>
            <a:endParaRPr lang="ru-RU" sz="24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(которые 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 своем составе насчитывали около 11 тысяч зенитных 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орудий). 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2129730" cy="1597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54079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06090"/>
          </a:xfrm>
          <a:solidFill>
            <a:srgbClr val="9933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Развитие войск ПВО в Советском Союзе</a:t>
            </a:r>
            <a:endParaRPr lang="ru-RU" sz="3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99592" y="836712"/>
            <a:ext cx="7272808" cy="461665"/>
          </a:xfrm>
          <a:prstGeom prst="rect">
            <a:avLst/>
          </a:prstGeom>
          <a:solidFill>
            <a:srgbClr val="993300"/>
          </a:solidFill>
          <a:effectLst>
            <a:outerShdw blurRad="152400" dist="190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 СССР войска ПВО были видом Вооруженных сил.  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283968" y="2996952"/>
            <a:ext cx="4608512" cy="1569660"/>
          </a:xfrm>
          <a:prstGeom prst="rect">
            <a:avLst/>
          </a:prstGeom>
          <a:solidFill>
            <a:srgbClr val="993300"/>
          </a:solidFill>
          <a:effectLst>
            <a:outerShdw blurRad="152400" dist="190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Первый Главнокомандующий войсками ПВО СССР —Маршал Советского Союза Леонид Александрович Говоров 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 descr="http://www.warheroes.ru/content/images/photodocs/1078/original/80e816f1e267c4ec2fd2ad0ee96843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3672408" cy="4633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564710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06090"/>
          </a:xfrm>
          <a:solidFill>
            <a:srgbClr val="993300"/>
          </a:solidFill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Развитие войск ПВО в Советском Союзе</a:t>
            </a:r>
            <a:endParaRPr lang="ru-RU" sz="3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2376264" cy="1633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106" y="2444987"/>
            <a:ext cx="2880320" cy="584775"/>
          </a:xfrm>
          <a:prstGeom prst="rect">
            <a:avLst/>
          </a:prstGeom>
          <a:solidFill>
            <a:srgbClr val="99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C000"/>
                </a:solidFill>
              </a:rPr>
              <a:t>Подвижный зенитно-ракетный комплекс</a:t>
            </a:r>
            <a:endParaRPr lang="ru-RU" sz="1600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5949280"/>
            <a:ext cx="4596075" cy="338554"/>
          </a:xfrm>
          <a:prstGeom prst="rect">
            <a:avLst/>
          </a:prstGeom>
          <a:solidFill>
            <a:srgbClr val="99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C000"/>
                </a:solidFill>
              </a:rPr>
              <a:t>Стационарные зенитно-ракетные комплексы</a:t>
            </a:r>
            <a:endParaRPr lang="ru-RU" sz="1600" dirty="0">
              <a:solidFill>
                <a:srgbClr val="FFC00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380" r="7420"/>
          <a:stretch/>
        </p:blipFill>
        <p:spPr bwMode="auto">
          <a:xfrm>
            <a:off x="3382717" y="3365703"/>
            <a:ext cx="2426716" cy="2388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472" y="764705"/>
            <a:ext cx="2707206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59832" y="2432019"/>
            <a:ext cx="2880320" cy="584775"/>
          </a:xfrm>
          <a:prstGeom prst="rect">
            <a:avLst/>
          </a:prstGeom>
          <a:solidFill>
            <a:srgbClr val="99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C000"/>
                </a:solidFill>
              </a:rPr>
              <a:t>Подвижный пулеметно -зенитный комплекс</a:t>
            </a:r>
            <a:endParaRPr lang="ru-RU" sz="1600" dirty="0">
              <a:solidFill>
                <a:srgbClr val="FFC000"/>
              </a:solidFill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835" r="10672"/>
          <a:stretch/>
        </p:blipFill>
        <p:spPr bwMode="auto">
          <a:xfrm>
            <a:off x="251520" y="3346298"/>
            <a:ext cx="2950029" cy="2380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09069"/>
            <a:ext cx="2526604" cy="1423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226" y="2459406"/>
            <a:ext cx="2498270" cy="1407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2866"/>
          <a:stretch/>
        </p:blipFill>
        <p:spPr bwMode="auto">
          <a:xfrm>
            <a:off x="6372809" y="4053029"/>
            <a:ext cx="2488645" cy="1270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215723" y="5540559"/>
            <a:ext cx="2839557" cy="338554"/>
          </a:xfrm>
          <a:prstGeom prst="rect">
            <a:avLst/>
          </a:prstGeom>
          <a:solidFill>
            <a:srgbClr val="99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C000"/>
                </a:solidFill>
              </a:rPr>
              <a:t>Авиация ПВО</a:t>
            </a:r>
            <a:endParaRPr lang="ru-RU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64710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tructure.mil.ru/images/military/military/photo/sv_pv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32656"/>
            <a:ext cx="4566521" cy="3238079"/>
          </a:xfrm>
          <a:prstGeom prst="roundRect">
            <a:avLst>
              <a:gd name="adj" fmla="val 4121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 descr="C:\Users\Александр 65\Desktop\Medium_emblem_of_the_Russian_Air_Defence_Ground_Force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928" y="142503"/>
            <a:ext cx="3810000" cy="2638425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4139952" y="3789040"/>
            <a:ext cx="5004048" cy="1905075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 w="11430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AA7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Второе воскресенье апреля - День войск противовоздушной обороны</a:t>
            </a:r>
            <a:endParaRPr kumimoji="0" lang="ru-RU" sz="3600" b="1" i="0" u="none" strike="noStrike" kern="1200" cap="none" spc="0" normalizeH="0" baseline="0" noProof="0" dirty="0">
              <a:ln w="11430">
                <a:solidFill>
                  <a:schemeClr val="accent6">
                    <a:lumMod val="75000"/>
                  </a:schemeClr>
                </a:solidFill>
              </a:ln>
              <a:solidFill>
                <a:srgbClr val="FAA7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532" name="Picture 4" descr="http://function.mil.ru/images/08-shneyder-76.2-h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38973"/>
            <a:ext cx="4202703" cy="2498339"/>
          </a:xfrm>
          <a:prstGeom prst="roundRect">
            <a:avLst>
              <a:gd name="adj" fmla="val 38845"/>
            </a:avLst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solidFill>
            <a:srgbClr val="993300"/>
          </a:solidFill>
          <a:effectLst>
            <a:outerShdw blurRad="152400" dist="215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Войска ПВО Современной России</a:t>
            </a:r>
            <a:endParaRPr lang="ru-RU" sz="3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23528" y="1524848"/>
            <a:ext cx="8496944" cy="3416320"/>
          </a:xfrm>
          <a:prstGeom prst="rect">
            <a:avLst/>
          </a:prstGeom>
          <a:solidFill>
            <a:srgbClr val="993300"/>
          </a:solidFill>
          <a:effectLst>
            <a:outerShdw blurRad="139700" dist="190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 1998 г. Войска ПВО объединены с Военно-воздушными силами в новом виде Вооружённых Сил — Военно-воздушные силы.</a:t>
            </a:r>
            <a:endParaRPr lang="ru-RU" sz="2400" baseline="300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 В 2009—2010 гг. все соединения ПВО ВВС РФ (4 корпуса и 7 дивизий ПВО) переформированы в 11 бригад воздушно-космической обороны.</a:t>
            </a:r>
            <a:endParaRPr lang="ru-RU" sz="2400" baseline="300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 2011 году три бригады ПВО ВВС вошли в состав нового рода войск Вооружённых Сил — Войска воздушно-космической обороны.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64710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94122"/>
          </a:xfrm>
          <a:solidFill>
            <a:srgbClr val="993300"/>
          </a:solidFill>
          <a:effectLst>
            <a:outerShdw blurRad="152400" dist="215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Войска ПВО Вооруженных сил Российской Федерации</a:t>
            </a:r>
            <a:endParaRPr lang="ru-RU" sz="3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23528" y="1340768"/>
            <a:ext cx="8496944" cy="2308324"/>
          </a:xfrm>
          <a:prstGeom prst="rect">
            <a:avLst/>
          </a:prstGeom>
          <a:solidFill>
            <a:srgbClr val="993300"/>
          </a:solidFill>
          <a:effectLst>
            <a:outerShdw blurRad="139700" dist="190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 2015 г. Военно-воздушные силы объединены с Войсками Воздушно-космической обороны в новом виде Вооружённых Сил — Воздушно-космические силы (ВКС), в составе которых организационно выделен новый род войск — </a:t>
            </a:r>
            <a: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Войска противовоздушной и противоракетной обороны (Войска ПВО-ПРО)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fr.rian.ru/images/18607/82/1860782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789040"/>
            <a:ext cx="5415813" cy="306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564710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8654"/>
            <a:ext cx="8229600" cy="994122"/>
          </a:xfrm>
          <a:solidFill>
            <a:srgbClr val="993300"/>
          </a:solidFill>
          <a:effectLst>
            <a:outerShdw blurRad="152400" dist="215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Войска ПВО Вооруженных сил Российской Федерации</a:t>
            </a:r>
            <a:endParaRPr lang="ru-RU" sz="3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23528" y="1733907"/>
            <a:ext cx="8496944" cy="830997"/>
          </a:xfrm>
          <a:prstGeom prst="rect">
            <a:avLst/>
          </a:prstGeom>
          <a:solidFill>
            <a:srgbClr val="993300"/>
          </a:solidFill>
          <a:effectLst>
            <a:outerShdw blurRad="139700" dist="190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Войска ПВО-ПРО ВКС от Войск ПВО Сухопутных войск (Войсковой ПВО) вооружением и выполняемыми задачами. </a:t>
            </a:r>
          </a:p>
        </p:txBody>
      </p:sp>
      <p:pic>
        <p:nvPicPr>
          <p:cNvPr id="18434" name="Picture 2" descr="http://pbs.twimg.com/media/CVhmfoqUsAAMvW6.jpg:medi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645024"/>
            <a:ext cx="3996444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547664" y="2996952"/>
            <a:ext cx="1727011" cy="369332"/>
          </a:xfrm>
          <a:prstGeom prst="rect">
            <a:avLst/>
          </a:prstGeom>
          <a:solidFill>
            <a:srgbClr val="993300"/>
          </a:solidFill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ПВО-ПРО ВКС</a:t>
            </a:r>
            <a:endParaRPr lang="ru-RU" dirty="0"/>
          </a:p>
        </p:txBody>
      </p:sp>
      <p:pic>
        <p:nvPicPr>
          <p:cNvPr id="18436" name="Picture 4" descr="http://vse.media/wp-content/uploads/2016/10/Rossiya-Belarus-i-eshhe-pyat-stran-SNG-nachali-masshtabnuyu-proverku-PV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3155" y="3748210"/>
            <a:ext cx="3851293" cy="2561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796136" y="3068960"/>
            <a:ext cx="1787156" cy="369332"/>
          </a:xfrm>
          <a:prstGeom prst="rect">
            <a:avLst/>
          </a:prstGeom>
          <a:solidFill>
            <a:srgbClr val="993300"/>
          </a:solidFill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Войсковой ПВО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564710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94122"/>
          </a:xfrm>
          <a:solidFill>
            <a:srgbClr val="993300"/>
          </a:solidFill>
          <a:effectLst>
            <a:outerShdw blurRad="152400" dist="215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Войска ПВО Сухопутных войск</a:t>
            </a:r>
            <a:b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(Войсковой ПВО)</a:t>
            </a:r>
            <a:endParaRPr lang="ru-RU" sz="3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47864" y="1836107"/>
            <a:ext cx="5400600" cy="3970318"/>
          </a:xfrm>
          <a:prstGeom prst="rect">
            <a:avLst/>
          </a:prstGeom>
          <a:solidFill>
            <a:srgbClr val="993300"/>
          </a:solidFill>
          <a:effectLst>
            <a:outerShdw blurRad="152400" dist="1905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Предназначены для прикрытия войск и объектов от действий средств воздушного нападения противника при ведении общевойсковыми объединениями и соединениями операций (боевых действий), совершении перегруппировок (марша) и расположении на месте.</a:t>
            </a:r>
            <a:endParaRPr lang="ru-RU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74" name="AutoShape 2" descr="Флаг войсковой ПВО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4275" name="Picture 3" descr="C:\Users\Александр 65\Desktop\Флаг_войсковой_ПВО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2916324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 descr="C:\Users\Александр 65\Desktop\Medium_emblem_of_the_Russian_Air_Defence_Ground_Force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05064"/>
            <a:ext cx="3054424" cy="2115189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39552" y="3501008"/>
            <a:ext cx="2283830" cy="369332"/>
          </a:xfrm>
          <a:prstGeom prst="rect">
            <a:avLst/>
          </a:prstGeom>
          <a:solidFill>
            <a:srgbClr val="993300"/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Флаг войскового ПВО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0607" y="6165304"/>
            <a:ext cx="1939185" cy="646331"/>
          </a:xfrm>
          <a:prstGeom prst="rect">
            <a:avLst/>
          </a:prstGeom>
          <a:solidFill>
            <a:srgbClr val="993300"/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Средняя эмблема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 войскового ПВО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64710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94122"/>
          </a:xfrm>
          <a:solidFill>
            <a:srgbClr val="993300"/>
          </a:solidFill>
          <a:effectLst>
            <a:outerShdw blurRad="152400" dist="215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Войска ПВО Сухопутных войск</a:t>
            </a:r>
            <a:b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(Войсковой ПВО)</a:t>
            </a:r>
            <a:endParaRPr lang="ru-RU" sz="3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74" name="AutoShape 2" descr="Флаг войсковой ПВО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720840"/>
            <a:ext cx="8424936" cy="3785652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Войска ПВО СВ оснащены различными по досягаемости, </a:t>
            </a:r>
            <a:r>
              <a:rPr lang="ru-RU" sz="2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канальности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и способам наведения ракет зенитными ракетными, зенитными артиллерийскими, зенитными пушечно-ракетными комплексами (системами) и переносными зенитными ракетными комплексами. В зависимости от дальности поражения воздушных целей они подразделяются на комплексы ближнего действия —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 10 км, </a:t>
            </a:r>
          </a:p>
          <a:p>
            <a:pPr algn="just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малой дальности —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 30 км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средней дальности —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 100 км </a:t>
            </a:r>
          </a:p>
          <a:p>
            <a:pPr algn="just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и дальнего действия —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более 100 км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64710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1628056" y="4271392"/>
            <a:ext cx="6768752" cy="914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340024" y="4127376"/>
            <a:ext cx="6768752" cy="914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47664" y="2780928"/>
            <a:ext cx="6768752" cy="914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07704" y="116632"/>
            <a:ext cx="5400600" cy="914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>
                  <a:solidFill>
                    <a:srgbClr val="FFC000"/>
                  </a:solidFill>
                </a:ln>
              </a:rPr>
              <a:t>Структура  ПВО СВ</a:t>
            </a:r>
            <a:endParaRPr lang="ru-RU" sz="3200" dirty="0">
              <a:ln>
                <a:solidFill>
                  <a:srgbClr val="FFC000"/>
                </a:solidFill>
              </a:ln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3528" y="1268760"/>
            <a:ext cx="3456384" cy="914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C000"/>
                </a:solidFill>
              </a:rPr>
              <a:t>Органы военного управления</a:t>
            </a:r>
            <a:endParaRPr lang="ru-RU" sz="32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292080" y="1268760"/>
            <a:ext cx="3456384" cy="914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C000"/>
                </a:solidFill>
              </a:rPr>
              <a:t>Командные пункты ПВО</a:t>
            </a:r>
            <a:endParaRPr lang="ru-RU" sz="32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59632" y="2636912"/>
            <a:ext cx="6768752" cy="914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99592" y="4005064"/>
            <a:ext cx="6768752" cy="914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C000"/>
                </a:solidFill>
              </a:rPr>
              <a:t>Ракетно-артиллерийские соединения, части и подразделения </a:t>
            </a:r>
            <a:endParaRPr lang="ru-RU" sz="32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71600" y="2492896"/>
            <a:ext cx="6768752" cy="914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C000"/>
                </a:solidFill>
              </a:rPr>
              <a:t>Зенитные ракетные соединения, части и подразделения </a:t>
            </a:r>
            <a:endParaRPr lang="ru-RU" sz="32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691680" y="5733256"/>
            <a:ext cx="6768752" cy="914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03648" y="5589240"/>
            <a:ext cx="6768752" cy="914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63216" y="5466928"/>
            <a:ext cx="6768752" cy="914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C000"/>
                </a:solidFill>
              </a:rPr>
              <a:t>Радиотехнические соединения, части и подразделения </a:t>
            </a:r>
            <a:endParaRPr lang="ru-RU" sz="32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http://img1.liveinternet.ru/images/attach/b/1/25/335/25335859_7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5877272"/>
            <a:ext cx="945882" cy="598111"/>
          </a:xfrm>
          <a:prstGeom prst="rect">
            <a:avLst/>
          </a:prstGeom>
          <a:noFill/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1187624" y="6453336"/>
            <a:ext cx="7632848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508104" y="5805264"/>
            <a:ext cx="3168352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139952" y="4869160"/>
            <a:ext cx="4536504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411760" y="3284984"/>
            <a:ext cx="6264696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652120" y="5805264"/>
            <a:ext cx="0" cy="64807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5796136" y="5807005"/>
            <a:ext cx="2160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предельно малые высоты— до 200 м,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4355976" y="4869160"/>
            <a:ext cx="0" cy="15841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499992" y="4869160"/>
            <a:ext cx="2088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малые высоты — от 200 до 1000 м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987824" y="3356992"/>
            <a:ext cx="2123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средние высоты— от 1000 до 4000 м, 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2915816" y="3284984"/>
            <a:ext cx="0" cy="316835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827584" y="1556792"/>
            <a:ext cx="7776864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1475656" y="1916832"/>
            <a:ext cx="2304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большие высоты — от 4000 до 12000 м, </a:t>
            </a:r>
            <a:endParaRPr lang="ru-RU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>
            <a:off x="1259632" y="1556792"/>
            <a:ext cx="0" cy="489654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323528" y="188640"/>
            <a:ext cx="3152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стратосфера — более 12000 м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1835696" y="908721"/>
            <a:ext cx="6745596" cy="5055982"/>
          </a:xfrm>
          <a:custGeom>
            <a:avLst/>
            <a:gdLst>
              <a:gd name="connsiteX0" fmla="*/ 6302326 w 6302326"/>
              <a:gd name="connsiteY0" fmla="*/ 4909625 h 4909625"/>
              <a:gd name="connsiteX1" fmla="*/ 5162843 w 6302326"/>
              <a:gd name="connsiteY1" fmla="*/ 3601329 h 4909625"/>
              <a:gd name="connsiteX2" fmla="*/ 3305908 w 6302326"/>
              <a:gd name="connsiteY2" fmla="*/ 2110154 h 4909625"/>
              <a:gd name="connsiteX3" fmla="*/ 14068 w 6302326"/>
              <a:gd name="connsiteY3" fmla="*/ 0 h 4909625"/>
              <a:gd name="connsiteX4" fmla="*/ 14068 w 6302326"/>
              <a:gd name="connsiteY4" fmla="*/ 0 h 4909625"/>
              <a:gd name="connsiteX5" fmla="*/ 0 w 6302326"/>
              <a:gd name="connsiteY5" fmla="*/ 0 h 490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02326" h="4909625">
                <a:moveTo>
                  <a:pt x="6302326" y="4909625"/>
                </a:moveTo>
                <a:cubicBezTo>
                  <a:pt x="5982286" y="4488766"/>
                  <a:pt x="5662246" y="4067908"/>
                  <a:pt x="5162843" y="3601329"/>
                </a:cubicBezTo>
                <a:cubicBezTo>
                  <a:pt x="4663440" y="3134750"/>
                  <a:pt x="4164037" y="2710375"/>
                  <a:pt x="3305908" y="2110154"/>
                </a:cubicBezTo>
                <a:cubicBezTo>
                  <a:pt x="2447779" y="1509933"/>
                  <a:pt x="14068" y="0"/>
                  <a:pt x="14068" y="0"/>
                </a:cubicBezTo>
                <a:lnTo>
                  <a:pt x="14068" y="0"/>
                </a:lnTo>
                <a:cubicBezTo>
                  <a:pt x="11723" y="0"/>
                  <a:pt x="0" y="2345"/>
                  <a:pt x="0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701" name="Picture 5" descr="Картинка 16 из 3140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620688"/>
            <a:ext cx="516285" cy="734925"/>
          </a:xfrm>
          <a:prstGeom prst="rect">
            <a:avLst/>
          </a:prstGeom>
          <a:noFill/>
        </p:spPr>
      </p:pic>
      <p:cxnSp>
        <p:nvCxnSpPr>
          <p:cNvPr id="48" name="Прямая соединительная линия 47"/>
          <p:cNvCxnSpPr/>
          <p:nvPr/>
        </p:nvCxnSpPr>
        <p:spPr>
          <a:xfrm>
            <a:off x="8604448" y="548680"/>
            <a:ext cx="80392" cy="591304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7236296" y="3573016"/>
            <a:ext cx="0" cy="288032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H="1">
            <a:off x="7236296" y="4437112"/>
            <a:ext cx="1440160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7236296" y="3236783"/>
            <a:ext cx="15121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комплексы ближнего действия — до 10 км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5508104" y="2564904"/>
            <a:ext cx="0" cy="388843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/>
          <p:cNvSpPr/>
          <p:nvPr/>
        </p:nvSpPr>
        <p:spPr>
          <a:xfrm>
            <a:off x="5796136" y="2348880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комплексы малой дальности  — до 30 км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64" name="Прямая со стрелкой 63"/>
          <p:cNvCxnSpPr/>
          <p:nvPr/>
        </p:nvCxnSpPr>
        <p:spPr>
          <a:xfrm flipH="1">
            <a:off x="5580112" y="2996952"/>
            <a:ext cx="3024336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flipH="1">
            <a:off x="3851920" y="2060848"/>
            <a:ext cx="4752528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Прямоугольник 73"/>
          <p:cNvSpPr/>
          <p:nvPr/>
        </p:nvSpPr>
        <p:spPr>
          <a:xfrm>
            <a:off x="3923928" y="1628800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комплексы средней дальности  — до 100 км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>
            <a:off x="3851920" y="1772816"/>
            <a:ext cx="0" cy="4752528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>
            <a:stCxn id="44" idx="2"/>
          </p:cNvCxnSpPr>
          <p:nvPr/>
        </p:nvCxnSpPr>
        <p:spPr>
          <a:xfrm>
            <a:off x="1899665" y="557972"/>
            <a:ext cx="8039" cy="5895364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/>
          <p:nvPr/>
        </p:nvCxnSpPr>
        <p:spPr>
          <a:xfrm flipH="1">
            <a:off x="1907704" y="908720"/>
            <a:ext cx="6696744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Прямоугольник 88"/>
          <p:cNvSpPr/>
          <p:nvPr/>
        </p:nvSpPr>
        <p:spPr>
          <a:xfrm>
            <a:off x="2987824" y="548680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комплексы дальнего действия  —более 100 км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1916832"/>
            <a:ext cx="8229600" cy="1143000"/>
          </a:xfrm>
          <a:solidFill>
            <a:srgbClr val="993300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Некоторые образцы  современного вооружения войскового ПВО </a:t>
            </a:r>
            <a:endParaRPr lang="ru-RU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4" name="Picture 2" descr="http://i2.guns.ru/forums/icons/forum_pictures/001071/1071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1232" y="3653630"/>
            <a:ext cx="2364904" cy="1791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2" descr="https://upload.wikimedia.org/wikipedia/commons/7/73/9S457_self-propelled_command_post_%282%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299" name="Picture 3" descr="C:\Users\Александр 65\Desktop\9S457_self-propelled_command_post_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8998"/>
            <a:ext cx="5089558" cy="3257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74950" y="914781"/>
            <a:ext cx="8892480" cy="830997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Универсальная многоканальная зенитная ракетная система С-300В, «Антей-300В»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 фронтового звена Сухопутных войск. 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8064" y="1733907"/>
            <a:ext cx="3816424" cy="4154984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FFC000"/>
                </a:solidFill>
              </a:rPr>
              <a:t>С-300В предназначена для обороны важных войсковых объектов, группировок войск и административно-промышленных центров от ударов всех типов самолётов и вертолётов, крылатых ракет, других аэродинамических средств воздушного нападения, </a:t>
            </a:r>
            <a:endParaRPr lang="ru-RU" sz="2400" dirty="0">
              <a:solidFill>
                <a:srgbClr val="FFC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5838363"/>
            <a:ext cx="8568952" cy="830997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FFC000"/>
                </a:solidFill>
              </a:rPr>
              <a:t>аэробаллистических и баллистических ракет оперативно-тактического назначения</a:t>
            </a:r>
            <a:endParaRPr lang="ru-RU" sz="2400" dirty="0">
              <a:solidFill>
                <a:srgbClr val="FFC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Зенитные ракетные комплексы (ЗРК)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дальнего действия (свыше 100 км)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2" descr="https://upload.wikimedia.org/wikipedia/commons/7/73/9S457_self-propelled_command_post_%282%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299" name="Picture 3" descr="C:\Users\Александр 65\Desktop\9S457_self-propelled_command_post_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8998"/>
            <a:ext cx="5089558" cy="3257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86998" y="869811"/>
            <a:ext cx="8892480" cy="830997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Универсальная многоканальная зенитная ракетная система С-300В, «Антей-300В»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 фронтового звена Сухопутных войск. 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Зенитные ракетные комплексы (ЗРК)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дальнего действия (свыше 100 км)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64088" y="2786152"/>
            <a:ext cx="3491880" cy="1938992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Дальность перехвата — до 400 км, высота перехвата — до 40 км, на вооружении Войсковой ПВО с 2014 года 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ертикальный свиток 4"/>
          <p:cNvSpPr/>
          <p:nvPr/>
        </p:nvSpPr>
        <p:spPr>
          <a:xfrm rot="10800000">
            <a:off x="107504" y="3356990"/>
            <a:ext cx="8964488" cy="3501009"/>
          </a:xfrm>
          <a:prstGeom prst="verticalScroll">
            <a:avLst/>
          </a:prstGeom>
          <a:solidFill>
            <a:schemeClr val="accent6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683568" y="3272205"/>
            <a:ext cx="7704856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Согласно Указу президента Российской Федерации № 549 от 31 мая 2006 года "Об установлении профессиональных праздников и памятных дней в Вооруженных Силах Российской Федерации" ежегодно во второе воскресенье апреля отмечается День войск противовоздушной обороны - День войск ПВО.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http://img.nnov.org/data/uf/44/2/49/01/2490198_33c92c423844c532c342ae3f9d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16632"/>
            <a:ext cx="2736304" cy="3201476"/>
          </a:xfrm>
          <a:prstGeom prst="roundRect">
            <a:avLst>
              <a:gd name="adj" fmla="val 50000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1508" name="Picture 4" descr="http://function.mil.ru/images/s75-700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395536" y="476672"/>
            <a:ext cx="5659388" cy="2765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Зенитные ракетные комплексы (ЗРК)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средней дальности (до 100 км)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6" name="Picture 2" descr="http://www.military-today.com/missiles/buk_m3_l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3816424" cy="4006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427984" y="1196752"/>
            <a:ext cx="4464496" cy="4524315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«Бук-M3» (9K37M3)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 — комплекс ПВО сухопутных войск средней дальности. Предназначенный для борьбы с маневрирующими аэродинамическими целями, обстрела </a:t>
            </a:r>
            <a:r>
              <a:rPr lang="ru-RU" sz="2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радиоконтрастных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наземных целей и поражения надводных целей в условиях интенсивного противодействия как огневого, так и радиоэлектронного.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5934670"/>
            <a:ext cx="8640960" cy="830997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Дальность перехвата — до 70 км, высота перехвата — до 35 км, на вооружении Войсковой ПВО с 2015 года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Зенитные ракетные комплексы (ЗРК)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средней дальности (до 100 км)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47864" y="908720"/>
            <a:ext cx="5544616" cy="4893647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«Бук-М2»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 Предназначен для поражения самолётов стратегической и тактической авиации, вертолётов, в том числе зависающих, крылатых ракет и других аэродинамических летательных объектов, во всём диапазоне их возможного применения, тактических баллистических и авиационных ракет, управляемых авиабомб в условиях интенсивного радиоэлектронного и огневого противодействия противника, а также для обстрела надводных и наземных </a:t>
            </a:r>
            <a:r>
              <a:rPr lang="ru-RU" sz="2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радиоконтрастных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целей. 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0" name="Picture 2" descr="C:\Users\Александр 65\Desktop\BUK-M2E,_MAKS_Airshow_2009.jpg"/>
          <p:cNvPicPr>
            <a:picLocks noChangeAspect="1" noChangeArrowheads="1"/>
          </p:cNvPicPr>
          <p:nvPr/>
        </p:nvPicPr>
        <p:blipFill>
          <a:blip r:embed="rId2" cstate="print"/>
          <a:srcRect l="13481" r="16678"/>
          <a:stretch>
            <a:fillRect/>
          </a:stretch>
        </p:blipFill>
        <p:spPr bwMode="auto">
          <a:xfrm>
            <a:off x="323528" y="1772816"/>
            <a:ext cx="2756879" cy="2631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51520" y="5934670"/>
            <a:ext cx="8640960" cy="830997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Дальность перехвата — до 50 км, высота перехвата — до 25 км, на вооружении Войсковой ПВО с 2008 года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Зенитные ракетные комплексы (ЗРК)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малой дальности (до 30 км)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908720"/>
            <a:ext cx="8496944" cy="2308324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«Тор М2» предназначена для прикрытия важных административных, экономических и военных объектов, первых эшелонов сухопутных соединений от ударов противорадиолокационных и крылатых ракет, дистанционно пилотируемых летательных аппаратов, планирующих авиабомб, самолётов и вертолётов. 	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Файл:VDay Parade Rehearsal Moscow0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404696"/>
            <a:ext cx="4824536" cy="3220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51520" y="3717032"/>
            <a:ext cx="3528392" cy="1846659"/>
          </a:xfrm>
          <a:prstGeom prst="rect">
            <a:avLst/>
          </a:prstGeom>
          <a:solidFill>
            <a:srgbClr val="993300"/>
          </a:solidFill>
        </p:spPr>
        <p:txBody>
          <a:bodyPr wrap="square" lIns="36000" tIns="0" rIns="36000" bIns="0">
            <a:spAutoFit/>
          </a:bodyPr>
          <a:lstStyle/>
          <a:p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Дальность перехвата — до 15 км, высота перехвата — до 10 км, на вооружении Войсковой ПВО с 2015 года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Зенитные ракетные комплексы (ЗРК) плавающие,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ближнего действия (до 10 км)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995244"/>
            <a:ext cx="8496944" cy="1569660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«Оса»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  — советский автоматизированный войсковой зенитный ракетный комплекс. Комплекс является всепогодным и предназначен для прикрытия сил и средств мотострелковой (танковой) дивизии во всех видах боевых действий. 	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3212976"/>
            <a:ext cx="3168352" cy="2585323"/>
          </a:xfrm>
          <a:prstGeom prst="rect">
            <a:avLst/>
          </a:prstGeom>
          <a:solidFill>
            <a:srgbClr val="993300"/>
          </a:solidFill>
        </p:spPr>
        <p:txBody>
          <a:bodyPr wrap="square" lIns="36000" tIns="0" rIns="36000" bIns="0">
            <a:spAutoFit/>
          </a:bodyPr>
          <a:lstStyle/>
          <a:p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Дальность перехвата — до 10 км, высота перехвата — до 5 км, на вооружении Войсковой ПВО с 1980 года — до настоящего времени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8" name="Picture 2" descr="C:\Users\Александр 65\Desktop\ParkPatriot2015part8-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852936"/>
            <a:ext cx="5136816" cy="3328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Зенитные ракетные комплексы (ЗРК) плавающие,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ближнего действия (до 10 км)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995244"/>
            <a:ext cx="8496944" cy="1569660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«Оса»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  — советский автоматизированный войсковой зенитный ракетный комплекс. Комплекс является всепогодным и предназначен для прикрытия сил и средств мотострелковой (танковой) дивизии во всех видах боевых действий. 	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3212976"/>
            <a:ext cx="3168352" cy="2585323"/>
          </a:xfrm>
          <a:prstGeom prst="rect">
            <a:avLst/>
          </a:prstGeom>
          <a:solidFill>
            <a:srgbClr val="993300"/>
          </a:solidFill>
        </p:spPr>
        <p:txBody>
          <a:bodyPr wrap="square" lIns="36000" tIns="0" rIns="36000" bIns="0">
            <a:spAutoFit/>
          </a:bodyPr>
          <a:lstStyle/>
          <a:p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Дальность перехвата — до 10 км, высота перехвата — до 5 км, на вооружении Войсковой ПВО с 1980 года — до настоящего времени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8" name="Picture 2" descr="C:\Users\Александр 65\Desktop\ParkPatriot2015part8-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852936"/>
            <a:ext cx="5136816" cy="3328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Зенитные ракетные комплексы (ЗРК)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ближнего действия (до 10 км)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995244"/>
            <a:ext cx="8496944" cy="1569660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AA700"/>
                </a:solidFill>
                <a:latin typeface="Times New Roman" pitchFamily="18" charset="0"/>
                <a:cs typeface="Times New Roman" pitchFamily="18" charset="0"/>
              </a:rPr>
              <a:t>«Стрела-10М4»</a:t>
            </a:r>
            <a:r>
              <a:rPr lang="ru-RU" sz="2400" dirty="0" smtClean="0">
                <a:solidFill>
                  <a:srgbClr val="FAA700"/>
                </a:solidFill>
                <a:latin typeface="Times New Roman" pitchFamily="18" charset="0"/>
                <a:cs typeface="Times New Roman" pitchFamily="18" charset="0"/>
              </a:rPr>
              <a:t>  — советский зенитно-ракетный комплекс. Комплекс предназначен для визуального контроля воздушного пространства и уничтожения обнаруженных воздушных целей на малых высотах.</a:t>
            </a:r>
            <a:endParaRPr lang="ru-RU" sz="2400" dirty="0">
              <a:solidFill>
                <a:srgbClr val="FAA7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3212976"/>
            <a:ext cx="3168352" cy="2585323"/>
          </a:xfrm>
          <a:prstGeom prst="rect">
            <a:avLst/>
          </a:prstGeom>
          <a:solidFill>
            <a:srgbClr val="993300"/>
          </a:solidFill>
        </p:spPr>
        <p:txBody>
          <a:bodyPr wrap="square" lIns="36000" tIns="0" rIns="36000" bIns="0">
            <a:spAutoFit/>
          </a:bodyPr>
          <a:lstStyle/>
          <a:p>
            <a:r>
              <a:rPr lang="ru-RU" sz="2400" dirty="0" smtClean="0">
                <a:solidFill>
                  <a:srgbClr val="FAA700"/>
                </a:solidFill>
                <a:latin typeface="Times New Roman" pitchFamily="18" charset="0"/>
                <a:cs typeface="Times New Roman" pitchFamily="18" charset="0"/>
              </a:rPr>
              <a:t>Дальность перехвата — до 8 км, высота перехвата — до 4 км, на вооружении Войсковой ПВО с 1992 года — до настоящего времени</a:t>
            </a:r>
            <a:endParaRPr lang="ru-RU" sz="2400" dirty="0">
              <a:solidFill>
                <a:srgbClr val="FAA7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42" name="Picture 2" descr="C:\Users\Александр 65\Desktop\Strela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9" y="2876939"/>
            <a:ext cx="4932546" cy="3288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Зенитные ракетно-пушечные комплексы (ЗРПК) с радиолокационным обнаружением цели (до 10 км)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995244"/>
            <a:ext cx="8712968" cy="2308324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FAA700"/>
                </a:solidFill>
                <a:latin typeface="Times New Roman" pitchFamily="18" charset="0"/>
                <a:cs typeface="Times New Roman" pitchFamily="18" charset="0"/>
              </a:rPr>
              <a:t>Панцирь-С1 - зенитный ракетно-пушечный комплекс малого радиуса действия. Комплекс предназначен для защиты малоразмерных объектов от средств воздушного нападения (как пилотируемых, так и беспилотных). Кроме того комплекс способен вести борьбу с легкобронированными наземными целями, а также живой силой противника</a:t>
            </a:r>
            <a:endParaRPr lang="ru-RU" sz="2400" dirty="0">
              <a:solidFill>
                <a:srgbClr val="FAA7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6" name="AutoShape 2" descr="https://www.snariad.ru/wp-content/uploads/2012/11/pv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2468" name="AutoShape 4" descr="https://www.snariad.ru/wp-content/uploads/2012/11/pv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2470" name="AutoShape 6" descr="https://www.snariad.ru/wp-content/uploads/2012/11/pv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2471" name="Picture 7" descr="C:\Users\Александр 65\Desktop\pv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429000"/>
            <a:ext cx="4683563" cy="3325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Зенитные ракетно-пушечные комплексы (ЗРПК) с радиолокационным обнаружением цели (до 10 км)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6" name="AutoShape 2" descr="https://www.snariad.ru/wp-content/uploads/2012/11/pv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2468" name="AutoShape 4" descr="https://www.snariad.ru/wp-content/uploads/2012/11/pv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2470" name="AutoShape 6" descr="https://www.snariad.ru/wp-content/uploads/2012/11/pv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7586" name="Picture 2" descr="http://www.oborona.ru/dyn_images/img6840.jpg"/>
          <p:cNvPicPr>
            <a:picLocks noChangeAspect="1" noChangeArrowheads="1"/>
          </p:cNvPicPr>
          <p:nvPr/>
        </p:nvPicPr>
        <p:blipFill>
          <a:blip r:embed="rId2" cstate="print"/>
          <a:srcRect t="9896" b="5986"/>
          <a:stretch>
            <a:fillRect/>
          </a:stretch>
        </p:blipFill>
        <p:spPr bwMode="auto">
          <a:xfrm>
            <a:off x="2339752" y="4221088"/>
            <a:ext cx="4850904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51520" y="908720"/>
            <a:ext cx="8640960" cy="1200329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AA700"/>
                </a:solidFill>
                <a:latin typeface="Times New Roman" pitchFamily="18" charset="0"/>
                <a:cs typeface="Times New Roman" pitchFamily="18" charset="0"/>
              </a:rPr>
              <a:t>«Тунгуска - М1»</a:t>
            </a:r>
            <a:r>
              <a:rPr lang="ru-RU" sz="2400" dirty="0" smtClean="0">
                <a:solidFill>
                  <a:srgbClr val="FAA700"/>
                </a:solidFill>
                <a:latin typeface="Times New Roman" pitchFamily="18" charset="0"/>
                <a:cs typeface="Times New Roman" pitchFamily="18" charset="0"/>
              </a:rPr>
              <a:t>— советский и российский зенитный пушечно-ракетный комплекс</a:t>
            </a:r>
            <a:r>
              <a:rPr lang="ru-RU" sz="2400" baseline="30000" dirty="0" smtClean="0">
                <a:solidFill>
                  <a:srgbClr val="FAA7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FAA700"/>
                </a:solidFill>
                <a:latin typeface="Times New Roman" pitchFamily="18" charset="0"/>
                <a:cs typeface="Times New Roman" pitchFamily="18" charset="0"/>
              </a:rPr>
              <a:t> (ЗПРК), зенитная самоходная установка (ЗСУ</a:t>
            </a:r>
            <a:endParaRPr lang="ru-RU" sz="2400" dirty="0">
              <a:solidFill>
                <a:srgbClr val="FAA7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2204864"/>
            <a:ext cx="8640960" cy="1938992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FAA700"/>
                </a:solidFill>
                <a:latin typeface="Times New Roman" pitchFamily="18" charset="0"/>
                <a:cs typeface="Times New Roman" pitchFamily="18" charset="0"/>
              </a:rPr>
              <a:t>Дальность перехвата ракетным вооружением — до 10 км, высота перехвата ракетным вооружением — до 4 км, дальность перехвата пушечным вооружением — до 4 км, высота перехвата пушечным вооружением — до 3 км, на вооружении Войсковой ПВО с 2003 года — до настоящего времени</a:t>
            </a:r>
            <a:endParaRPr lang="ru-RU" sz="2400" dirty="0">
              <a:solidFill>
                <a:srgbClr val="FAA7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Зенитные ракетные комплексы с оптическим обнаружением цели (до 5 км)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6" name="AutoShape 2" descr="https://www.snariad.ru/wp-content/uploads/2012/11/pv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2468" name="AutoShape 4" descr="https://www.snariad.ru/wp-content/uploads/2012/11/pv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2470" name="AutoShape 6" descr="https://www.snariad.ru/wp-content/uploads/2012/11/pv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908720"/>
            <a:ext cx="8640960" cy="2677656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«Лучник» - предназначен для защиты малоразмерных объектов и войсковых подразделений (в том числе при совершении марша) от ударов низколетящих средств воздушного нападения поражением их самонаводящимися ЗУР ПЗРК «Игла-С» в условиях организованных и естественных оптических помех, в дневных и ночных условиях с обеспечением автоматического обнаружения и сопровождения обстреливаемой цели.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3861048"/>
            <a:ext cx="3816424" cy="2308324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Дальность перехвата  — до 6 км, высота перехвата  — до 4 км, на вооружении Войсковой ПВО с 2015 года — до настоящего времени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10" name="Picture 2" descr="http://img.youtube.com/vi/oqwEmMGSz18/0.jpg"/>
          <p:cNvPicPr>
            <a:picLocks noChangeAspect="1" noChangeArrowheads="1"/>
          </p:cNvPicPr>
          <p:nvPr/>
        </p:nvPicPr>
        <p:blipFill>
          <a:blip r:embed="rId2" cstate="print"/>
          <a:srcRect t="12600" b="14700"/>
          <a:stretch>
            <a:fillRect/>
          </a:stretch>
        </p:blipFill>
        <p:spPr bwMode="auto">
          <a:xfrm>
            <a:off x="4283968" y="3717032"/>
            <a:ext cx="4572000" cy="2492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Переносные зенитные ракетные комплексы с оптическим обнаружением цели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6" name="AutoShape 2" descr="https://www.snariad.ru/wp-content/uploads/2012/11/pv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2468" name="AutoShape 4" descr="https://www.snariad.ru/wp-content/uploads/2012/11/pv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2470" name="AutoShape 6" descr="https://www.snariad.ru/wp-content/uploads/2012/11/pv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908720"/>
            <a:ext cx="8640960" cy="830997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Стрела-3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  — советский переносной зенитно-ракетный комплекс, модернизация «Стрелы-2».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5766355"/>
            <a:ext cx="9144000" cy="830997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Дальность перехвата — до 5 км, высота перехвата — до 3 км, на вооружении Войсковой ПВО с 1974 года — до настоящего времени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658" name="AutoShape 2" descr="https://sputnik-georgia.com/images/23529/55/23529558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0" name="AutoShape 4" descr="https://sputnik-georgia.com/images/23529/55/23529558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682" name="Picture 2" descr="http://kollektsiya.ru/images/stories/strela-3/pzrk-strela-3-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844824"/>
            <a:ext cx="5210944" cy="3517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ертикальный свиток 4"/>
          <p:cNvSpPr/>
          <p:nvPr/>
        </p:nvSpPr>
        <p:spPr>
          <a:xfrm rot="10800000">
            <a:off x="107504" y="3356991"/>
            <a:ext cx="8964488" cy="3312368"/>
          </a:xfrm>
          <a:prstGeom prst="verticalScroll">
            <a:avLst/>
          </a:prstGeom>
          <a:solidFill>
            <a:schemeClr val="accent6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683568" y="4103201"/>
            <a:ext cx="770485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День войск ПВО</a:t>
            </a:r>
            <a:r>
              <a:rPr kumimoji="0" lang="ru-RU" sz="4400" b="0" i="0" u="none" strike="noStrike" cap="none" normalizeH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2017 году выпадает на 9 апреля.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img.nnov.org/data/uf/44/2/49/01/2490198_33c92c423844c532c342ae3f9d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16632"/>
            <a:ext cx="2736304" cy="3201476"/>
          </a:xfrm>
          <a:prstGeom prst="roundRect">
            <a:avLst>
              <a:gd name="adj" fmla="val 50000"/>
            </a:avLst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4" descr="http://function.mil.ru/images/s75-700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395536" y="476672"/>
            <a:ext cx="5659388" cy="2765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Переносные зенитные ракетные комплексы с оптическим обнаружением цели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6" name="AutoShape 2" descr="https://www.snariad.ru/wp-content/uploads/2012/11/pv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2468" name="AutoShape 4" descr="https://www.snariad.ru/wp-content/uploads/2012/11/pv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2470" name="AutoShape 6" descr="https://www.snariad.ru/wp-content/uploads/2012/11/pv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908720"/>
            <a:ext cx="8640960" cy="1569660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«Игла»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  — российский и советский переносной зенитный ракетный комплекс, предназначенный для поражения низколетящих воздушных целей на встречных и </a:t>
            </a:r>
            <a:r>
              <a:rPr lang="ru-RU" sz="2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догонных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курсах в условиях воздействия ложных тепловых помех.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5766355"/>
            <a:ext cx="9144000" cy="830997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Дальность перехвата — до 6 км, высота перехвата — до 4 км, на вооружении Войсковой ПВО с 2002 года — до настоящего времени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Файл:SA-16 and SA-18 missiles and launcher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780928"/>
            <a:ext cx="4496577" cy="2445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0658" name="AutoShape 2" descr="https://sputnik-georgia.com/images/23529/55/23529558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0" name="AutoShape 4" descr="https://sputnik-georgia.com/images/23529/55/23529558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0662" name="Picture 6" descr="http://nevskii-bastion.ru/VVT/VERBA_KBM_150729_06.jpg"/>
          <p:cNvPicPr>
            <a:picLocks noChangeAspect="1" noChangeArrowheads="1"/>
          </p:cNvPicPr>
          <p:nvPr/>
        </p:nvPicPr>
        <p:blipFill>
          <a:blip r:embed="rId4" cstate="print"/>
          <a:srcRect b="9327"/>
          <a:stretch>
            <a:fillRect/>
          </a:stretch>
        </p:blipFill>
        <p:spPr bwMode="auto">
          <a:xfrm>
            <a:off x="4644008" y="2780928"/>
            <a:ext cx="4369494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Переносные зенитные ракетные комплексы с оптическим обнаружением цели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6" name="AutoShape 2" descr="https://www.snariad.ru/wp-content/uploads/2012/11/pv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2468" name="AutoShape 4" descr="https://www.snariad.ru/wp-content/uploads/2012/11/pv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2470" name="AutoShape 6" descr="https://www.snariad.ru/wp-content/uploads/2012/11/pv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908720"/>
            <a:ext cx="8640960" cy="2308324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«Верба»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  — российский переносной зенитный ракетный комплекс (ПЗРК), предназначенный для поражения низколетящих воздушных целей на встречных и </a:t>
            </a:r>
            <a:r>
              <a:rPr lang="ru-RU" sz="2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догонных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курсах в условиях воздействия ложных тепловых помех. С высокой вероятностью поражает малоизлучающие цели — крылатые ракеты и БПЛА.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5766355"/>
            <a:ext cx="9144000" cy="830997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Дальность перехвата — до 7 км, высота перехвата — до 5 км, на вооружении Войсковой ПВО с 2014 года — до настоящего времени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634" name="Picture 2" descr="http://img.dlyakota.ru/uploads/posts/2014-12/dlyakota.ru_fakty_sekretnyy-rossiyskiy-perenosnoy-zenitno-raketnyy-kompleks-verba-luchshiy-v-mire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3284984"/>
            <a:ext cx="3545386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636" name="Picture 4" descr="http://www.kbm.ru/local/images/kbm/_2_jpg_jpg_14694272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730908"/>
            <a:ext cx="5256584" cy="1642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Подготовка специалистов для Войсковой ПВО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6" name="AutoShape 2" descr="https://www.snariad.ru/wp-content/uploads/2012/11/pv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2468" name="AutoShape 4" descr="https://www.snariad.ru/wp-content/uploads/2012/11/pv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2470" name="AutoShape 6" descr="https://www.snariad.ru/wp-content/uploads/2012/11/pv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692696"/>
            <a:ext cx="8640960" cy="1569660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Многоуровневое обучение офицеров ПВО осуществляется в Военной академии войсковой противовоздушной обороны Вооружённых Сил Российской Федерации имени Маршала Советского Союза А. М. Василевского (г. Смоленск).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706" name="AutoShape 2" descr="https://upload.wikimedia.org/wikipedia/commons/f/fa/Va_vpv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2492896"/>
            <a:ext cx="3024335" cy="1200329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Адрес официального сайта академии: </a:t>
            </a:r>
            <a:r>
              <a:rPr lang="en-US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http://vavpvo.ru</a:t>
            </a:r>
            <a:endParaRPr lang="ru-RU" sz="24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2708" name="Picture 4" descr="http://smolensk-i.ru/wp-content/uploads/2015/12/plus8-db.com_1.jpg"/>
          <p:cNvPicPr>
            <a:picLocks noChangeAspect="1" noChangeArrowheads="1"/>
          </p:cNvPicPr>
          <p:nvPr/>
        </p:nvPicPr>
        <p:blipFill>
          <a:blip r:embed="rId2" cstate="print"/>
          <a:srcRect l="3957" r="11635"/>
          <a:stretch>
            <a:fillRect/>
          </a:stretch>
        </p:blipFill>
        <p:spPr bwMode="auto">
          <a:xfrm>
            <a:off x="3923928" y="2420888"/>
            <a:ext cx="5040560" cy="3978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 cstate="print"/>
          <a:srcRect l="19643" t="13407" r="21140" b="6250"/>
          <a:stretch>
            <a:fillRect/>
          </a:stretch>
        </p:blipFill>
        <p:spPr bwMode="auto">
          <a:xfrm>
            <a:off x="0" y="3717032"/>
            <a:ext cx="3657411" cy="2789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а 10 из 1080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653136"/>
            <a:ext cx="2652830" cy="1877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Военная академия войсковой противовоздушной обороны ВС РФ им. Маршала Советского Союза А.М. Василевского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8" name="Picture 4" descr="http://www.ens.mil.ru/images/military/military/photo/Copy-of-gimnz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6204" y="4725144"/>
            <a:ext cx="2485596" cy="1758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286125" y="3282315"/>
          <a:ext cx="2571750" cy="293370"/>
        </p:xfrm>
        <a:graphic>
          <a:graphicData uri="http://schemas.openxmlformats.org/drawingml/2006/table">
            <a:tbl>
              <a:tblPr/>
              <a:tblGrid>
                <a:gridCol w="381000"/>
                <a:gridCol w="1809750"/>
                <a:gridCol w="381000"/>
              </a:tblGrid>
              <a:tr h="0">
                <a:tc>
                  <a:txBody>
                    <a:bodyPr/>
                    <a:lstStyle/>
                    <a:p>
                      <a:pPr fontAlgn="base"/>
                      <a:endParaRPr lang="ru-RU">
                        <a:latin typeface="inherit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>
                          <a:solidFill>
                            <a:srgbClr val="333333"/>
                          </a:solidFill>
                          <a:latin typeface="inherit"/>
                        </a:rPr>
                        <a:t>Апрель|2017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/>
                      <a:endParaRPr lang="ru-RU">
                        <a:latin typeface="inherit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122" name="Rectangle 2"/>
          <p:cNvSpPr>
            <a:spLocks noChangeArrowheads="1"/>
          </p:cNvSpPr>
          <p:nvPr/>
        </p:nvSpPr>
        <p:spPr bwMode="auto">
          <a:xfrm rot="10800000" flipV="1">
            <a:off x="467544" y="872369"/>
            <a:ext cx="8280920" cy="3027358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Контактные телефоны: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приемная начальника Военной академии 8 (4812) 27-30-83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зам. начальника Военной академии по работе с личным составом 8 (4812) 41-67-57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начальник отдела кадров 8 (4812) 41-68-13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Как добраться: 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rPr>
              <a:t>от остановки "площадь Желябова" до остановки "Военная академия" автобусные маршруты № 15, 17, 28, 34, 37</a:t>
            </a:r>
          </a:p>
        </p:txBody>
      </p:sp>
      <p:pic>
        <p:nvPicPr>
          <p:cNvPr id="5124" name="Picture 4" descr="http://vavpvo.ru/images/uchebnaya_baza/g2/aud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651395"/>
            <a:ext cx="3203848" cy="1873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99330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Военная академия войсковой противовоздушной обороны ВС РФ им. Маршала Советского Союза А.М. Василевского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286125" y="3282315"/>
          <a:ext cx="2571750" cy="293370"/>
        </p:xfrm>
        <a:graphic>
          <a:graphicData uri="http://schemas.openxmlformats.org/drawingml/2006/table">
            <a:tbl>
              <a:tblPr/>
              <a:tblGrid>
                <a:gridCol w="381000"/>
                <a:gridCol w="1809750"/>
                <a:gridCol w="381000"/>
              </a:tblGrid>
              <a:tr h="0">
                <a:tc>
                  <a:txBody>
                    <a:bodyPr/>
                    <a:lstStyle/>
                    <a:p>
                      <a:pPr fontAlgn="base"/>
                      <a:endParaRPr lang="ru-RU">
                        <a:latin typeface="inherit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ru-RU">
                          <a:solidFill>
                            <a:srgbClr val="333333"/>
                          </a:solidFill>
                          <a:latin typeface="inherit"/>
                        </a:rPr>
                        <a:t>Апрель|2017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ase"/>
                      <a:endParaRPr lang="ru-RU">
                        <a:latin typeface="inherit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122" name="Rectangle 2"/>
          <p:cNvSpPr>
            <a:spLocks noChangeArrowheads="1"/>
          </p:cNvSpPr>
          <p:nvPr/>
        </p:nvSpPr>
        <p:spPr bwMode="auto">
          <a:xfrm rot="10800000" flipV="1">
            <a:off x="467544" y="1040421"/>
            <a:ext cx="8280920" cy="3396690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72000" tIns="36000" rIns="72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Военная академия войсковой противовоздушной обороны Вооруженных Сил Российской Федерации имени Маршала Советского Союза А.М. Василевского - высшее военно-учебное заведение Вооруженных Сил Российской Федерации, предназначенное для подготовки офицерских кадров для соединений, воинских частей и подразделений противовоздушной обороны  Сухопутных войск, ВДВ, береговых войск ВМФ и других силовых ведомств и министерств Российской Федерации.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730" name="Picture 2" descr="http://ens.mil.ru/images/upload/2015/va_vpvo12%281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509120"/>
            <a:ext cx="3006502" cy="2131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732" name="Picture 4" descr="http://ens.mil.ru/images/upload/2015/va_vpvo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581128"/>
            <a:ext cx="2944943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734" name="Picture 6" descr="http://ens.mil.ru/images/upload/2015/va_vpvo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509120"/>
            <a:ext cx="3016951" cy="2139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8" name="Picture 8" descr="http://ens.mil.ru/images/military/military/photo/teh-territori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4997792"/>
            <a:ext cx="2232248" cy="1579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679504" y="836712"/>
          <a:ext cx="4464496" cy="2949717"/>
        </p:xfrm>
        <a:graphic>
          <a:graphicData uri="http://schemas.openxmlformats.org/drawingml/2006/table">
            <a:tbl>
              <a:tblPr/>
              <a:tblGrid>
                <a:gridCol w="1077637"/>
                <a:gridCol w="3386859"/>
              </a:tblGrid>
              <a:tr h="276698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latin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06673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Адрес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806" marR="45979" marT="0" marB="459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150001, г. Ярославль, Московский проспект, 28, корп.66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806" marR="45979" marT="0" marB="459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006673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Телефон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806" marR="45979" marT="0" marB="459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800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 (4852) 72-85-84 (начальник);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800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 (4852) 32-90-82 (дежурный);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800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 (4852) 30-93-28 (коммутатор)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806" marR="45979" marT="0" marB="459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4203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Сайт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806" marR="45979" marT="0" marB="459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800" u="sng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3"/>
                        </a:rPr>
                        <a:t>yavzru_pvo@mail.ru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1806" marR="45979" marT="0" marB="4597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0"/>
            <a:ext cx="2577565" cy="461665"/>
          </a:xfrm>
          <a:prstGeom prst="rect">
            <a:avLst/>
          </a:prstGeom>
          <a:solidFill>
            <a:srgbClr val="993300"/>
          </a:solidFill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Для  информации 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15816" y="0"/>
            <a:ext cx="62281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CC"/>
                </a:solidFill>
              </a:rPr>
              <a:t>Ярославское высшее военное училище противовоздушной обороны</a:t>
            </a:r>
            <a:endParaRPr lang="ru-RU" sz="2400" b="1" dirty="0">
              <a:solidFill>
                <a:srgbClr val="0000CC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856357"/>
            <a:ext cx="432048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Осуществляет подготовку специалистов ПВО по эксплуатации зенитных ракетных систем, всего парка радиотехнических комплексов и станций радиотехнических войск и систем управления оперативно-тактического звена частей и подразделений Войск Воздушно-космической обороны, командований Военно-воздушных сил и противовоздушной обороны военных округов и родов авиации Военно-воздушных сил.</a:t>
            </a:r>
            <a:endParaRPr lang="ru-RU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4754" name="Picture 2" descr="http://ens.mil.ru/images/military/military/photo/IMG_9004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3872" y="3861048"/>
            <a:ext cx="2410128" cy="170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Военная академия воздушно-космической обороны </a:t>
            </a:r>
          </a:p>
          <a:p>
            <a:pPr algn="ctr"/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им. Маршала Советского Союза Г.К. Жукова</a:t>
            </a:r>
            <a:endParaRPr lang="ru-RU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http://www.ens.mil.ru/images/military/military/photo/Copy%20of%2027798e19bbb430dd40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924944"/>
            <a:ext cx="2951949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 descr="http://www.ens.mil.ru/images/military/military/photo/Copy-of-Copy-of-komp_kla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2754" y="2852936"/>
            <a:ext cx="305374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4" name="Picture 6" descr="http://www.ens.mil.ru/images/military/military/photo/Copy-of-lokat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52936"/>
            <a:ext cx="3015031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5006928"/>
          <a:ext cx="9144000" cy="1734440"/>
        </p:xfrm>
        <a:graphic>
          <a:graphicData uri="http://schemas.openxmlformats.org/drawingml/2006/table">
            <a:tbl>
              <a:tblPr/>
              <a:tblGrid>
                <a:gridCol w="1979712"/>
                <a:gridCol w="7164288"/>
              </a:tblGrid>
              <a:tr h="483656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Адрес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4481" marR="46912" marT="0" marB="469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170022, Тверская область, г. Тверь-22, ул. Жигарева, д. 50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4481" marR="46912" marT="0" marB="469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817048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Телефон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4481" marR="46912" marT="0" marB="469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80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 (4822) 34-71-97 (дежурный по академии);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80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 (4822) 34-70-01 (коммутатор)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4481" marR="46912" marT="0" marB="469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33736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FF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Сайт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4481" marR="46912" marT="0" marB="469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u="sng" dirty="0" smtClean="0">
                          <a:solidFill>
                            <a:srgbClr val="0000CC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http://vavkotver.ru</a:t>
                      </a:r>
                      <a:endParaRPr lang="ru-RU" sz="1800" dirty="0">
                        <a:solidFill>
                          <a:srgbClr val="0000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4481" marR="46912" marT="0" marB="4691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836712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 состоянию на 2015 г. обучение ведётся на 5 факультетах — противовоздушной и ракетно-космической обороны, автоматизированных систем управления, подготовки иностранных военнослужащих, информатики и вычислительной техники, а также на академических курсах, в отделении заочного обучения, докторантуре и адъюнктуре</a:t>
            </a:r>
            <a:endParaRPr lang="ru-RU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>
                  <a:solidFill>
                    <a:srgbClr val="0000CC"/>
                  </a:solidFill>
                </a:ln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Использованные источники</a:t>
            </a:r>
            <a:endParaRPr lang="ru-RU" sz="2400" b="1" dirty="0">
              <a:ln w="11430">
                <a:solidFill>
                  <a:srgbClr val="0000CC"/>
                </a:solidFill>
              </a:ln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AutoShape 2" descr="Medium emblem of the Russian Air Defence Ground Forces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692696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https://ru.wikipedia.org/wiki/</a:t>
            </a:r>
            <a:r>
              <a:rPr lang="ru-RU" dirty="0" err="1" smtClean="0">
                <a:hlinkClick r:id="rId2"/>
              </a:rPr>
              <a:t>Войска_противовоздушной_обороны_Сухопутных_войск_России#</a:t>
            </a:r>
            <a:r>
              <a:rPr lang="ru-RU" dirty="0" smtClean="0">
                <a:hlinkClick r:id="rId2"/>
              </a:rPr>
              <a:t>/</a:t>
            </a:r>
            <a:r>
              <a:rPr lang="en-US" dirty="0" smtClean="0">
                <a:hlinkClick r:id="rId2"/>
              </a:rPr>
              <a:t>media/File:Medium_emblem_of_the_Russian_Air_Defence_Ground_Forces.gif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26876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http://img-fotki.yandex.ru/get/4713/81237179.94/0_6801e_a0f09a3f_XXL.jpg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844824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https://ru.wikipedia.org/wiki/</a:t>
            </a:r>
            <a:r>
              <a:rPr lang="ru-RU" dirty="0" err="1" smtClean="0">
                <a:hlinkClick r:id="rId2"/>
              </a:rPr>
              <a:t>Войска_противовоздушной_обороны_Сухопутных_войск_России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547500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http://function.mil.ru/images/08-shneyder-76.2-hr.jpg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2420888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http://img.nnov.org/data/uf/44/2/49/01/2490198_33c92c423844c532c342ae3f9d4.jpg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270892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6"/>
              </a:rPr>
              <a:t>https://ru.wikipedia.org/wiki/</a:t>
            </a:r>
            <a:r>
              <a:rPr lang="ru-RU" dirty="0" err="1" smtClean="0">
                <a:hlinkClick r:id="rId6"/>
              </a:rPr>
              <a:t>День_войск_противовоздушной_обороны_</a:t>
            </a:r>
            <a:r>
              <a:rPr lang="ru-RU" dirty="0" smtClean="0">
                <a:hlinkClick r:id="rId6"/>
              </a:rPr>
              <a:t>(Россия)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2996952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7"/>
              </a:rPr>
              <a:t>http://function.mil.ru/news_page/country/more.htm?id=12117884@egNews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328498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8"/>
              </a:rPr>
              <a:t>http://air.wanka.ru/wp-content/uploads/2014/05/V_boi_01.jpg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3573016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9"/>
              </a:rPr>
              <a:t>https://otvet.imgsmail.ru/download/4fb18d0cf1abf786694573c820b998bf_i-6937.jpg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3851756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0"/>
              </a:rPr>
              <a:t>http://ic.pics.livejournal.com/tipolog/9755416/1303667/1303667_original.jpg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79512" y="414908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1"/>
              </a:rPr>
              <a:t>http://static.diary.ru/userdir/2/2/4/4/2244109/67821653.jpg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4437112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2"/>
              </a:rPr>
              <a:t>http://static.diary.ru/userdir/2/2/4/4/2244109/67821665.jpg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4725144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3"/>
              </a:rPr>
              <a:t>http://function.mil.ru/images/04-tarnovsky-lender-1300.jpg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79512" y="5013176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4"/>
              </a:rPr>
              <a:t>http://function.mil.ru/news_page/country/more.htm?id=12004661@egNews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44016" y="5301208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5"/>
              </a:rPr>
              <a:t>http://files.storeland.ru/web/upload/sitefiles/6/505/504575/k83gsHLMDXI.jpg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44016" y="5589240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6"/>
              </a:rPr>
              <a:t>http://boomzoomer.livejournal.com/39933.html?thread=159485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79512" y="5877272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7"/>
              </a:rPr>
              <a:t>http://st.atributia.ru/9/1851/834/fe36a281-0343-4fa4-9195-775aa0f06680.jpg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44016" y="6165304"/>
            <a:ext cx="8820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8"/>
              </a:rPr>
              <a:t>http://wartools.ru/images/objects/primehe1352_schetveryonnaya-zpu.jpg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>
                  <a:solidFill>
                    <a:srgbClr val="0000CC"/>
                  </a:solidFill>
                </a:ln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Использованные источники</a:t>
            </a:r>
            <a:endParaRPr lang="ru-RU" sz="2400" b="1" dirty="0">
              <a:ln w="11430">
                <a:solidFill>
                  <a:srgbClr val="0000CC"/>
                </a:solidFill>
              </a:ln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620688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http://www.gipanis.ru/media/stanitsa/51/str37/zenitka.jpg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908720"/>
            <a:ext cx="41528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http://www.wio.ru/galgrnd/flak/yag10.jpg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196752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https://oko-planet.su/politik/politikarm/37387-vojska-pvo-strany-v-velikoj-otechestvennoj-vojne.html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772816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http://www.playcast.ru/uploads/2015/11/10/15812290.png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2060848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6"/>
              </a:rPr>
              <a:t>http://privatesearch.net/Proxy/index.php?purl=aHR0cHM6Ly91cGxvYWQud2lraW1lZGlhLm9yZy93aWtpcGVkaWEvY29tbW9ucy90aHVtYi9jL2NmL0FSVC1lbWJsZW1fdHJhbnNwYXJlbnQucG5nLzEwMHB4LUFSVC1lbWJsZW1fdHJhbnNwYXJlbnQucG5n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292494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7"/>
              </a:rPr>
              <a:t>http://function.mil.ru/news_page/country/more.htm?id=12117884@egNews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328498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8"/>
              </a:rPr>
              <a:t>http://function.mil.ru/news_page/country/more.htm?id=12004661@egNews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3573016"/>
            <a:ext cx="8892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https://oko-planet.su/politik/politikarm/37387-vojska-pvo-strany-v-velikoj-otechestvennoj-vojne.html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4077072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9"/>
              </a:rPr>
              <a:t>http://vechorka.ru/media/photos/27/27588.png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4365104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0"/>
              </a:rPr>
              <a:t>http://dodgeram.ru/media/kunena/attachments/4802/458.jpg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4654877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1"/>
              </a:rPr>
              <a:t>https://static.warthunder.ru/upload/image/News/April/546bbccf81881_normal_700.jpg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1520" y="4941168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2"/>
              </a:rPr>
              <a:t>http://obho.ru/uploads/images/v/e/l/velikaja_otechestvennaja_vojna_kartinki_skachat_3.jpg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79512" y="5517232"/>
            <a:ext cx="36987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13"/>
              </a:rPr>
              <a:t>http://f.tbclib.ru/virtual_fair/4/09.jpg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5805264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4"/>
              </a:rPr>
              <a:t>http://weaponscollection.com/uploads/posts/2015-08/1441006511_8.jpg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44016" y="6093296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5"/>
              </a:rPr>
              <a:t>http://st.atributia.ru/9/1851/835/0_2bf21_1abe54d2_orig.jpg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>
                  <a:solidFill>
                    <a:srgbClr val="0000CC"/>
                  </a:solidFill>
                </a:ln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Использованные источники</a:t>
            </a:r>
            <a:endParaRPr lang="ru-RU" sz="2400" b="1" dirty="0">
              <a:ln w="11430">
                <a:solidFill>
                  <a:srgbClr val="0000CC"/>
                </a:solidFill>
              </a:ln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51520" y="692696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https://topwar.ru/72881-den-voysk-protivovozdushnoy-oborony.html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51520" y="980728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http://img3.proshkolu.ru/content/media/pic/std/3000000/2591000/2590958-a454a4bb4a16300e.jpg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51520" y="1556792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https://ru.wikipedia.org/wiki/</a:t>
            </a:r>
            <a:r>
              <a:rPr lang="ru-RU" dirty="0" err="1" smtClean="0">
                <a:hlinkClick r:id="rId4"/>
              </a:rPr>
              <a:t>Войска_ПВО_СССР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23528" y="184482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http://function.mil.ru/news_page/country/more.htm?id=11050391@egNews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51520" y="2204864"/>
            <a:ext cx="8892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6"/>
              </a:rPr>
              <a:t>http://www.warheroes.ru/content/images/photodocs/1078/original/80e816f1e267c4ec2fd2ad0ee9684334.jpg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23528" y="2780928"/>
            <a:ext cx="8820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7"/>
              </a:rPr>
              <a:t>https://ru.wikipedia.org/wiki/</a:t>
            </a:r>
            <a:r>
              <a:rPr lang="ru-RU" dirty="0" err="1" smtClean="0">
                <a:hlinkClick r:id="rId7"/>
              </a:rPr>
              <a:t>Войска_противовоздушной_и_противоракетной_обороны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3105835"/>
            <a:ext cx="6534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8"/>
              </a:rPr>
              <a:t>http://pbs.twimg.com/media/CVhmfoqUsAAMvW6.jpg:medium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3429000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9"/>
              </a:rPr>
              <a:t>http://vse.media/wp-content/uploads/2016/10/Rossiya-Belarus-i-eshhe-pyat-stran-SNG-nachali-masshtabnuyu-proverku-PVO.jpg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4077072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0"/>
              </a:rPr>
              <a:t>https://ru.wikipedia.org/wiki/</a:t>
            </a:r>
            <a:r>
              <a:rPr lang="ru-RU" dirty="0" err="1" smtClean="0">
                <a:hlinkClick r:id="rId10"/>
              </a:rPr>
              <a:t>Войска_противовоздушной_обороны_Сухопутных_войск_России#</a:t>
            </a:r>
            <a:r>
              <a:rPr lang="ru-RU" dirty="0" smtClean="0">
                <a:hlinkClick r:id="rId10"/>
              </a:rPr>
              <a:t>/</a:t>
            </a:r>
            <a:r>
              <a:rPr lang="en-US" dirty="0" smtClean="0">
                <a:hlinkClick r:id="rId10"/>
              </a:rPr>
              <a:t>media/File:%D0%A4%D0%BB%D0%B0%D0%B3_%D0%B2%D0%BE%D0%B9%D1%81%D0%BA%D0%BE%D0%B2%D0%BE%D0%B9_%D0%9F%D0%92%D0%9E.png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4941168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1"/>
              </a:rPr>
              <a:t>https://ru.wikipedia.org/wiki/</a:t>
            </a:r>
            <a:r>
              <a:rPr lang="ru-RU" dirty="0" smtClean="0">
                <a:hlinkClick r:id="rId11"/>
              </a:rPr>
              <a:t>С-300В#/</a:t>
            </a:r>
            <a:r>
              <a:rPr lang="en-US" dirty="0" smtClean="0">
                <a:hlinkClick r:id="rId11"/>
              </a:rPr>
              <a:t>media/File:9S457_self-propelled_command_post_(2).jpg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5517232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2"/>
              </a:rPr>
              <a:t>http://www.military-today.com/missiles/buk_m3_l4.jpg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5807005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3"/>
              </a:rPr>
              <a:t>https://ru.wikipedia.org/wiki/</a:t>
            </a:r>
            <a:r>
              <a:rPr lang="ru-RU" dirty="0" smtClean="0">
                <a:hlinkClick r:id="rId13"/>
              </a:rPr>
              <a:t>Бук-М2#/</a:t>
            </a:r>
            <a:r>
              <a:rPr lang="en-US" dirty="0" smtClean="0">
                <a:hlinkClick r:id="rId13"/>
              </a:rPr>
              <a:t>media/File:BUK-M2E,_MAKS_Airshow_2009.jpg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608400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4"/>
              </a:rPr>
              <a:t>http://i2.guns.ru/forums/icons/forum_pictures/001071/1071264.jpg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9" name="Picture 7" descr="C:\Users\Александр 65\Desktop\4fb18d0cf1abf786694573c820b998bf_i-6937.jpg"/>
          <p:cNvPicPr>
            <a:picLocks noChangeAspect="1" noChangeArrowheads="1"/>
          </p:cNvPicPr>
          <p:nvPr/>
        </p:nvPicPr>
        <p:blipFill>
          <a:blip r:embed="rId2" cstate="print"/>
          <a:srcRect t="26443"/>
          <a:stretch>
            <a:fillRect/>
          </a:stretch>
        </p:blipFill>
        <p:spPr bwMode="auto">
          <a:xfrm>
            <a:off x="929208" y="332656"/>
            <a:ext cx="7315200" cy="3004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Вертикальный свиток 4"/>
          <p:cNvSpPr/>
          <p:nvPr/>
        </p:nvSpPr>
        <p:spPr>
          <a:xfrm rot="10800000">
            <a:off x="107504" y="2492896"/>
            <a:ext cx="9036496" cy="4176462"/>
          </a:xfrm>
          <a:prstGeom prst="verticalScroll">
            <a:avLst>
              <a:gd name="adj" fmla="val 12479"/>
            </a:avLst>
          </a:prstGeom>
          <a:solidFill>
            <a:schemeClr val="accent6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2840737"/>
            <a:ext cx="75253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Практический опыт борьбы с аэростатами в ходе Русско-японской войны 1904-1905 гг. при обороне Порт-Артура, способствовало принятию  Артиллерийским комитетом Главного артиллерийского управления в ноябре 1907 г. решения «приступить к разработке мер борьбы с управляемыми аэростатами».</a:t>
            </a:r>
            <a:endParaRPr lang="ru-RU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4" name="AutoShape 2" descr="https://otvet.imgsmail.ru/download/4fb18d0cf1abf786694573c820b998bf_i-69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6" name="AutoShape 4" descr="https://otvet.imgsmail.ru/download/4fb18d0cf1abf786694573c820b998bf_i-69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8" name="AutoShape 6" descr="https://otvet.imgsmail.ru/download/4fb18d0cf1abf786694573c820b998bf_i-69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>
                  <a:solidFill>
                    <a:srgbClr val="0000CC"/>
                  </a:solidFill>
                </a:ln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Использованные источники</a:t>
            </a:r>
            <a:endParaRPr lang="ru-RU" sz="2400" b="1" dirty="0">
              <a:ln w="11430">
                <a:solidFill>
                  <a:srgbClr val="0000CC"/>
                </a:solidFill>
              </a:ln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1520" y="692696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https://ru.wikipedia.org/wiki/</a:t>
            </a:r>
            <a:r>
              <a:rPr lang="ru-RU" dirty="0" err="1" smtClean="0">
                <a:hlinkClick r:id="rId2"/>
              </a:rPr>
              <a:t>Оса_</a:t>
            </a:r>
            <a:r>
              <a:rPr lang="ru-RU" dirty="0" smtClean="0">
                <a:hlinkClick r:id="rId2"/>
              </a:rPr>
              <a:t>(</a:t>
            </a:r>
            <a:r>
              <a:rPr lang="ru-RU" dirty="0" err="1" smtClean="0">
                <a:hlinkClick r:id="rId2"/>
              </a:rPr>
              <a:t>зенитный_ракетный_комплекс</a:t>
            </a:r>
            <a:r>
              <a:rPr lang="ru-RU" dirty="0" smtClean="0">
                <a:hlinkClick r:id="rId2"/>
              </a:rPr>
              <a:t>)#/</a:t>
            </a:r>
            <a:r>
              <a:rPr lang="en-US" dirty="0" smtClean="0">
                <a:hlinkClick r:id="rId2"/>
              </a:rPr>
              <a:t>media/File:ParkPatriot2015part8-28.jpg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51520" y="126876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https://www.snariad.ru/wp-content/uploads/2012/11/pvo.jpg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51520" y="1556792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http://img.youtube.com/vi/oqwEmMGSz18/0.jpg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251520" y="1844824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http://www.kbm.ru/local/images/kbm/_2_jpg_jpg_1469427260.jpg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251520" y="2132856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6"/>
              </a:rPr>
              <a:t>http://nevskii-bastion.ru/VVT/VERBA_KBM_150729_06.jpg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23528" y="2492896"/>
            <a:ext cx="6462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7"/>
              </a:rPr>
              <a:t>http://kollektsiya.ru/images/stories/strela-3/pzrk-strela-3-03.jpg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23528" y="2852936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8"/>
              </a:rPr>
              <a:t>http://smolensk-i.ru/wp-content/uploads/2015/12/plus8-db.com_1.jpg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23528" y="3142709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9"/>
              </a:rPr>
              <a:t>http://ens.mil.ru/education/higher/academy/more.htm?id=11390@morfOrgEduc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ертикальный свиток 4"/>
          <p:cNvSpPr/>
          <p:nvPr/>
        </p:nvSpPr>
        <p:spPr>
          <a:xfrm rot="10800000">
            <a:off x="107504" y="3573016"/>
            <a:ext cx="9036496" cy="3096342"/>
          </a:xfrm>
          <a:prstGeom prst="verticalScroll">
            <a:avLst>
              <a:gd name="adj" fmla="val 13978"/>
            </a:avLst>
          </a:prstGeom>
          <a:solidFill>
            <a:schemeClr val="accent6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3645024"/>
            <a:ext cx="8029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Впервые войска противовоздушной обороны (ПВО) были применены в годы Первой мировой войны, когда на поле боя стали активно применятся авиация, аэростаты и дирижабли, где они использовались для действия по войскам на поле боя и поражения объектов в тылу врага. </a:t>
            </a:r>
            <a:endParaRPr lang="ru-RU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0" name="AutoShape 2" descr="https://content.foto.my.mail.ru/mail/sluny2016/_blogs/i-2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https://content.foto.my.mail.ru/mail/sluny2016/_blogs/i-2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4" name="AutoShape 6" descr="https://content.foto.my.mail.ru/mail/sluny2016/_blogs/i-2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6" name="AutoShape 8" descr="https://content.foto.my.mail.ru/mail/sluny2016/_blogs/i-2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8" name="Picture 10" descr="http://air.wanka.ru/wp-content/uploads/2014/05/V_boi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4568" y="344826"/>
            <a:ext cx="4667672" cy="32440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" descr="https://otvet.imgsmail.ru/download/4fb18d0cf1abf786694573c820b998bf_i-69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6" name="AutoShape 4" descr="https://otvet.imgsmail.ru/download/4fb18d0cf1abf786694573c820b998bf_i-69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8" name="AutoShape 6" descr="https://otvet.imgsmail.ru/download/4fb18d0cf1abf786694573c820b998bf_i-69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62" name="Picture 2" descr="http://ic.pics.livejournal.com/tipolog/9755416/1303667/1303667_original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2627784" y="852553"/>
            <a:ext cx="3838340" cy="2648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Вертикальный свиток 8"/>
          <p:cNvSpPr/>
          <p:nvPr/>
        </p:nvSpPr>
        <p:spPr>
          <a:xfrm>
            <a:off x="0" y="3429000"/>
            <a:ext cx="9036496" cy="3240358"/>
          </a:xfrm>
          <a:prstGeom prst="verticalScroll">
            <a:avLst>
              <a:gd name="adj" fmla="val 14223"/>
            </a:avLst>
          </a:prstGeom>
          <a:solidFill>
            <a:schemeClr val="accent6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 началу Первой мировой войны ведущие европейские государства располагали следующим количеством самолетного парка (аэропланов):</a:t>
            </a:r>
          </a:p>
          <a:p>
            <a:r>
              <a:rPr lang="ru-RU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Франция – 500;  Германия – 150; Россия – 140</a:t>
            </a:r>
            <a:br>
              <a:rPr lang="ru-RU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Англия – 65; Италия – 50; Австро-Венгрия – 20</a:t>
            </a:r>
            <a:endParaRPr lang="ru-RU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4" name="Picture 4" descr="http://static.diary.ru/userdir/2/2/4/4/2244109/678216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2000" y="0"/>
            <a:ext cx="2952000" cy="2154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6" name="Picture 6" descr="http://static.diary.ru/userdir/2/2/4/4/2244109/678216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-27384"/>
            <a:ext cx="2977505" cy="2084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ертикальный свиток 4"/>
          <p:cNvSpPr/>
          <p:nvPr/>
        </p:nvSpPr>
        <p:spPr>
          <a:xfrm>
            <a:off x="72008" y="3284986"/>
            <a:ext cx="9036496" cy="3456382"/>
          </a:xfrm>
          <a:prstGeom prst="verticalScroll">
            <a:avLst>
              <a:gd name="adj" fmla="val 10744"/>
            </a:avLst>
          </a:prstGeom>
          <a:solidFill>
            <a:schemeClr val="accent6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Началом формирования подразделений войсковой ПВО послужил приказ генерала Алексеева - начальника штаба Верховного Главнокомандующего от 13 декабря 1915 года № 368, которым было объявлено о формировании отдельных </a:t>
            </a:r>
            <a:r>
              <a:rPr lang="ru-RU" sz="28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четырехорудийных</a:t>
            </a:r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легких батарей для стрельбы по воздушному флоту.</a:t>
            </a:r>
            <a:endParaRPr lang="ru-RU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4" name="AutoShape 2" descr="https://otvet.imgsmail.ru/download/4fb18d0cf1abf786694573c820b998bf_i-69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6" name="AutoShape 4" descr="https://otvet.imgsmail.ru/download/4fb18d0cf1abf786694573c820b998bf_i-69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8" name="AutoShape 6" descr="https://otvet.imgsmail.ru/download/4fb18d0cf1abf786694573c820b998bf_i-69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988" name="Picture 4" descr="http://pics.livejournal.com/boomzoomer/pic/0008x1ek"/>
          <p:cNvPicPr>
            <a:picLocks noChangeAspect="1" noChangeArrowheads="1"/>
          </p:cNvPicPr>
          <p:nvPr/>
        </p:nvPicPr>
        <p:blipFill>
          <a:blip r:embed="rId2" cstate="print"/>
          <a:srcRect l="6075" r="4824" b="874"/>
          <a:stretch>
            <a:fillRect/>
          </a:stretch>
        </p:blipFill>
        <p:spPr bwMode="auto">
          <a:xfrm>
            <a:off x="251519" y="129724"/>
            <a:ext cx="2172045" cy="3011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059832" y="980728"/>
            <a:ext cx="4608512" cy="156966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Фото 2.X.1915 г. Могилёв.</a:t>
            </a:r>
            <a:b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Начальник штаба Верховного главнокомандующего Михаил Васильевич .Алексеев.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ертикальный свиток 4"/>
          <p:cNvSpPr/>
          <p:nvPr/>
        </p:nvSpPr>
        <p:spPr>
          <a:xfrm>
            <a:off x="72008" y="2924946"/>
            <a:ext cx="9036496" cy="3816422"/>
          </a:xfrm>
          <a:prstGeom prst="verticalScroll">
            <a:avLst>
              <a:gd name="adj" fmla="val 9337"/>
            </a:avLst>
          </a:prstGeom>
          <a:solidFill>
            <a:schemeClr val="accent6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Первые зенитные батареи, в том числе и на автомобильных шасси, были вооружены 76-мм орудиями и зенитными пулеметами. Полноценная  76,2-мм зенитная пушка была создана в конце 1914 г. на Путиловском заводе под руководством инженера Ф.Ф. </a:t>
            </a:r>
            <a:r>
              <a:rPr lang="ru-RU" sz="28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Лендера</a:t>
            </a:r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и талантливого русского офицера-артиллериста капитана В.В. </a:t>
            </a:r>
            <a:r>
              <a:rPr lang="ru-RU" sz="28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Тарновского</a:t>
            </a:r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4" name="AutoShape 2" descr="https://otvet.imgsmail.ru/download/4fb18d0cf1abf786694573c820b998bf_i-69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6" name="AutoShape 4" descr="https://otvet.imgsmail.ru/download/4fb18d0cf1abf786694573c820b998bf_i-69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8" name="AutoShape 6" descr="https://otvet.imgsmail.ru/download/4fb18d0cf1abf786694573c820b998bf_i-693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http://function.mil.ru/images/04-tarnovsky-lender-1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260648"/>
            <a:ext cx="4794013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220072" y="980728"/>
            <a:ext cx="3275856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«Орудие </a:t>
            </a:r>
            <a:r>
              <a:rPr lang="ru-RU" sz="24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Тарновского-Лендера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1884</Words>
  <Application>Microsoft Office PowerPoint</Application>
  <PresentationFormat>Экран (4:3)</PresentationFormat>
  <Paragraphs>220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Боевое крещение войск ПВО  в годы Великой Отечественной войны. </vt:lpstr>
      <vt:lpstr>Боевое крещение войск ПВО  в годы Великой Отечественной войны. </vt:lpstr>
      <vt:lpstr>Боевое крещение войск ПВО  в годы Великой Отечественной войны. </vt:lpstr>
      <vt:lpstr>Слайд 17</vt:lpstr>
      <vt:lpstr>Развитие войск ПВО в Советском Союзе</vt:lpstr>
      <vt:lpstr>Развитие войск ПВО в Советском Союзе</vt:lpstr>
      <vt:lpstr>Войска ПВО Современной России</vt:lpstr>
      <vt:lpstr>Войска ПВО Вооруженных сил Российской Федерации</vt:lpstr>
      <vt:lpstr>Войска ПВО Вооруженных сил Российской Федерации</vt:lpstr>
      <vt:lpstr>Войска ПВО Сухопутных войск  (Войсковой ПВО)</vt:lpstr>
      <vt:lpstr>Войска ПВО Сухопутных войск  (Войсковой ПВО)</vt:lpstr>
      <vt:lpstr>Слайд 25</vt:lpstr>
      <vt:lpstr>Слайд 26</vt:lpstr>
      <vt:lpstr>Некоторые образцы  современного вооружения войскового ПВО 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Использованные источники</vt:lpstr>
      <vt:lpstr>Использованные источники</vt:lpstr>
      <vt:lpstr>Использованные источники</vt:lpstr>
      <vt:lpstr>Использованные источники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 65</dc:creator>
  <cp:lastModifiedBy>1</cp:lastModifiedBy>
  <cp:revision>144</cp:revision>
  <dcterms:created xsi:type="dcterms:W3CDTF">2012-04-04T17:20:18Z</dcterms:created>
  <dcterms:modified xsi:type="dcterms:W3CDTF">2019-12-10T12:20:53Z</dcterms:modified>
</cp:coreProperties>
</file>