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773" r:id="rId2"/>
    <p:sldMasterId id="2147483785" r:id="rId3"/>
  </p:sldMasterIdLst>
  <p:notesMasterIdLst>
    <p:notesMasterId r:id="rId29"/>
  </p:notesMasterIdLst>
  <p:sldIdLst>
    <p:sldId id="379" r:id="rId4"/>
    <p:sldId id="324" r:id="rId5"/>
    <p:sldId id="381" r:id="rId6"/>
    <p:sldId id="382" r:id="rId7"/>
    <p:sldId id="383" r:id="rId8"/>
    <p:sldId id="385" r:id="rId9"/>
    <p:sldId id="361" r:id="rId10"/>
    <p:sldId id="362" r:id="rId11"/>
    <p:sldId id="363" r:id="rId12"/>
    <p:sldId id="323" r:id="rId13"/>
    <p:sldId id="325" r:id="rId14"/>
    <p:sldId id="326" r:id="rId15"/>
    <p:sldId id="328" r:id="rId16"/>
    <p:sldId id="367" r:id="rId17"/>
    <p:sldId id="369" r:id="rId18"/>
    <p:sldId id="370" r:id="rId19"/>
    <p:sldId id="368" r:id="rId20"/>
    <p:sldId id="378" r:id="rId21"/>
    <p:sldId id="375" r:id="rId22"/>
    <p:sldId id="335" r:id="rId23"/>
    <p:sldId id="310" r:id="rId24"/>
    <p:sldId id="333" r:id="rId25"/>
    <p:sldId id="307" r:id="rId26"/>
    <p:sldId id="332" r:id="rId27"/>
    <p:sldId id="30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00"/>
    <a:srgbClr val="FFFFCC"/>
    <a:srgbClr val="043655"/>
    <a:srgbClr val="043653"/>
    <a:srgbClr val="40181D"/>
    <a:srgbClr val="3F181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-84" y="-6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207443447455078E-2"/>
          <c:y val="4.3932657049486325E-2"/>
          <c:w val="0.89770296920661019"/>
          <c:h val="0.8296703140010606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Предметы</c:v>
                </c:pt>
              </c:strCache>
            </c:strRef>
          </c:tx>
          <c:spPr>
            <a:solidFill>
              <a:schemeClr val="accent5">
                <a:lumMod val="50000"/>
                <a:alpha val="85000"/>
              </a:schemeClr>
            </a:solidFill>
            <a:ln>
              <a:noFill/>
            </a:ln>
            <a:effectLst/>
            <a:sp3d/>
          </c:spPr>
          <c:dPt>
            <c:idx val="0"/>
            <c:spPr>
              <a:solidFill>
                <a:srgbClr val="FF0000">
                  <a:alpha val="85000"/>
                </a:srgbClr>
              </a:solidFill>
              <a:ln>
                <a:noFill/>
              </a:ln>
              <a:effectLst/>
              <a:sp3d/>
            </c:spPr>
          </c:dPt>
          <c:dPt>
            <c:idx val="1"/>
            <c:spPr>
              <a:solidFill>
                <a:srgbClr val="C00000">
                  <a:alpha val="85000"/>
                </a:srgbClr>
              </a:solidFill>
              <a:ln>
                <a:noFill/>
              </a:ln>
              <a:effectLst/>
              <a:sp3d/>
            </c:spPr>
          </c:dPt>
          <c:dPt>
            <c:idx val="2"/>
            <c:spPr>
              <a:solidFill>
                <a:srgbClr val="C00000">
                  <a:alpha val="85000"/>
                </a:srgbClr>
              </a:solidFill>
              <a:ln>
                <a:noFill/>
              </a:ln>
              <a:effectLst/>
              <a:sp3d/>
            </c:spPr>
          </c:dPt>
          <c:dPt>
            <c:idx val="3"/>
            <c:spPr>
              <a:solidFill>
                <a:srgbClr val="C00000">
                  <a:alpha val="85000"/>
                </a:srgbClr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2.4915479777758504E-2"/>
                  <c:y val="-6.83848106675833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rgbClr val="FF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ru-RU"/>
                </a:p>
              </c:tx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04804856387454E-2"/>
                  <c:y val="-9.02388471556745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ru-RU"/>
                </a:p>
              </c:tx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3933103463680822E-2"/>
                  <c:y val="-8.60468466748512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ru-RU"/>
                </a:p>
              </c:tx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3744809015581739E-2"/>
                  <c:y val="-8.799382707865444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Физика</c:v>
                </c:pt>
                <c:pt idx="1">
                  <c:v>Химия + Биология</c:v>
                </c:pt>
                <c:pt idx="2">
                  <c:v>Обществознание + История</c:v>
                </c:pt>
                <c:pt idx="3">
                  <c:v>Прочие предметы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966</c:v>
                </c:pt>
                <c:pt idx="1">
                  <c:v>181</c:v>
                </c:pt>
                <c:pt idx="2">
                  <c:v>81</c:v>
                </c:pt>
                <c:pt idx="3">
                  <c:v>25</c:v>
                </c:pt>
              </c:numCache>
            </c:numRef>
          </c:val>
        </c:ser>
        <c:dLbls>
          <c:showVal val="1"/>
        </c:dLbls>
        <c:gapWidth val="60"/>
        <c:gapDepth val="10"/>
        <c:shape val="box"/>
        <c:axId val="115153920"/>
        <c:axId val="115544832"/>
        <c:axId val="0"/>
      </c:bar3DChart>
      <c:catAx>
        <c:axId val="1151539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ru-RU"/>
          </a:p>
        </c:txPr>
        <c:crossAx val="115544832"/>
        <c:crosses val="autoZero"/>
        <c:auto val="1"/>
        <c:lblAlgn val="ctr"/>
        <c:lblOffset val="100"/>
      </c:catAx>
      <c:valAx>
        <c:axId val="115544832"/>
        <c:scaling>
          <c:orientation val="minMax"/>
          <c:max val="1100"/>
          <c:min val="0"/>
        </c:scaling>
        <c:axPos val="l"/>
        <c:majorGridlines>
          <c:spPr>
            <a:ln w="127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rgbClr val="40181D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ru-RU" b="1" dirty="0" smtClean="0">
                    <a:solidFill>
                      <a:srgbClr val="7030A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Количество БЮДЖЕТНЫХ МЕСТ</a:t>
                </a:r>
                <a:endParaRPr lang="ru-RU" b="1" dirty="0">
                  <a:solidFill>
                    <a:srgbClr val="7030A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c:rich>
          </c:tx>
          <c:layout>
            <c:manualLayout>
              <c:xMode val="edge"/>
              <c:yMode val="edge"/>
              <c:x val="5.0685061068719006E-3"/>
              <c:y val="0.23204126830883856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ru-RU"/>
          </a:p>
        </c:txPr>
        <c:crossAx val="115153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168DE-02FE-460C-B9A9-DA94C6D03B4B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FBA78-1132-4BE4-B4B5-905F094596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7594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BA78-1132-4BE4-B4B5-905F0945962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9951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BA78-1132-4BE4-B4B5-905F0945962B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837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BA78-1132-4BE4-B4B5-905F0945962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9399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BA78-1132-4BE4-B4B5-905F0945962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8956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BA78-1132-4BE4-B4B5-905F0945962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2513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BA78-1132-4BE4-B4B5-905F0945962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3501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BA78-1132-4BE4-B4B5-905F0945962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3929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BA78-1132-4BE4-B4B5-905F0945962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0331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BA78-1132-4BE4-B4B5-905F0945962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34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108724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BA78-1132-4BE4-B4B5-905F0945962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5575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7763" y="1233488"/>
            <a:ext cx="4440237" cy="3330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14763" y="9374188"/>
            <a:ext cx="2919412" cy="493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FD93B6-BD86-4659-ACE6-B200A60C9B1A}" type="slidenum">
              <a:rPr lang="ru-RU" altLang="ru-RU">
                <a:solidFill>
                  <a:prstClr val="black"/>
                </a:solidFill>
              </a:rPr>
              <a:pPr eaLnBrk="1" hangingPunct="1"/>
              <a:t>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3214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BA78-1132-4BE4-B4B5-905F0945962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4481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BA78-1132-4BE4-B4B5-905F0945962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464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BA78-1132-4BE4-B4B5-905F0945962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662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BA78-1132-4BE4-B4B5-905F0945962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1813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BA78-1132-4BE4-B4B5-905F0945962B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8959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1C81948-94A4-426B-BC05-980EE744416F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398A-E54C-4936-A269-190832366B9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609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DF916-7B83-45F4-B226-12B3290FED39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398A-E54C-4936-A269-19083236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863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6676-560E-45C5-82D7-2DE5687810BD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398A-E54C-4936-A269-190832366B9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1155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F302A-4E9E-403B-A2F2-2B45116FC5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4FB5E-A61E-43B9-A2BD-E1954F1607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093303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960F3-C804-4C07-95F4-5913C68787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0C7EB-7F5E-4913-B829-D6BE19D904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04636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3580E-DDB4-4FF3-A789-8866AC131F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B0460-A34E-4487-A0D5-49E8D51647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493147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FB56-9052-4E2B-A5DD-76F62F9CE2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CBECF-EEAA-4E5E-BF81-CFC5B8361F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050265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45C42-4538-4A09-BB76-A6509C5783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2633E-DFAA-4EDA-83A4-B326C2E112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25903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3AC97-0DBF-4A72-87F5-F3A5AC4A49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2B749-D7F6-4745-BC5B-63D26F4183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028012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B9184-904A-4584-BDD4-0B20A175BA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AB6A76-4E37-4FC8-8A40-3380782E9D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535406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E7FEA-9C65-4665-B065-532860C1C8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790B2-49CB-4EB2-9DBD-6591ABB1B5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0586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34BF-EAE2-44F7-B52E-BA6CD68C28F8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398A-E54C-4936-A269-19083236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5595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8F93B-F6EA-43A9-AE1F-BC8D53F9B8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368D3-CAF6-469F-AF28-9D390B3CAF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366405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0F500-E340-49EC-893B-43C35B35D5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7A4F6-328D-4371-8C76-7C84F7913E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551747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59CAC-1251-48D8-912C-F30F18302E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A8BDD-88CC-42E8-8A60-66AE5B2B68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482016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F302A-4E9E-403B-A2F2-2B45116FC5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4FB5E-A61E-43B9-A2BD-E1954F1607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975843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960F3-C804-4C07-95F4-5913C68787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0C7EB-7F5E-4913-B829-D6BE19D904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95160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3580E-DDB4-4FF3-A789-8866AC131F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B0460-A34E-4487-A0D5-49E8D51647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630671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FB56-9052-4E2B-A5DD-76F62F9CE2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CBECF-EEAA-4E5E-BF81-CFC5B8361F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98860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45C42-4538-4A09-BB76-A6509C5783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2633E-DFAA-4EDA-83A4-B326C2E112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04901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3AC97-0DBF-4A72-87F5-F3A5AC4A49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2B749-D7F6-4745-BC5B-63D26F4183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95033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B9184-904A-4584-BDD4-0B20A175BA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AB6A76-4E37-4FC8-8A40-3380782E9D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77680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8CDF-F8A5-4FFE-8F34-37805EC742EE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398A-E54C-4936-A269-190832366B9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11168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E7FEA-9C65-4665-B065-532860C1C8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790B2-49CB-4EB2-9DBD-6591ABB1B5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28069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8F93B-F6EA-43A9-AE1F-BC8D53F9B8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368D3-CAF6-469F-AF28-9D390B3CAF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96053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0F500-E340-49EC-893B-43C35B35D5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7A4F6-328D-4371-8C76-7C84F7913E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040156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59CAC-1251-48D8-912C-F30F18302E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A8BDD-88CC-42E8-8A60-66AE5B2B68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92728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6D9E8-FB68-4995-837F-99AC252341A3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398A-E54C-4936-A269-19083236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5577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7580-C29F-4D55-B48F-CD6D8AABAB03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398A-E54C-4936-A269-19083236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636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4E9D0-976C-4715-A737-EC299B6C3166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398A-E54C-4936-A269-19083236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584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1DBE-2F2B-438D-87A7-6C3ED30E4D39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398A-E54C-4936-A269-19083236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2953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65BB-6C8B-456E-BDD4-31AB48BEF99A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398A-E54C-4936-A269-19083236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625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A5CF-C168-4835-A886-12A7E68D9055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398A-E54C-4936-A269-190832366B9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85539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030141BA-BEA8-48CD-A448-8CA7C3F6E7FF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4BB398A-E54C-4936-A269-190832366B9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762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 ftr="0" dt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C39F0E-68A2-4C24-A698-95C85B235D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38B221-39FA-48F8-94E2-351AF0B40B44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3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C39F0E-68A2-4C24-A698-95C85B235D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38B221-39FA-48F8-94E2-351AF0B40B44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7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tsu.tula.ru/structure/mil-kaf/" TargetMode="Externa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_ТулГУ_застав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02" y="46862"/>
            <a:ext cx="9088210" cy="55175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45035" y="5776333"/>
            <a:ext cx="2509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Сайт университета</a:t>
            </a:r>
            <a:endParaRPr lang="en-US" sz="2200" b="1" dirty="0" smtClean="0">
              <a:solidFill>
                <a:srgbClr val="7030A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200" b="1" dirty="0" smtClean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www.tsu.tula.ru</a:t>
            </a:r>
            <a:endParaRPr lang="ru-RU" sz="2200" dirty="0">
              <a:solidFill>
                <a:srgbClr val="7030A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619" y="5809785"/>
            <a:ext cx="2705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Приемная комиссия</a:t>
            </a:r>
          </a:p>
          <a:p>
            <a:r>
              <a:rPr lang="ru-RU" sz="2200" b="1" dirty="0" smtClean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+7 (4872</a:t>
            </a:r>
            <a:r>
              <a:rPr lang="ru-RU" sz="2200" b="1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332-332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043653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/>
              <a:t>бюджетных</a:t>
            </a:r>
            <a:endParaRPr lang="ru-RU" sz="135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9026" y="135383"/>
            <a:ext cx="8904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РАСПРЕДЕЛЕНИЕ БЮДЖЕТНЫХ МЕСТ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2487807112"/>
              </p:ext>
            </p:extLst>
          </p:nvPr>
        </p:nvGraphicFramePr>
        <p:xfrm>
          <a:off x="223951" y="1161933"/>
          <a:ext cx="8680467" cy="5259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11079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40181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/>
              <a:t>бюджетных</a:t>
            </a:r>
            <a:endParaRPr lang="ru-RU" sz="135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36515" y="283575"/>
            <a:ext cx="8785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НОРМАТИВНАЯ БАЗА ПРИЕМА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68" y="1477109"/>
            <a:ext cx="3363325" cy="4787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Прямоугольник 5"/>
          <p:cNvSpPr>
            <a:spLocks noChangeArrowheads="1"/>
          </p:cNvSpPr>
          <p:nvPr/>
        </p:nvSpPr>
        <p:spPr bwMode="auto">
          <a:xfrm>
            <a:off x="4313862" y="2054988"/>
            <a:ext cx="474112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1800"/>
              </a:spcAft>
            </a:pPr>
            <a:r>
              <a:rPr lang="ru-RU" alt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Порядок приёма в вузы </a:t>
            </a:r>
            <a:endParaRPr lang="ru-RU" altLang="ru-RU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1800"/>
              </a:spcAft>
            </a:pPr>
            <a:r>
              <a:rPr lang="ru-RU" alt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Приказ </a:t>
            </a:r>
            <a:r>
              <a:rPr lang="ru-RU" altLang="ru-RU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Минобрнауки</a:t>
            </a:r>
            <a:r>
              <a:rPr lang="ru-RU" alt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России </a:t>
            </a:r>
            <a:r>
              <a:rPr lang="ru-RU" alt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14 </a:t>
            </a:r>
            <a:r>
              <a:rPr lang="ru-RU" alt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октября 2015 г. № </a:t>
            </a:r>
            <a:r>
              <a:rPr lang="ru-RU" alt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1147</a:t>
            </a:r>
            <a:br>
              <a:rPr lang="ru-RU" alt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alt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1800"/>
              </a:spcAft>
            </a:pPr>
            <a:r>
              <a:rPr lang="ru-RU" alt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Правила приема и другие нормативные документы </a:t>
            </a:r>
            <a:r>
              <a:rPr lang="ru-RU" alt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опубликованы  </a:t>
            </a:r>
            <a:r>
              <a:rPr lang="ru-RU" alt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сайте </a:t>
            </a:r>
            <a:r>
              <a:rPr lang="ru-RU" alt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ТулГУ</a:t>
            </a:r>
            <a:endParaRPr lang="ru-RU" alt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330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043653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srgbClr val="40181D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8029" y="210011"/>
            <a:ext cx="8582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ВСТУПИТЕЛЬНЫЕ ИСПЫТАНИЯ</a:t>
            </a:r>
          </a:p>
        </p:txBody>
      </p:sp>
      <p:sp>
        <p:nvSpPr>
          <p:cNvPr id="15" name="Прямоугольник 5"/>
          <p:cNvSpPr>
            <a:spLocks noChangeArrowheads="1"/>
          </p:cNvSpPr>
          <p:nvPr/>
        </p:nvSpPr>
        <p:spPr bwMode="auto">
          <a:xfrm>
            <a:off x="278029" y="841202"/>
            <a:ext cx="84952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68" indent="-257168" eaLnBrk="1" hangingPunct="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Приём </a:t>
            </a:r>
            <a:r>
              <a:rPr lang="ru-RU" altLang="ru-RU" sz="3200" b="1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школьников – </a:t>
            </a:r>
            <a:r>
              <a:rPr lang="ru-RU" altLang="ru-RU" sz="32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</a:t>
            </a:r>
            <a:r>
              <a:rPr lang="ru-RU" altLang="ru-RU" sz="3200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результатам </a:t>
            </a:r>
            <a:r>
              <a:rPr lang="ru-RU" altLang="ru-RU" sz="32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ru-RU" sz="32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ЕДИНОГО </a:t>
            </a:r>
            <a:r>
              <a:rPr lang="ru-RU" altLang="ru-RU" sz="3200" b="1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ГОСУДАРСТВЕННОГО ЭКЗАМЕНА</a:t>
            </a:r>
            <a:r>
              <a:rPr lang="ru-RU" altLang="ru-RU" sz="3200" b="1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altLang="ru-RU" sz="3200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ru-RU" sz="3200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32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Учитываются результаты </a:t>
            </a:r>
            <a:r>
              <a:rPr lang="ru-RU" altLang="ru-RU" sz="3200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ЕГЭ </a:t>
            </a:r>
            <a:r>
              <a:rPr lang="ru-RU" altLang="ru-RU" sz="32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2016-2020 </a:t>
            </a:r>
            <a:r>
              <a:rPr lang="ru-RU" altLang="ru-RU" sz="3200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гг</a:t>
            </a:r>
            <a:r>
              <a:rPr lang="ru-RU" altLang="ru-RU" sz="32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548362" y="2484684"/>
            <a:ext cx="8757085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SzPct val="94000"/>
              <a:buFont typeface="Arial" panose="020B0604020202020204" pitchFamily="34" charset="0"/>
              <a:buChar char="•"/>
            </a:pPr>
            <a:r>
              <a:rPr lang="ru-RU" altLang="ru-RU" sz="2800" kern="900" dirty="0" smtClean="0">
                <a:solidFill>
                  <a:srgbClr val="40181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сдать все необходимые </a:t>
            </a:r>
            <a:r>
              <a:rPr lang="ru-RU" altLang="ru-RU" sz="2800" kern="900" dirty="0">
                <a:solidFill>
                  <a:srgbClr val="40181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ЕГЭ  в основные сроки</a:t>
            </a:r>
          </a:p>
          <a:p>
            <a:pPr eaLnBrk="1" hangingPunct="1">
              <a:spcAft>
                <a:spcPts val="600"/>
              </a:spcAft>
              <a:buSzPct val="94000"/>
            </a:pPr>
            <a:r>
              <a:rPr lang="ru-RU" altLang="ru-RU" sz="2800" kern="900" dirty="0" smtClean="0">
                <a:solidFill>
                  <a:srgbClr val="40181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(</a:t>
            </a:r>
            <a:r>
              <a:rPr lang="ru-RU" altLang="ru-RU" sz="2800" kern="900" dirty="0">
                <a:solidFill>
                  <a:srgbClr val="40181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май-июнь </a:t>
            </a:r>
            <a:r>
              <a:rPr lang="ru-RU" altLang="ru-RU" sz="2800" kern="900" dirty="0" smtClean="0">
                <a:solidFill>
                  <a:srgbClr val="40181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 года)</a:t>
            </a:r>
          </a:p>
          <a:p>
            <a:pPr eaLnBrk="1" hangingPunct="1">
              <a:spcAft>
                <a:spcPts val="600"/>
              </a:spcAft>
              <a:buSzPct val="94000"/>
              <a:buFont typeface="Arial" panose="020B0604020202020204" pitchFamily="34" charset="0"/>
              <a:buChar char="•"/>
            </a:pPr>
            <a:r>
              <a:rPr lang="ru-RU" altLang="ru-RU" sz="2800" kern="900" dirty="0" smtClean="0">
                <a:solidFill>
                  <a:srgbClr val="40181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заявление об участии в ЕГЭ  подается по месту учебы</a:t>
            </a:r>
          </a:p>
          <a:p>
            <a:pPr eaLnBrk="1" hangingPunct="1">
              <a:spcAft>
                <a:spcPts val="600"/>
              </a:spcAft>
              <a:buSzPct val="94000"/>
            </a:pPr>
            <a:r>
              <a:rPr lang="ru-RU" altLang="ru-RU" sz="2800" b="1" kern="900" dirty="0" smtClean="0">
                <a:solidFill>
                  <a:srgbClr val="40181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ru-RU" altLang="ru-RU" sz="2800" b="1" kern="900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</a:t>
            </a:r>
            <a:r>
              <a:rPr lang="ru-RU" altLang="ru-RU" sz="2800" b="1" kern="9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февраля </a:t>
            </a:r>
            <a:r>
              <a:rPr lang="ru-RU" altLang="ru-RU" sz="2800" b="1" kern="900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 </a:t>
            </a:r>
            <a:r>
              <a:rPr lang="ru-RU" altLang="ru-RU" sz="2800" b="1" kern="9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года</a:t>
            </a:r>
          </a:p>
          <a:p>
            <a:pPr eaLnBrk="1" hangingPunct="1">
              <a:spcAft>
                <a:spcPts val="600"/>
              </a:spcAft>
              <a:buSzPct val="94000"/>
              <a:buFont typeface="Arial" panose="020B0604020202020204" pitchFamily="34" charset="0"/>
              <a:buChar char="•"/>
            </a:pPr>
            <a:r>
              <a:rPr lang="ru-RU" altLang="ru-RU" sz="2800" kern="900" dirty="0">
                <a:solidFill>
                  <a:srgbClr val="40181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приеме в ВУЗы засчитываются результаты </a:t>
            </a:r>
            <a:r>
              <a:rPr lang="ru-RU" altLang="ru-RU" sz="2800" b="1" kern="9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ПРОФИЛЬНОЙ</a:t>
            </a:r>
            <a:r>
              <a:rPr lang="ru-RU" altLang="ru-RU" sz="2800" kern="9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2800" kern="900" dirty="0">
                <a:solidFill>
                  <a:srgbClr val="40181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математики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1871" y="5554408"/>
            <a:ext cx="87760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8" indent="-25716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altLang="ru-RU" sz="32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Приём </a:t>
            </a:r>
            <a:r>
              <a:rPr lang="ru-RU" altLang="ru-RU" sz="3200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выпускников колледжей и техникумов </a:t>
            </a:r>
            <a:r>
              <a:rPr lang="ru-RU" altLang="ru-RU" sz="32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может осуществляться без ЕГЭ</a:t>
            </a:r>
            <a:endParaRPr lang="ru-RU" altLang="ru-RU" sz="3200" dirty="0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136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905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40181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/>
              <a:t>бюджетных</a:t>
            </a:r>
            <a:endParaRPr lang="ru-RU" sz="13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9026" y="135383"/>
            <a:ext cx="8904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 smtClean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 КАКИМ ПРЕДМЕТАМ СДАВАТЬ ЕГЭ?</a:t>
            </a:r>
            <a:endParaRPr lang="ru-RU" sz="3200" b="1" spc="100" dirty="0">
              <a:solidFill>
                <a:srgbClr val="7030A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032858" y="861048"/>
            <a:ext cx="4849683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Группа 1"/>
          <p:cNvGrpSpPr/>
          <p:nvPr/>
        </p:nvGrpSpPr>
        <p:grpSpPr>
          <a:xfrm>
            <a:off x="509012" y="947732"/>
            <a:ext cx="8154928" cy="1656038"/>
            <a:chOff x="509012" y="947732"/>
            <a:chExt cx="8154928" cy="165603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036318" y="2447584"/>
              <a:ext cx="2219569" cy="156186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 flipH="1" flipV="1">
              <a:off x="509012" y="1531144"/>
              <a:ext cx="531595" cy="90725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3248025" y="1531144"/>
              <a:ext cx="5415915" cy="91440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012" y="947732"/>
              <a:ext cx="8154928" cy="56060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</p:grpSp>
      <p:sp>
        <p:nvSpPr>
          <p:cNvPr id="27" name="Выноска со стрелкой вверх 26"/>
          <p:cNvSpPr/>
          <p:nvPr/>
        </p:nvSpPr>
        <p:spPr>
          <a:xfrm>
            <a:off x="6262565" y="1531144"/>
            <a:ext cx="1864165" cy="1860733"/>
          </a:xfrm>
          <a:prstGeom prst="upArrowCallout">
            <a:avLst>
              <a:gd name="adj1" fmla="val 12206"/>
              <a:gd name="adj2" fmla="val 13514"/>
              <a:gd name="adj3" fmla="val 28079"/>
              <a:gd name="adj4" fmla="val 5409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предметы ЕГЭ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9" name="Выноска со стрелкой вверх 28"/>
          <p:cNvSpPr/>
          <p:nvPr/>
        </p:nvSpPr>
        <p:spPr>
          <a:xfrm>
            <a:off x="3918340" y="1515850"/>
            <a:ext cx="1864165" cy="1860733"/>
          </a:xfrm>
          <a:prstGeom prst="upArrowCallout">
            <a:avLst>
              <a:gd name="adj1" fmla="val 12206"/>
              <a:gd name="adj2" fmla="val 13514"/>
              <a:gd name="adj3" fmla="val 28079"/>
              <a:gd name="adj4" fmla="val 5409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кол-во мест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004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1512887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b="1" dirty="0" smtClean="0">
                <a:solidFill>
                  <a:srgbClr val="7030A0"/>
                </a:solidFill>
              </a:rPr>
              <a:t>Результаты ЕГЭ должны превышать минимальные уровни</a:t>
            </a:r>
          </a:p>
        </p:txBody>
      </p:sp>
      <p:sp>
        <p:nvSpPr>
          <p:cNvPr id="25603" name="TextBox 6"/>
          <p:cNvSpPr txBox="1">
            <a:spLocks noChangeArrowheads="1"/>
          </p:cNvSpPr>
          <p:nvPr/>
        </p:nvSpPr>
        <p:spPr bwMode="auto">
          <a:xfrm>
            <a:off x="395288" y="1844675"/>
            <a:ext cx="1965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Общие границы:</a:t>
            </a:r>
          </a:p>
        </p:txBody>
      </p:sp>
      <p:sp>
        <p:nvSpPr>
          <p:cNvPr id="25604" name="TextBox 8"/>
          <p:cNvSpPr txBox="1">
            <a:spLocks noChangeArrowheads="1"/>
          </p:cNvSpPr>
          <p:nvPr/>
        </p:nvSpPr>
        <p:spPr bwMode="auto">
          <a:xfrm>
            <a:off x="5148263" y="1844675"/>
            <a:ext cx="364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Границы для «Лечебного дела»:</a:t>
            </a:r>
          </a:p>
        </p:txBody>
      </p:sp>
      <p:graphicFrame>
        <p:nvGraphicFramePr>
          <p:cNvPr id="9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92937548"/>
              </p:ext>
            </p:extLst>
          </p:nvPr>
        </p:nvGraphicFramePr>
        <p:xfrm>
          <a:off x="468313" y="2349500"/>
          <a:ext cx="3959225" cy="4232279"/>
        </p:xfrm>
        <a:graphic>
          <a:graphicData uri="http://schemas.openxmlformats.org/drawingml/2006/table">
            <a:tbl>
              <a:tblPr/>
              <a:tblGrid>
                <a:gridCol w="2232025"/>
                <a:gridCol w="1727200"/>
              </a:tblGrid>
              <a:tr h="609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баллов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Математика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Обществознание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Иностранный язык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18112618"/>
              </p:ext>
            </p:extLst>
          </p:nvPr>
        </p:nvGraphicFramePr>
        <p:xfrm>
          <a:off x="5219700" y="2349500"/>
          <a:ext cx="3529013" cy="1804989"/>
        </p:xfrm>
        <a:graphic>
          <a:graphicData uri="http://schemas.openxmlformats.org/drawingml/2006/table">
            <a:tbl>
              <a:tblPr/>
              <a:tblGrid>
                <a:gridCol w="1981200"/>
                <a:gridCol w="1547813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баллов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8830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40181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>
                <a:solidFill>
                  <a:srgbClr val="FFFFFF"/>
                </a:solidFill>
              </a:rPr>
              <a:t>бюджетных</a:t>
            </a:r>
            <a:endParaRPr lang="ru-RU" sz="135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3232" y="143061"/>
            <a:ext cx="88401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ПОДГОТОВИТЕЛЬНЫЕ КУРСЫ </a:t>
            </a:r>
            <a:endParaRPr lang="ru-RU" sz="3200" b="1" spc="100" dirty="0" smtClean="0">
              <a:solidFill>
                <a:srgbClr val="7030A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3200" b="1" spc="100" dirty="0" smtClean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ДЛЯ </a:t>
            </a:r>
            <a:r>
              <a:rPr lang="ru-RU" sz="3200" b="1" spc="100" dirty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УЧАЩИХСЯ 11 КЛАССОВ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203494" y="1286634"/>
          <a:ext cx="8799893" cy="459800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5711274"/>
                <a:gridCol w="3088619"/>
              </a:tblGrid>
              <a:tr h="83622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 курсов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Продолжительность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обучения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80000"/>
                      </a:srgbClr>
                    </a:solidFill>
                  </a:tcPr>
                </a:tc>
              </a:tr>
              <a:tr h="95538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Курсы подготовки по </a:t>
                      </a:r>
                      <a:r>
                        <a:rPr lang="ru-RU" sz="160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математике, физике, химии, биологии, обществознанию, литературе, истории и русскому языку</a:t>
                      </a: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сентябрь – май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(начало занятий: конец сентября)</a:t>
                      </a: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5613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Профильные</a:t>
                      </a:r>
                      <a:r>
                        <a:rPr lang="ru-RU" sz="1600" baseline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физико-математические курсы</a:t>
                      </a:r>
                      <a:endParaRPr lang="ru-RU" sz="1600" dirty="0" smtClean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100" b="1" dirty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282" marR="532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6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Профильные</a:t>
                      </a:r>
                      <a:r>
                        <a:rPr lang="ru-RU" sz="1600" baseline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химико-биологические курсы</a:t>
                      </a:r>
                      <a:endParaRPr lang="ru-RU" sz="1600" dirty="0" smtClean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53282" marR="532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5317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0" dirty="0" smtClean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Курсы по</a:t>
                      </a:r>
                      <a:r>
                        <a:rPr lang="ru-RU" sz="1600" b="0" baseline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направлению подготовки </a:t>
                      </a:r>
                      <a:r>
                        <a:rPr lang="ru-RU" sz="1600" baseline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«Дизайн»</a:t>
                      </a: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282" marR="532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28543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Курсы по</a:t>
                      </a:r>
                      <a:r>
                        <a:rPr lang="ru-RU" sz="1600" b="0" baseline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направлению подготовки </a:t>
                      </a:r>
                      <a:r>
                        <a:rPr lang="ru-RU" sz="1600" baseline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«Архитектура»</a:t>
                      </a:r>
                      <a:endParaRPr lang="ru-RU" sz="1600" dirty="0" smtClean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октябрь – апрель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(начало занятий: начало октября)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1" dirty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63232" y="6016791"/>
            <a:ext cx="8406281" cy="657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400"/>
              </a:spcAft>
            </a:pPr>
            <a:r>
              <a:rPr lang="ru-RU" sz="1500" dirty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Факультет довузовской подготовки: </a:t>
            </a:r>
            <a:r>
              <a:rPr lang="ru-RU" sz="1500" b="1" dirty="0" smtClean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(</a:t>
            </a:r>
            <a:r>
              <a:rPr lang="ru-RU" sz="1500" b="1" dirty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4872) 25-46-83; (4872) </a:t>
            </a:r>
            <a:r>
              <a:rPr lang="ru-RU" sz="1500" b="1" dirty="0" smtClean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71-75-35 </a:t>
            </a:r>
            <a:r>
              <a:rPr lang="ru-RU" sz="1500" dirty="0" smtClean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Полная информация о курсах и стоимости на сайте:</a:t>
            </a:r>
            <a:r>
              <a:rPr lang="ru-RU" sz="1500" b="1" dirty="0" smtClean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</a:t>
            </a:r>
            <a:r>
              <a:rPr lang="en-US" sz="1500" b="1" dirty="0" smtClean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fdp.tsu.tula.ru</a:t>
            </a:r>
            <a:endParaRPr lang="ru-RU" sz="1500" b="1" dirty="0">
              <a:solidFill>
                <a:srgbClr val="40181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60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40181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>
                <a:solidFill>
                  <a:srgbClr val="FFFFFF"/>
                </a:solidFill>
              </a:rPr>
              <a:t>бюджетных</a:t>
            </a:r>
            <a:endParaRPr lang="ru-RU" sz="135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062" y="91818"/>
            <a:ext cx="88585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ПОДГОТОВИТЕЛЬНЫЕ КУРСЫ </a:t>
            </a:r>
            <a:endParaRPr lang="ru-RU" sz="3200" b="1" spc="100" dirty="0" smtClean="0">
              <a:solidFill>
                <a:srgbClr val="7030A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3200" b="1" spc="100" dirty="0" smtClean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ДЛЯ </a:t>
            </a:r>
            <a:r>
              <a:rPr lang="ru-RU" sz="3200" b="1" spc="100" dirty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УЧАЩИХСЯ 9-10 КЛАССОВ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203494" y="1286634"/>
          <a:ext cx="8619553" cy="417974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5472376"/>
                <a:gridCol w="3147177"/>
              </a:tblGrid>
              <a:tr h="74354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 курсов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Продолжительность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обучения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80000"/>
                      </a:srgbClr>
                    </a:solidFill>
                  </a:tcPr>
                </a:tc>
              </a:tr>
              <a:tr h="825343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Курсы подготовки по </a:t>
                      </a:r>
                      <a:r>
                        <a:rPr lang="ru-RU" sz="160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математике, физике, химии, биологии, обществознанию, истории и русскому языку</a:t>
                      </a: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сентябрь – май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(начало занятий: конец сентября)</a:t>
                      </a:r>
                      <a:endParaRPr lang="ru-RU" sz="1200" b="1" dirty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5196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Профильные</a:t>
                      </a:r>
                      <a:r>
                        <a:rPr lang="ru-RU" sz="1600" baseline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физико-математические курсы</a:t>
                      </a:r>
                      <a:endParaRPr lang="ru-RU" sz="1600" dirty="0" smtClean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100" b="1" dirty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282" marR="532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74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Профильные</a:t>
                      </a:r>
                      <a:r>
                        <a:rPr lang="ru-RU" sz="1600" baseline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химико-биологические курсы</a:t>
                      </a:r>
                      <a:endParaRPr lang="ru-RU" sz="1600" dirty="0" smtClean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53282" marR="532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15501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Курсы по</a:t>
                      </a:r>
                      <a:r>
                        <a:rPr lang="ru-RU" sz="1600" b="0" baseline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направлению подготовки</a:t>
                      </a:r>
                      <a:r>
                        <a:rPr lang="ru-RU" sz="1600" baseline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«Дизайн»</a:t>
                      </a:r>
                    </a:p>
                    <a:p>
                      <a:pPr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282" marR="5328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2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Курсы подготовки по</a:t>
                      </a:r>
                      <a:r>
                        <a:rPr lang="ru-RU" sz="160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математике*, физике*,</a:t>
                      </a:r>
                      <a:r>
                        <a:rPr lang="ru-RU" sz="1600" baseline="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русскому языку* </a:t>
                      </a: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октябрь – май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(начало занятий: начало октября</a:t>
                      </a:r>
                      <a:r>
                        <a:rPr lang="ru-RU" sz="1000" b="1" dirty="0" smtClean="0">
                          <a:solidFill>
                            <a:srgbClr val="40181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ru-RU" sz="1000" b="1" dirty="0">
                        <a:solidFill>
                          <a:srgbClr val="40181D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9962" marR="399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03494" y="5570433"/>
            <a:ext cx="3278462" cy="3288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  <a:defRPr/>
            </a:pPr>
            <a:r>
              <a:rPr lang="ru-RU" sz="1600" dirty="0" smtClean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- для </a:t>
            </a:r>
            <a:r>
              <a:rPr lang="ru-RU" sz="1600" dirty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учащихся </a:t>
            </a:r>
            <a:r>
              <a:rPr lang="ru-RU" sz="1600" b="1" dirty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 </a:t>
            </a:r>
            <a:r>
              <a:rPr lang="ru-RU" sz="1600" b="1" dirty="0" smtClean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классов</a:t>
            </a:r>
            <a:endParaRPr lang="ru-RU" sz="1600" b="1" dirty="0">
              <a:solidFill>
                <a:srgbClr val="40181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062" y="6049941"/>
            <a:ext cx="8406281" cy="657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400"/>
              </a:spcAft>
            </a:pPr>
            <a:r>
              <a:rPr lang="ru-RU" sz="1500" dirty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Факультет довузовской подготовки: </a:t>
            </a:r>
            <a:r>
              <a:rPr lang="ru-RU" sz="1500" b="1" dirty="0" smtClean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(</a:t>
            </a:r>
            <a:r>
              <a:rPr lang="ru-RU" sz="1500" b="1" dirty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4872) 25-46-83; (4872) </a:t>
            </a:r>
            <a:r>
              <a:rPr lang="ru-RU" sz="1500" b="1" dirty="0" smtClean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71-75-35 </a:t>
            </a:r>
            <a:r>
              <a:rPr lang="ru-RU" sz="1500" dirty="0" smtClean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Полная информация о курсах и стоимости на сайте:</a:t>
            </a:r>
            <a:r>
              <a:rPr lang="ru-RU" sz="1500" b="1" dirty="0" smtClean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</a:t>
            </a:r>
            <a:r>
              <a:rPr lang="en-US" sz="1500" b="1" dirty="0" smtClean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fdp.tsu.tula.ru</a:t>
            </a:r>
            <a:endParaRPr lang="ru-RU" sz="1500" b="1" dirty="0">
              <a:solidFill>
                <a:srgbClr val="40181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8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2535" y="160652"/>
            <a:ext cx="878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УЧЕТ ИНДИВИДУАЛЬНЫХ ДОСТИЖЕНИЙ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1940" y="1127129"/>
            <a:ext cx="8168430" cy="5080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9565" indent="-342892" fontAlgn="base">
              <a:lnSpc>
                <a:spcPct val="150000"/>
              </a:lnSpc>
              <a:spcBef>
                <a:spcPct val="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итоговое сочинение – </a:t>
            </a:r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балл</a:t>
            </a:r>
          </a:p>
          <a:p>
            <a:pPr marL="409565" indent="-342892" fontAlgn="base">
              <a:lnSpc>
                <a:spcPct val="150000"/>
              </a:lnSpc>
              <a:spcBef>
                <a:spcPct val="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аттестат с отличием – </a:t>
            </a:r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балла</a:t>
            </a:r>
          </a:p>
          <a:p>
            <a:pPr marL="409565" indent="-342892" fontAlgn="base">
              <a:lnSpc>
                <a:spcPct val="150000"/>
              </a:lnSpc>
              <a:spcBef>
                <a:spcPct val="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грамота победителя/призёра регионального этапа Всероссийской олимпиады школьников – </a:t>
            </a:r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балла</a:t>
            </a:r>
          </a:p>
          <a:p>
            <a:pPr marL="409565" indent="-342892" fontAlgn="base">
              <a:lnSpc>
                <a:spcPct val="150000"/>
              </a:lnSpc>
              <a:spcBef>
                <a:spcPct val="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золотой значок ГТО – </a:t>
            </a:r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балла</a:t>
            </a:r>
          </a:p>
          <a:p>
            <a:pPr marL="409565" indent="-342892" fontAlgn="base">
              <a:lnSpc>
                <a:spcPct val="150000"/>
              </a:lnSpc>
              <a:spcBef>
                <a:spcPct val="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волонтёрская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деятельность – </a:t>
            </a:r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балл</a:t>
            </a:r>
          </a:p>
          <a:p>
            <a:pPr marL="409565" indent="-342892" fontAlgn="base">
              <a:lnSpc>
                <a:spcPct val="150000"/>
              </a:lnSpc>
              <a:spcBef>
                <a:spcPct val="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грамота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победителя чемпионата по профессиональному мастерству среди инвалидов и лиц с  ОВЗ "</a:t>
            </a:r>
            <a:r>
              <a:rPr lang="ru-R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Абилимпикс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– </a:t>
            </a:r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</a:t>
            </a:r>
            <a:r>
              <a:rPr lang="ru-RU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баллов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80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40181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бюд</a:t>
            </a:r>
          </a:p>
          <a:p>
            <a:pPr algn="ctr"/>
            <a:r>
              <a:rPr lang="ru-RU" sz="1350" dirty="0"/>
              <a:t>тнх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2956" y="3237369"/>
            <a:ext cx="8458088" cy="2803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4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Лауреаты заключительного этапа </a:t>
            </a:r>
          </a:p>
          <a:p>
            <a:pPr marL="66674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физике</a:t>
            </a:r>
            <a:r>
              <a:rPr lang="ru-RU" sz="21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ru-RU" sz="2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</a:t>
            </a:r>
            <a:r>
              <a:rPr lang="ru-RU" sz="2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математике:</a:t>
            </a:r>
          </a:p>
          <a:p>
            <a:pPr marL="66674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место – </a:t>
            </a:r>
            <a:r>
              <a:rPr lang="ru-RU" sz="21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баллов</a:t>
            </a: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I место – </a:t>
            </a:r>
            <a:r>
              <a:rPr lang="ru-RU" sz="21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баллов</a:t>
            </a:r>
          </a:p>
          <a:p>
            <a:pPr marL="66674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 место – </a:t>
            </a:r>
            <a:r>
              <a:rPr lang="ru-RU" sz="21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баллов</a:t>
            </a: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II место – </a:t>
            </a:r>
            <a:r>
              <a:rPr lang="ru-RU" sz="21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балла</a:t>
            </a:r>
          </a:p>
          <a:p>
            <a:pPr marL="66674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III место – </a:t>
            </a:r>
            <a:r>
              <a:rPr lang="ru-RU" sz="21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баллов</a:t>
            </a: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III место – </a:t>
            </a:r>
            <a:r>
              <a:rPr lang="ru-RU" sz="21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балла</a:t>
            </a:r>
          </a:p>
          <a:p>
            <a:pPr marL="66674" fontAlgn="base">
              <a:spcBef>
                <a:spcPct val="0"/>
              </a:spcBef>
              <a:spcAft>
                <a:spcPts val="600"/>
              </a:spcAft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Грамота – </a:t>
            </a:r>
            <a:r>
              <a:rPr lang="ru-RU" sz="21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балла</a:t>
            </a:r>
            <a:endParaRPr lang="ru-RU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2957" y="6019541"/>
            <a:ext cx="8458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4" fontAlgn="base">
              <a:spcBef>
                <a:spcPct val="0"/>
              </a:spcBef>
              <a:spcAft>
                <a:spcPts val="900"/>
              </a:spcAft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Победители отборочного этапа, принявшие участие в заключительном этапе – </a:t>
            </a:r>
            <a:r>
              <a:rPr lang="ru-RU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балл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657515" y="187996"/>
            <a:ext cx="62933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ОЛИМПИАДА ШКОЛЬНИКОВ </a:t>
            </a:r>
            <a:r>
              <a:rPr lang="ru-RU" sz="3200" b="1" spc="100" dirty="0" smtClean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b="1" spc="100" dirty="0" smtClean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spc="100" dirty="0" smtClean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3200" b="1" spc="100" dirty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НАСЛЕДНИКИ ЛЕВШИ»</a:t>
            </a:r>
          </a:p>
        </p:txBody>
      </p:sp>
      <p:pic>
        <p:nvPicPr>
          <p:cNvPr id="3074" name="Изображение 1" descr="Эмблема Левш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130" y="430452"/>
            <a:ext cx="2309559" cy="230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97868" y="1258951"/>
            <a:ext cx="6556917" cy="1913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4" algn="ctr" fontAlgn="base">
              <a:spcBef>
                <a:spcPct val="0"/>
              </a:spcBef>
              <a:spcAft>
                <a:spcPts val="500"/>
              </a:spcAft>
            </a:pPr>
            <a:r>
              <a:rPr lang="ru-RU" sz="3000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Приём на технические направления и специальности без экзаменов</a:t>
            </a:r>
          </a:p>
          <a:p>
            <a:pPr marL="66674" algn="ctr" fontAlgn="base">
              <a:spcBef>
                <a:spcPct val="0"/>
              </a:spcBef>
              <a:spcAft>
                <a:spcPts val="500"/>
              </a:spcAft>
            </a:pPr>
            <a:r>
              <a:rPr lang="ru-RU" sz="25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Лауреаты заключительного этапа по физике</a:t>
            </a:r>
          </a:p>
          <a:p>
            <a:pPr marL="66674" algn="ctr" fontAlgn="base">
              <a:spcBef>
                <a:spcPct val="0"/>
              </a:spcBef>
              <a:spcAft>
                <a:spcPts val="500"/>
              </a:spcAft>
            </a:pPr>
            <a:r>
              <a:rPr lang="en-US" sz="2500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I, II </a:t>
            </a:r>
            <a:r>
              <a:rPr lang="ru-RU" sz="2500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или </a:t>
            </a:r>
            <a:r>
              <a:rPr lang="en-US" sz="2500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III </a:t>
            </a:r>
            <a:r>
              <a:rPr lang="ru-RU" sz="2500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место + ЕГЭ по физике от 75 баллов</a:t>
            </a:r>
          </a:p>
        </p:txBody>
      </p:sp>
    </p:spTree>
    <p:extLst>
      <p:ext uri="{BB962C8B-B14F-4D97-AF65-F5344CB8AC3E}">
        <p14:creationId xmlns:p14="http://schemas.microsoft.com/office/powerpoint/2010/main" xmlns="" val="167390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850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40181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16351" y="287571"/>
            <a:ext cx="87670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ТУЛГУ – ОПОРНЫЙ УНИВЕРСИТЕТ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950" y="1224653"/>
            <a:ext cx="4336031" cy="49495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4402066" y="1472145"/>
            <a:ext cx="4741933" cy="437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900"/>
              </a:spcAft>
            </a:pPr>
            <a:r>
              <a:rPr lang="ru-RU" altLang="ru-RU" sz="1500" b="1" dirty="0">
                <a:solidFill>
                  <a:srgbClr val="40181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Стратегические проекты:</a:t>
            </a:r>
          </a:p>
          <a:p>
            <a:pPr marL="214308" indent="-214308" eaLnBrk="1" hangingPunct="1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1500" dirty="0">
                <a:solidFill>
                  <a:srgbClr val="40181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Научно-образовательная среда для оборонно-промышленного комплекса Тульской области</a:t>
            </a:r>
          </a:p>
          <a:p>
            <a:pPr marL="214308" indent="-214308" eaLnBrk="1" hangingPunct="1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1500" dirty="0">
                <a:solidFill>
                  <a:srgbClr val="40181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Новая генерация кадрового ресурса для транспорта XXI века</a:t>
            </a:r>
          </a:p>
          <a:p>
            <a:pPr marL="214308" indent="-214308" eaLnBrk="1" hangingPunct="1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1500" dirty="0">
                <a:solidFill>
                  <a:srgbClr val="40181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Инновационная проектно-ориентированная образовательная среда – основа подготовки кадров для производственно-строительного комплекса</a:t>
            </a:r>
          </a:p>
          <a:p>
            <a:pPr marL="214308" indent="-214308" eaLnBrk="1" hangingPunct="1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1500" dirty="0">
                <a:solidFill>
                  <a:srgbClr val="40181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Подготовка рабочих и специалистов для высокотехнологичных производств с учетом международных стандартов (WSR)</a:t>
            </a:r>
          </a:p>
          <a:p>
            <a:pPr marL="214308" indent="-214308" eaLnBrk="1" hangingPunct="1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1500" dirty="0">
                <a:solidFill>
                  <a:srgbClr val="40181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Инновационная модель подготовки и непрерывного профессионального развития специалистов в сфере здравоохранения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348178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40181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бюд</a:t>
            </a:r>
          </a:p>
          <a:p>
            <a:pPr algn="ctr"/>
            <a:r>
              <a:rPr lang="ru-RU" sz="1350" dirty="0"/>
              <a:t>тнх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5851" y="1480896"/>
            <a:ext cx="8034001" cy="1833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4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Лауреаты заключительного этапа </a:t>
            </a:r>
          </a:p>
          <a:p>
            <a:pPr marL="66674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место – </a:t>
            </a:r>
            <a:r>
              <a:rPr lang="ru-RU" sz="21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баллов</a:t>
            </a:r>
            <a:endParaRPr lang="en-US" sz="21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6674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 место – </a:t>
            </a:r>
            <a:r>
              <a:rPr lang="ru-RU" sz="21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баллов</a:t>
            </a:r>
            <a:endParaRPr lang="en-US" sz="21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6674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III место – </a:t>
            </a:r>
            <a:r>
              <a:rPr lang="ru-RU" sz="21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баллов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162" y="185206"/>
            <a:ext cx="879054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«ОЛИМПИАДА ШКОЛЬНИКОВ ЦЕНТРА РОССИИ</a:t>
            </a:r>
            <a:r>
              <a:rPr lang="ru-RU" sz="2600" b="1" dirty="0" smtClean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»,</a:t>
            </a:r>
          </a:p>
          <a:p>
            <a:pPr algn="ctr"/>
            <a:r>
              <a:rPr lang="ru-RU" sz="2600" b="1" dirty="0" smtClean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2600" b="1" dirty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ЗВЕЗДА», </a:t>
            </a:r>
            <a:r>
              <a:rPr lang="ru-RU" sz="2600" b="1" dirty="0" smtClean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САММАТ  </a:t>
            </a:r>
            <a:r>
              <a:rPr lang="ru-RU" sz="2600" b="1" dirty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по профильному предмету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4162" y="1029144"/>
            <a:ext cx="8790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(не используемые для получения особых прав и (или) </a:t>
            </a:r>
          </a:p>
          <a:p>
            <a:pPr algn="ctr"/>
            <a:r>
              <a:rPr lang="ru-RU" sz="1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 при поступлении на обучение)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5381" y="2287083"/>
            <a:ext cx="4756883" cy="11465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2107" y="1187457"/>
            <a:ext cx="1484312" cy="144878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3812" y="3428504"/>
            <a:ext cx="876829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«Открытая </a:t>
            </a:r>
            <a:r>
              <a:rPr lang="ru-RU" sz="2600" dirty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региональная олимпиада по программированию для </a:t>
            </a:r>
            <a:r>
              <a:rPr lang="ru-RU" sz="2600" dirty="0" smtClean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школьников», интеллектуальный конкурс </a:t>
            </a:r>
            <a:r>
              <a:rPr lang="ru-RU" sz="2600" dirty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школьников «</a:t>
            </a:r>
            <a:r>
              <a:rPr lang="ru-RU" sz="2600" b="1" dirty="0" err="1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РУБИтех</a:t>
            </a:r>
            <a:r>
              <a:rPr lang="ru-RU" sz="2600" dirty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» по программированию и </a:t>
            </a:r>
            <a:r>
              <a:rPr lang="ru-RU" sz="2600" dirty="0" smtClean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робототехнике</a:t>
            </a:r>
            <a:endParaRPr lang="ru-RU" sz="2600" b="1" dirty="0">
              <a:solidFill>
                <a:srgbClr val="7030A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5052" y="4753377"/>
            <a:ext cx="5198581" cy="1794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4" fontAlgn="base">
              <a:lnSpc>
                <a:spcPct val="120000"/>
              </a:lnSpc>
              <a:spcBef>
                <a:spcPct val="0"/>
              </a:spcBef>
              <a:spcAft>
                <a:spcPts val="500"/>
              </a:spcAft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Лауреаты заключительного этапа </a:t>
            </a:r>
          </a:p>
          <a:p>
            <a:pPr marL="66674" fontAlgn="base">
              <a:lnSpc>
                <a:spcPct val="120000"/>
              </a:lnSpc>
              <a:spcBef>
                <a:spcPct val="0"/>
              </a:spcBef>
              <a:spcAft>
                <a:spcPts val="500"/>
              </a:spcAft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место – </a:t>
            </a:r>
            <a:r>
              <a:rPr lang="en-US" sz="21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ru-RU" sz="21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баллов</a:t>
            </a:r>
            <a:endParaRPr lang="en-US" sz="21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6674" fontAlgn="base">
              <a:lnSpc>
                <a:spcPct val="120000"/>
              </a:lnSpc>
              <a:spcBef>
                <a:spcPct val="0"/>
              </a:spcBef>
              <a:spcAft>
                <a:spcPts val="500"/>
              </a:spcAft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 место – </a:t>
            </a:r>
            <a:r>
              <a:rPr lang="en-US" sz="21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ru-RU" sz="21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балла</a:t>
            </a:r>
            <a:endParaRPr lang="en-US" sz="21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6674" fontAlgn="base">
              <a:lnSpc>
                <a:spcPct val="120000"/>
              </a:lnSpc>
              <a:spcBef>
                <a:spcPct val="0"/>
              </a:spcBef>
              <a:spcAft>
                <a:spcPts val="500"/>
              </a:spcAft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III место – </a:t>
            </a:r>
            <a:r>
              <a:rPr lang="en-US" sz="21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sz="21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балла</a:t>
            </a:r>
          </a:p>
        </p:txBody>
      </p:sp>
      <p:pic>
        <p:nvPicPr>
          <p:cNvPr id="13" name="Picture 2" descr="ÐÐ°ÑÑÐ¸Ð½ÐºÐ¸ Ð¿Ð¾ Ð·Ð°Ð¿ÑÐ¾ÑÑ ÑÐ¾Ð±Ð¾Ñ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1028" y="4716966"/>
            <a:ext cx="2410674" cy="192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3370" y="5825711"/>
            <a:ext cx="2381674" cy="64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990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40181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бюд</a:t>
            </a:r>
          </a:p>
          <a:p>
            <a:pPr algn="ctr"/>
            <a:r>
              <a:rPr lang="ru-RU" sz="1350" dirty="0"/>
              <a:t>тнх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6909" y="347868"/>
            <a:ext cx="8769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ПРИЕМ НА ЦЕЛЕВОЕ ОБУЧЕНИЕ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96909" y="1618277"/>
            <a:ext cx="8458088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9565" indent="-342892" fontAlgn="base">
              <a:spcBef>
                <a:spcPts val="9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Федеральный закон N 337-ФЗ от 3 августа 2018 года</a:t>
            </a:r>
          </a:p>
          <a:p>
            <a:pPr marL="409565" indent="-342892" fontAlgn="base">
              <a:spcBef>
                <a:spcPts val="9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квоты приёма на целевое обучение устанавливаются Правительством Российской Федерации </a:t>
            </a:r>
          </a:p>
          <a:p>
            <a:pPr marL="409565" indent="-342892" fontAlgn="base">
              <a:spcBef>
                <a:spcPts val="9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необходим договор о целевом обучении между абитуриентом и предприятием</a:t>
            </a:r>
          </a:p>
        </p:txBody>
      </p:sp>
    </p:spTree>
    <p:extLst>
      <p:ext uri="{BB962C8B-B14F-4D97-AF65-F5344CB8AC3E}">
        <p14:creationId xmlns:p14="http://schemas.microsoft.com/office/powerpoint/2010/main" xmlns="" val="330534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39155" y="300631"/>
            <a:ext cx="8705439" cy="58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ДОГОВОР О ЦЕЛЕВОМ ОБУЧЕНИИ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89121" y="1103001"/>
            <a:ext cx="8458088" cy="267765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indent="-342892" fontAlgn="base">
              <a:buFont typeface="Arial" panose="020B0604020202020204" pitchFamily="34" charset="0"/>
              <a:buChar char="•"/>
            </a:pPr>
            <a:r>
              <a:rPr lang="ru-RU" sz="28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обязательства предприятия </a:t>
            </a:r>
            <a:r>
              <a:rPr lang="ru-RU" sz="2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(социальные, образовательные, гарантии трудоустройства</a:t>
            </a:r>
            <a:r>
              <a:rPr lang="ru-RU" sz="28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indent="-342892" fontAlgn="base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обязательства </a:t>
            </a:r>
            <a:r>
              <a:rPr lang="ru-RU" sz="28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гражданина </a:t>
            </a:r>
            <a:r>
              <a:rPr lang="ru-RU" sz="2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(учиться по специальности и трудоустроиться на предприятие после окончания вуза)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5128" y="3909611"/>
            <a:ext cx="8537098" cy="2654573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marL="66674" fontAlgn="base">
              <a:spcBef>
                <a:spcPts val="90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ru-RU" sz="32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Минимальный период работы после завершения обучения в вузе – </a:t>
            </a:r>
            <a:r>
              <a:rPr lang="ru-RU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3 года</a:t>
            </a:r>
          </a:p>
          <a:p>
            <a:pPr marL="66674" fontAlgn="base">
              <a:spcBef>
                <a:spcPts val="90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ru-RU" sz="2800" dirty="0" smtClean="0">
                <a:ea typeface="Verdana" panose="020B0604030504040204" pitchFamily="34" charset="0"/>
                <a:cs typeface="Verdana" panose="020B0604030504040204" pitchFamily="34" charset="0"/>
              </a:rPr>
              <a:t> В случае отказа от трудоустройства – штраф в размере расходов федерального бюджета на обучение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145305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6463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3728" y="5078246"/>
            <a:ext cx="3695700" cy="952500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251433" y="3476866"/>
            <a:ext cx="1440382" cy="41269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3804227" y="3479765"/>
            <a:ext cx="3429868" cy="1575048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7558930" y="3881468"/>
            <a:ext cx="1124793" cy="2192941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8237" y="1019597"/>
            <a:ext cx="2607775" cy="714459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513211" y="234669"/>
            <a:ext cx="776835" cy="2994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513211" y="534074"/>
            <a:ext cx="826541" cy="1166734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290045" y="239861"/>
            <a:ext cx="2710833" cy="731183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111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40181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/>
              <a:t>бюджетных</a:t>
            </a:r>
            <a:endParaRPr lang="ru-RU" sz="135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47303" y="6321945"/>
            <a:ext cx="2057400" cy="273844"/>
          </a:xfrm>
        </p:spPr>
        <p:txBody>
          <a:bodyPr/>
          <a:lstStyle/>
          <a:p>
            <a:fld id="{94BB398A-E54C-4936-A269-190832366B93}" type="slidenum">
              <a:rPr lang="ru-RU" smtClean="0">
                <a:solidFill>
                  <a:srgbClr val="40181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24</a:t>
            </a:fld>
            <a:endParaRPr lang="ru-RU" dirty="0">
              <a:solidFill>
                <a:srgbClr val="40181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76056" y="1124744"/>
            <a:ext cx="39893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4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vk.com/abitur71</a:t>
            </a: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4263" y="179549"/>
            <a:ext cx="88478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ТУЛГУ В СОЦИАЛЬНЫХ СЕТЯХ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332" y="857756"/>
            <a:ext cx="4913544" cy="47419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367" y="2384658"/>
            <a:ext cx="4554743" cy="435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943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40181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/>
              <a:t>бюджетных</a:t>
            </a:r>
            <a:endParaRPr lang="ru-RU" sz="135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86116" y="841467"/>
            <a:ext cx="87636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4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(4872) 332-332</a:t>
            </a:r>
            <a:endParaRPr lang="ru-RU" sz="6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8927" y="191540"/>
            <a:ext cx="8568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«ГОРЯЧАЯ ЛИНИЯ» ПРИЕМНОЙ КОМИССИИ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3002" y="2546267"/>
            <a:ext cx="46033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1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ПРИЕМНАЯ КОМИССИЯ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38751" y="3168372"/>
            <a:ext cx="3705249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4" fontAlgn="base">
              <a:spcBef>
                <a:spcPct val="0"/>
              </a:spcBef>
              <a:spcAft>
                <a:spcPts val="450"/>
              </a:spcAft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Учебный корпус №5</a:t>
            </a:r>
          </a:p>
          <a:p>
            <a:pPr marL="66674" fontAlgn="base">
              <a:spcBef>
                <a:spcPct val="0"/>
              </a:spcBef>
              <a:spcAft>
                <a:spcPts val="450"/>
              </a:spcAft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 Тула </a:t>
            </a:r>
          </a:p>
          <a:p>
            <a:pPr marL="66674" fontAlgn="base">
              <a:spcBef>
                <a:spcPct val="0"/>
              </a:spcBef>
              <a:spcAft>
                <a:spcPts val="450"/>
              </a:spcAft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ул. Ф. Энгельса, 155</a:t>
            </a:r>
          </a:p>
          <a:p>
            <a:pPr marL="66674" fontAlgn="base">
              <a:spcBef>
                <a:spcPct val="0"/>
              </a:spcBef>
              <a:spcAft>
                <a:spcPts val="450"/>
              </a:spcAft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остановка «Университет»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59390" y="4912566"/>
            <a:ext cx="3431602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4" fontAlgn="base">
              <a:spcBef>
                <a:spcPct val="0"/>
              </a:spcBef>
              <a:spcAft>
                <a:spcPts val="450"/>
              </a:spcAft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Понедельник – пятница</a:t>
            </a:r>
          </a:p>
          <a:p>
            <a:pPr marL="66674" fontAlgn="base">
              <a:spcBef>
                <a:spcPct val="0"/>
              </a:spcBef>
              <a:spcAft>
                <a:spcPts val="1200"/>
              </a:spcAft>
            </a:pP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9:00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17:00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648" y="3163986"/>
            <a:ext cx="5319708" cy="354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05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http://tsu.tula.ru/pics/lic/li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4538" y="187325"/>
            <a:ext cx="4589462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 descr="http://tsu.tula.ru/pics/lic/li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4583113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Овал 5"/>
          <p:cNvSpPr>
            <a:spLocks noChangeArrowheads="1"/>
          </p:cNvSpPr>
          <p:nvPr/>
        </p:nvSpPr>
        <p:spPr bwMode="auto">
          <a:xfrm>
            <a:off x="5219700" y="2222500"/>
            <a:ext cx="865188" cy="431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563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374FC9-6C0B-4714-90AC-DCA5B270D1C9}" type="slidenum">
              <a:rPr lang="ru-RU" altLang="ru-RU">
                <a:solidFill>
                  <a:srgbClr val="898989"/>
                </a:solidFill>
              </a:rPr>
              <a:pPr eaLnBrk="1" hangingPunct="1"/>
              <a:t>4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81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6473" y="188913"/>
            <a:ext cx="4081346" cy="2186297"/>
          </a:xfrm>
        </p:spPr>
        <p:txBody>
          <a:bodyPr lIns="90000" tIns="46800" rIns="90000" bIns="46800">
            <a:normAutofit/>
          </a:bodyPr>
          <a:lstStyle/>
          <a:p>
            <a:pPr eaLnBrk="1" hangingPunct="1"/>
            <a:r>
              <a:rPr lang="ru-RU" altLang="ru-RU" sz="3000" b="1" dirty="0" smtClean="0">
                <a:solidFill>
                  <a:srgbClr val="7030A0"/>
                </a:solidFill>
              </a:rPr>
              <a:t>Свидетельство </a:t>
            </a:r>
            <a:br>
              <a:rPr lang="ru-RU" altLang="ru-RU" sz="3000" b="1" dirty="0" smtClean="0">
                <a:solidFill>
                  <a:srgbClr val="7030A0"/>
                </a:solidFill>
              </a:rPr>
            </a:br>
            <a:r>
              <a:rPr lang="ru-RU" altLang="ru-RU" sz="3000" b="1" dirty="0" smtClean="0">
                <a:solidFill>
                  <a:srgbClr val="7030A0"/>
                </a:solidFill>
              </a:rPr>
              <a:t>о государственной аккредитации</a:t>
            </a:r>
          </a:p>
        </p:txBody>
      </p:sp>
      <p:sp>
        <p:nvSpPr>
          <p:cNvPr id="8196" name="Содержимое 2"/>
          <p:cNvSpPr>
            <a:spLocks noGrp="1"/>
          </p:cNvSpPr>
          <p:nvPr>
            <p:ph idx="4294967295"/>
          </p:nvPr>
        </p:nvSpPr>
        <p:spPr>
          <a:xfrm>
            <a:off x="133812" y="2333172"/>
            <a:ext cx="4572000" cy="3933825"/>
          </a:xfrm>
        </p:spPr>
        <p:txBody>
          <a:bodyPr lIns="90000" tIns="46800" rIns="90000" bIns="46800"/>
          <a:lstStyle/>
          <a:p>
            <a:pPr eaLnBrk="1" hangingPunct="1">
              <a:buClr>
                <a:srgbClr val="FFC000"/>
              </a:buClr>
            </a:pPr>
            <a:r>
              <a:rPr lang="ru-RU" altLang="ru-RU" sz="2800" dirty="0" smtClean="0"/>
              <a:t>подтверждает уровень образования</a:t>
            </a:r>
          </a:p>
          <a:p>
            <a:pPr eaLnBrk="1" hangingPunct="1">
              <a:buClr>
                <a:srgbClr val="FFC000"/>
              </a:buClr>
            </a:pPr>
            <a:r>
              <a:rPr lang="ru-RU" altLang="ru-RU" sz="2800" dirty="0" smtClean="0"/>
              <a:t>гарантирует соответствие качества подготовки требованиям ФГОС</a:t>
            </a:r>
          </a:p>
          <a:p>
            <a:pPr eaLnBrk="1" hangingPunct="1">
              <a:buClr>
                <a:srgbClr val="FFC000"/>
              </a:buClr>
            </a:pPr>
            <a:r>
              <a:rPr lang="ru-RU" altLang="ru-RU" sz="2800" dirty="0" smtClean="0"/>
              <a:t>даёт право выдавать диплом государственного образца</a:t>
            </a:r>
          </a:p>
        </p:txBody>
      </p:sp>
      <p:pic>
        <p:nvPicPr>
          <p:cNvPr id="8197" name="Picture 6" descr="http://tsu.tula.ru/pics/lic/svid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15888"/>
            <a:ext cx="4716462" cy="667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70836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51862" y="274638"/>
            <a:ext cx="3992137" cy="2074862"/>
          </a:xfrm>
        </p:spPr>
        <p:txBody>
          <a:bodyPr lIns="90000" tIns="46800" rIns="90000" bIns="46800"/>
          <a:lstStyle/>
          <a:p>
            <a:pPr algn="ctr" eaLnBrk="1" hangingPunct="1"/>
            <a:r>
              <a:rPr lang="ru-RU" altLang="ru-RU" sz="4000" dirty="0" smtClean="0">
                <a:solidFill>
                  <a:srgbClr val="7030A0"/>
                </a:solidFill>
              </a:rPr>
              <a:t>СЕРТИФИКАТ</a:t>
            </a:r>
            <a:br>
              <a:rPr lang="ru-RU" altLang="ru-RU" sz="4000" dirty="0" smtClean="0">
                <a:solidFill>
                  <a:srgbClr val="7030A0"/>
                </a:solidFill>
              </a:rPr>
            </a:br>
            <a:r>
              <a:rPr lang="ru-RU" altLang="ru-RU" sz="4000" dirty="0" smtClean="0">
                <a:solidFill>
                  <a:srgbClr val="7030A0"/>
                </a:solidFill>
              </a:rPr>
              <a:t>соответствия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4294967295"/>
          </p:nvPr>
        </p:nvSpPr>
        <p:spPr>
          <a:xfrm>
            <a:off x="5146675" y="2717984"/>
            <a:ext cx="3997325" cy="1262991"/>
          </a:xfrm>
        </p:spPr>
        <p:txBody>
          <a:bodyPr lIns="90000" tIns="46800" rIns="90000" bIns="46800"/>
          <a:lstStyle/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ru-RU" altLang="ru-RU" dirty="0" smtClean="0"/>
              <a:t>системы менеджмента качества образовательной деятельности требованиям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5003800" y="4310812"/>
            <a:ext cx="39973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ru-RU" sz="4400" b="1" kern="0" dirty="0" err="1">
                <a:solidFill>
                  <a:prstClr val="black"/>
                </a:solidFill>
                <a:cs typeface="Arial" charset="0"/>
              </a:rPr>
              <a:t>ГОС</a:t>
            </a:r>
            <a:r>
              <a:rPr lang="ru-RU" sz="4400" b="1" kern="0" dirty="0">
                <a:solidFill>
                  <a:prstClr val="black"/>
                </a:solidFill>
                <a:cs typeface="Arial" charset="0"/>
              </a:rPr>
              <a:t>Т </a:t>
            </a:r>
            <a:r>
              <a:rPr lang="ru-RU" sz="4400" b="1" kern="0" dirty="0" err="1">
                <a:solidFill>
                  <a:prstClr val="black"/>
                </a:solidFill>
                <a:cs typeface="Arial" charset="0"/>
              </a:rPr>
              <a:t>Р</a:t>
            </a:r>
            <a:r>
              <a:rPr lang="ru-RU" sz="4400" b="1" kern="0" dirty="0">
                <a:solidFill>
                  <a:prstClr val="black"/>
                </a:solidFill>
                <a:cs typeface="Arial" charset="0"/>
              </a:rPr>
              <a:t> ИСО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ru-RU" sz="4400" b="1" kern="0" dirty="0">
                <a:solidFill>
                  <a:prstClr val="black"/>
                </a:solidFill>
                <a:cs typeface="Arial" charset="0"/>
              </a:rPr>
              <a:t>9001</a:t>
            </a:r>
          </a:p>
        </p:txBody>
      </p:sp>
      <p:pic>
        <p:nvPicPr>
          <p:cNvPr id="9221" name="Picture 8" descr="http://tsu.tula.ru/pics/sert/sert_ru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5000625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9920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40181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3429" y="249583"/>
            <a:ext cx="8959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100" dirty="0" smtClean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ИНФРАСТРУКТУРА УНИВЕРСИТЕТА</a:t>
            </a:r>
            <a:endParaRPr lang="ru-RU" sz="3600" b="1" spc="100" dirty="0">
              <a:solidFill>
                <a:srgbClr val="7030A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1528955"/>
            <a:ext cx="4621778" cy="2146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68" indent="-257168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учебных и лабораторных корпусов</a:t>
            </a:r>
          </a:p>
          <a:p>
            <a:pPr marL="257168" indent="-257168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благоустроенных общежитий</a:t>
            </a:r>
          </a:p>
          <a:p>
            <a:pPr marL="257168" indent="-257168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физкультурно-оздоровительный центр</a:t>
            </a:r>
          </a:p>
          <a:p>
            <a:pPr marL="257168" indent="-257168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плавательных бассейна</a:t>
            </a:r>
          </a:p>
          <a:p>
            <a:pPr marL="257168" indent="-257168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санаторий-профилакторий </a:t>
            </a:r>
          </a:p>
          <a:p>
            <a:pPr marL="257168" indent="-257168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оздоровительный комплекс на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Оке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402" y="1129852"/>
            <a:ext cx="3142265" cy="2095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618" y="2805848"/>
            <a:ext cx="3595248" cy="2386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8082" y="4370294"/>
            <a:ext cx="3539684" cy="2354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1779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5"/>
          <p:cNvSpPr>
            <a:spLocks noChangeArrowheads="1"/>
          </p:cNvSpPr>
          <p:nvPr/>
        </p:nvSpPr>
        <p:spPr bwMode="auto">
          <a:xfrm>
            <a:off x="4021138" y="791230"/>
            <a:ext cx="4919662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5588" indent="-255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altLang="ru-RU" sz="1900" smtClean="0">
                <a:solidFill>
                  <a:prstClr val="black"/>
                </a:solidFill>
                <a:latin typeface="Verdana" panose="020B0604030504040204" pitchFamily="34" charset="0"/>
              </a:rPr>
              <a:t>Ремонт и хранение стрелкового оружия и средств ближнего боя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altLang="ru-RU" sz="1900" smtClean="0">
                <a:solidFill>
                  <a:prstClr val="black"/>
                </a:solidFill>
                <a:latin typeface="Verdana" panose="020B0604030504040204" pitchFamily="34" charset="0"/>
              </a:rPr>
              <a:t>Ремонт и хранение танкового вооружения, самоходной артиллерии и боевых машин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altLang="ru-RU" sz="1900" smtClean="0">
                <a:solidFill>
                  <a:prstClr val="black"/>
                </a:solidFill>
                <a:latin typeface="Verdana" panose="020B0604030504040204" pitchFamily="34" charset="0"/>
              </a:rPr>
              <a:t>Ремонт и хранение буксируемой артиллерии, минометов и реактивных систем залпового огня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altLang="ru-RU" sz="1900" smtClean="0">
                <a:solidFill>
                  <a:prstClr val="black"/>
                </a:solidFill>
                <a:latin typeface="Verdana" panose="020B0604030504040204" pitchFamily="34" charset="0"/>
              </a:rPr>
              <a:t>Эксплуатация и ремонт артиллерийского вооружения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57158" y="816566"/>
            <a:ext cx="3382779" cy="2250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35341" y="3592998"/>
            <a:ext cx="3426411" cy="2284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84253" y="169146"/>
            <a:ext cx="8781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 smtClean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ВОЕННЫЙ УЧЕБНЫЙ ЦЕНТР </a:t>
            </a:r>
            <a:r>
              <a:rPr lang="ru-RU" sz="3200" b="1" spc="100" dirty="0" err="1" smtClean="0">
                <a:solidFill>
                  <a:srgbClr val="7030A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ТулГУ</a:t>
            </a:r>
            <a:endParaRPr lang="ru-RU" sz="3200" b="1" spc="100" dirty="0">
              <a:solidFill>
                <a:srgbClr val="7030A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48464" y="6121349"/>
            <a:ext cx="53171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u="sng" dirty="0" smtClean="0">
                <a:hlinkClick r:id="rId5"/>
              </a:rPr>
              <a:t>http://tsu.tula.ru/structure/mil-kaf/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xmlns="" val="183382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15000"/>
            </a:blip>
            <a:srcRect/>
            <a:stretch>
              <a:fillRect/>
            </a:stretch>
          </a:blipFill>
          <a:ln>
            <a:solidFill>
              <a:srgbClr val="40181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1685" y="329045"/>
            <a:ext cx="87261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НАПРАВЛЕНИЯ </a:t>
            </a:r>
            <a:r>
              <a:rPr lang="ru-RU" sz="3200" b="1" spc="100" dirty="0" smtClean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ПОДГОТОВКИ </a:t>
            </a:r>
            <a:br>
              <a:rPr lang="ru-RU" sz="3200" b="1" spc="100" dirty="0" smtClean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spc="100" dirty="0" smtClean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СПЕЦИАЛЬНОСТИ</a:t>
            </a:r>
            <a:endParaRPr lang="ru-RU" sz="3200" b="1" spc="100" dirty="0">
              <a:solidFill>
                <a:srgbClr val="7030A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5400" y="1999582"/>
            <a:ext cx="1611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 smtClean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endParaRPr lang="ru-RU" sz="7200" b="1" dirty="0">
              <a:solidFill>
                <a:srgbClr val="7030A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9400" y="2307358"/>
            <a:ext cx="60737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4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направлений </a:t>
            </a:r>
            <a:r>
              <a:rPr lang="ru-RU" sz="3200" dirty="0" err="1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бакалавриата</a:t>
            </a:r>
            <a:endParaRPr lang="ru-RU" sz="3200" dirty="0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400" y="3057883"/>
            <a:ext cx="1575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29400" y="3364589"/>
            <a:ext cx="3531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4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специальностей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29400" y="4421820"/>
            <a:ext cx="5292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4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направления магистратуры</a:t>
            </a:r>
            <a:endParaRPr lang="ru-RU" sz="3200" dirty="0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400" y="4116184"/>
            <a:ext cx="1667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7200" b="1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ru-RU" sz="7200" b="1" dirty="0">
              <a:solidFill>
                <a:srgbClr val="7030A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33307" y="5479051"/>
            <a:ext cx="5292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4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специальностей СПО</a:t>
            </a:r>
            <a:endParaRPr lang="ru-RU" sz="3200" dirty="0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5400" y="5174486"/>
            <a:ext cx="1667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 smtClean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endParaRPr lang="ru-RU" sz="7200" b="1" dirty="0">
              <a:solidFill>
                <a:srgbClr val="7030A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21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7472"/>
            <a:ext cx="9144000" cy="6875472"/>
          </a:xfrm>
          <a:prstGeom prst="rect">
            <a:avLst/>
          </a:prstGeom>
          <a:blipFill dpi="0" rotWithShape="1">
            <a:blip r:embed="rId2" cstate="print">
              <a:alphaModFix amt="15000"/>
            </a:blip>
            <a:srcRect/>
            <a:stretch>
              <a:fillRect/>
            </a:stretch>
          </a:blipFill>
          <a:ln>
            <a:solidFill>
              <a:srgbClr val="40181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8040" y="277005"/>
            <a:ext cx="87498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100" dirty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КОЛИЧЕСТВО БЮДЖЕТНЫХ </a:t>
            </a:r>
            <a:r>
              <a:rPr lang="ru-RU" sz="3200" b="1" spc="100" dirty="0" smtClean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МЕСТ</a:t>
            </a:r>
          </a:p>
          <a:p>
            <a:pPr algn="ctr"/>
            <a:r>
              <a:rPr lang="ru-RU" sz="3200" b="1" spc="100" dirty="0" smtClean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2020 </a:t>
            </a:r>
            <a:r>
              <a:rPr lang="ru-RU" sz="3200" b="1" spc="100" dirty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3289" y="2155678"/>
            <a:ext cx="446680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1253 места</a:t>
            </a:r>
            <a:endParaRPr lang="ru-RU" sz="6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81798" y="4425505"/>
            <a:ext cx="36638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4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заочная форма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8040" y="4425504"/>
            <a:ext cx="36923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4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очная форма </a:t>
            </a:r>
            <a:endParaRPr lang="ru-RU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6674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обучения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34321" y="2123311"/>
            <a:ext cx="32690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мест</a:t>
            </a:r>
            <a:endParaRPr lang="ru-RU" sz="6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49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5147</TotalTime>
  <Words>830</Words>
  <Application>Microsoft Office PowerPoint</Application>
  <PresentationFormat>Экран (4:3)</PresentationFormat>
  <Paragraphs>216</Paragraphs>
  <Slides>25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Интеграл</vt:lpstr>
      <vt:lpstr>Тема Office</vt:lpstr>
      <vt:lpstr>1_Тема Office</vt:lpstr>
      <vt:lpstr>Слайд 1</vt:lpstr>
      <vt:lpstr>Слайд 2</vt:lpstr>
      <vt:lpstr>Слайд 3</vt:lpstr>
      <vt:lpstr>Свидетельство  о государственной аккредитации</vt:lpstr>
      <vt:lpstr>СЕРТИФИКАТ соответствия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Результаты ЕГЭ должны превышать минимальные уровни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работе факультета довузовской подготовки в 2016 году</dc:title>
  <dc:creator>user</dc:creator>
  <cp:lastModifiedBy>L</cp:lastModifiedBy>
  <cp:revision>534</cp:revision>
  <dcterms:created xsi:type="dcterms:W3CDTF">2018-02-08T17:26:14Z</dcterms:created>
  <dcterms:modified xsi:type="dcterms:W3CDTF">2019-11-06T10:52:43Z</dcterms:modified>
</cp:coreProperties>
</file>