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80" r:id="rId3"/>
    <p:sldId id="293" r:id="rId4"/>
    <p:sldId id="276" r:id="rId5"/>
    <p:sldId id="263" r:id="rId6"/>
    <p:sldId id="266" r:id="rId7"/>
    <p:sldId id="281" r:id="rId8"/>
    <p:sldId id="283" r:id="rId9"/>
    <p:sldId id="294" r:id="rId10"/>
    <p:sldId id="264" r:id="rId11"/>
    <p:sldId id="288" r:id="rId12"/>
    <p:sldId id="291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625A"/>
    <a:srgbClr val="173A8D"/>
    <a:srgbClr val="129481"/>
    <a:srgbClr val="0F2741"/>
    <a:srgbClr val="001736"/>
    <a:srgbClr val="003374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F2683-57D7-43D0-A90F-AF376FBFAC56}" type="doc">
      <dgm:prSet loTypeId="urn:microsoft.com/office/officeart/2005/8/layout/arrow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0A3350-6F74-484F-946F-CE41B51DBD3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</a:rPr>
            <a:t>Детский сад</a:t>
          </a:r>
          <a:endParaRPr lang="ru-RU" sz="1800" b="1" dirty="0">
            <a:solidFill>
              <a:srgbClr val="FFFF00"/>
            </a:solidFill>
          </a:endParaRPr>
        </a:p>
      </dgm:t>
    </dgm:pt>
    <dgm:pt modelId="{6CB89C3E-F1D7-4EA9-9B1B-86D293637D59}" type="parTrans" cxnId="{89A33475-77DE-4EC2-9EC8-636FFD13588A}">
      <dgm:prSet/>
      <dgm:spPr/>
      <dgm:t>
        <a:bodyPr/>
        <a:lstStyle/>
        <a:p>
          <a:endParaRPr lang="ru-RU"/>
        </a:p>
      </dgm:t>
    </dgm:pt>
    <dgm:pt modelId="{60650B65-23C3-4F48-AB4F-BE83A96F01A7}" type="sibTrans" cxnId="{89A33475-77DE-4EC2-9EC8-636FFD13588A}">
      <dgm:prSet/>
      <dgm:spPr/>
      <dgm:t>
        <a:bodyPr/>
        <a:lstStyle/>
        <a:p>
          <a:endParaRPr lang="ru-RU"/>
        </a:p>
      </dgm:t>
    </dgm:pt>
    <dgm:pt modelId="{B90D4FBF-DCAD-466E-90E4-795F06DA11E0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Школа</a:t>
          </a:r>
          <a:endParaRPr lang="ru-RU" b="1" dirty="0">
            <a:solidFill>
              <a:srgbClr val="FFFF00"/>
            </a:solidFill>
          </a:endParaRPr>
        </a:p>
      </dgm:t>
    </dgm:pt>
    <dgm:pt modelId="{1D2F1A8D-2D27-4C4E-9FB2-6D1238F114DC}" type="parTrans" cxnId="{0F8F9943-AB8F-4E4F-AB3B-3B6729AD68F5}">
      <dgm:prSet/>
      <dgm:spPr/>
      <dgm:t>
        <a:bodyPr/>
        <a:lstStyle/>
        <a:p>
          <a:endParaRPr lang="ru-RU"/>
        </a:p>
      </dgm:t>
    </dgm:pt>
    <dgm:pt modelId="{A11D6920-DFFD-43A9-997D-F1479CF4CBFB}" type="sibTrans" cxnId="{0F8F9943-AB8F-4E4F-AB3B-3B6729AD68F5}">
      <dgm:prSet/>
      <dgm:spPr/>
      <dgm:t>
        <a:bodyPr/>
        <a:lstStyle/>
        <a:p>
          <a:endParaRPr lang="ru-RU"/>
        </a:p>
      </dgm:t>
    </dgm:pt>
    <dgm:pt modelId="{E200B410-53AE-4185-9062-033EB341BE07}" type="pres">
      <dgm:prSet presAssocID="{7EEF2683-57D7-43D0-A90F-AF376FBFAC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059320-4E5C-4B99-9B6E-31C0B15326E1}" type="pres">
      <dgm:prSet presAssocID="{F80A3350-6F74-484F-946F-CE41B51DBD3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AC30A-9316-491A-9F32-414C1D07BCCC}" type="pres">
      <dgm:prSet presAssocID="{B90D4FBF-DCAD-466E-90E4-795F06DA11E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8F9943-AB8F-4E4F-AB3B-3B6729AD68F5}" srcId="{7EEF2683-57D7-43D0-A90F-AF376FBFAC56}" destId="{B90D4FBF-DCAD-466E-90E4-795F06DA11E0}" srcOrd="1" destOrd="0" parTransId="{1D2F1A8D-2D27-4C4E-9FB2-6D1238F114DC}" sibTransId="{A11D6920-DFFD-43A9-997D-F1479CF4CBFB}"/>
    <dgm:cxn modelId="{A5754418-2E6D-4F4F-BE97-009234B3E64F}" type="presOf" srcId="{F80A3350-6F74-484F-946F-CE41B51DBD3D}" destId="{64059320-4E5C-4B99-9B6E-31C0B15326E1}" srcOrd="0" destOrd="0" presId="urn:microsoft.com/office/officeart/2005/8/layout/arrow1"/>
    <dgm:cxn modelId="{89A33475-77DE-4EC2-9EC8-636FFD13588A}" srcId="{7EEF2683-57D7-43D0-A90F-AF376FBFAC56}" destId="{F80A3350-6F74-484F-946F-CE41B51DBD3D}" srcOrd="0" destOrd="0" parTransId="{6CB89C3E-F1D7-4EA9-9B1B-86D293637D59}" sibTransId="{60650B65-23C3-4F48-AB4F-BE83A96F01A7}"/>
    <dgm:cxn modelId="{719D91F3-8893-4296-9855-307A4E1CA994}" type="presOf" srcId="{B90D4FBF-DCAD-466E-90E4-795F06DA11E0}" destId="{E80AC30A-9316-491A-9F32-414C1D07BCCC}" srcOrd="0" destOrd="0" presId="urn:microsoft.com/office/officeart/2005/8/layout/arrow1"/>
    <dgm:cxn modelId="{F899E639-E9C3-48EE-B953-1507BAE28910}" type="presOf" srcId="{7EEF2683-57D7-43D0-A90F-AF376FBFAC56}" destId="{E200B410-53AE-4185-9062-033EB341BE07}" srcOrd="0" destOrd="0" presId="urn:microsoft.com/office/officeart/2005/8/layout/arrow1"/>
    <dgm:cxn modelId="{46307235-E486-4E10-B7F9-122B0FA873D9}" type="presParOf" srcId="{E200B410-53AE-4185-9062-033EB341BE07}" destId="{64059320-4E5C-4B99-9B6E-31C0B15326E1}" srcOrd="0" destOrd="0" presId="urn:microsoft.com/office/officeart/2005/8/layout/arrow1"/>
    <dgm:cxn modelId="{0CAEA6DC-C4A5-4792-B71C-C4DB73027441}" type="presParOf" srcId="{E200B410-53AE-4185-9062-033EB341BE07}" destId="{E80AC30A-9316-491A-9F32-414C1D07BCC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59320-4E5C-4B99-9B6E-31C0B15326E1}">
      <dsp:nvSpPr>
        <dsp:cNvPr id="0" name=""/>
        <dsp:cNvSpPr/>
      </dsp:nvSpPr>
      <dsp:spPr>
        <a:xfrm rot="16200000">
          <a:off x="119" y="64524"/>
          <a:ext cx="1368155" cy="136815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Детский сад</a:t>
          </a:r>
          <a:endParaRPr lang="ru-RU" sz="1800" b="1" kern="1200" dirty="0">
            <a:solidFill>
              <a:srgbClr val="FFFF00"/>
            </a:solidFill>
          </a:endParaRPr>
        </a:p>
      </dsp:txBody>
      <dsp:txXfrm rot="5400000">
        <a:off x="239547" y="406562"/>
        <a:ext cx="1128728" cy="684077"/>
      </dsp:txXfrm>
    </dsp:sp>
    <dsp:sp modelId="{E80AC30A-9316-491A-9F32-414C1D07BCCC}">
      <dsp:nvSpPr>
        <dsp:cNvPr id="0" name=""/>
        <dsp:cNvSpPr/>
      </dsp:nvSpPr>
      <dsp:spPr>
        <a:xfrm rot="5400000">
          <a:off x="1505553" y="64524"/>
          <a:ext cx="1368155" cy="136815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FF00"/>
              </a:solidFill>
            </a:rPr>
            <a:t>Школа</a:t>
          </a:r>
          <a:endParaRPr lang="ru-RU" sz="2200" b="1" kern="1200" dirty="0">
            <a:solidFill>
              <a:srgbClr val="FFFF00"/>
            </a:solidFill>
          </a:endParaRPr>
        </a:p>
      </dsp:txBody>
      <dsp:txXfrm rot="-5400000">
        <a:off x="1505554" y="406563"/>
        <a:ext cx="1128728" cy="684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suslugi71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473" y="1046376"/>
            <a:ext cx="7532017" cy="3183904"/>
          </a:xfrm>
        </p:spPr>
        <p:txBody>
          <a:bodyPr>
            <a:noAutofit/>
          </a:bodyPr>
          <a:lstStyle/>
          <a:p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 pitchFamily="18" charset="-52"/>
                <a:ea typeface="PT Astra Serif" pitchFamily="18" charset="-52"/>
              </a:rPr>
              <a:t>ПРИЕМ детей 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 pitchFamily="18" charset="-52"/>
                <a:ea typeface="PT Astra Serif" pitchFamily="18" charset="-52"/>
              </a:rPr>
            </a:b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 pitchFamily="18" charset="-52"/>
                <a:ea typeface="PT Astra Serif" pitchFamily="18" charset="-52"/>
              </a:rPr>
              <a:t>в </a:t>
            </a: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 pitchFamily="18" charset="-52"/>
                <a:ea typeface="PT Astra Serif" pitchFamily="18" charset="-52"/>
              </a:rPr>
              <a:t>1 класс 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 pitchFamily="18" charset="-52"/>
                <a:ea typeface="PT Astra Serif" pitchFamily="18" charset="-52"/>
              </a:rPr>
              <a:t>2021/2022 </a:t>
            </a: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 pitchFamily="18" charset="-52"/>
                <a:ea typeface="PT Astra Serif" pitchFamily="18" charset="-52"/>
              </a:rPr>
              <a:t>учебного года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T Astra Serif" pitchFamily="18" charset="-52"/>
              <a:ea typeface="PT Astra Serif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853979"/>
              </p:ext>
            </p:extLst>
          </p:nvPr>
        </p:nvGraphicFramePr>
        <p:xfrm>
          <a:off x="176736" y="364748"/>
          <a:ext cx="8764439" cy="3837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41070"/>
                <a:gridCol w="482336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Смена статуса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Обоснование смены статуса</a:t>
                      </a:r>
                      <a:endParaRPr lang="ru-RU" sz="1600" dirty="0"/>
                    </a:p>
                  </a:txBody>
                  <a:tcPr/>
                </a:tc>
              </a:tr>
              <a:tr h="948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 «Зарегистрировано»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на «Отказано</a:t>
                      </a:r>
                      <a:r>
                        <a:rPr lang="ru-RU" sz="1600" kern="1200" baseline="0" dirty="0" smtClean="0">
                          <a:effectLst/>
                        </a:rPr>
                        <a:t> до направления</a:t>
                      </a:r>
                      <a:r>
                        <a:rPr lang="ru-RU" sz="1600" kern="1200" dirty="0" smtClean="0">
                          <a:effectLst/>
                        </a:rPr>
                        <a:t>»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none" strike="noStrike" kern="1200" baseline="0" dirty="0" smtClean="0">
                          <a:solidFill>
                            <a:srgbClr val="C00000"/>
                          </a:solidFill>
                        </a:rPr>
                        <a:t>«Отсутствуют свободные места» 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48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 «Зарегистрировано»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на «Отказ заявителя»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«Получен письменный отказ заявителя»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4879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 «Зарегистрировано» </a:t>
                      </a:r>
                    </a:p>
                    <a:p>
                      <a:r>
                        <a:rPr lang="ru-RU" sz="1600" kern="1200" dirty="0" smtClean="0">
                          <a:effectLst/>
                        </a:rPr>
                        <a:t>на «Направлен в класс»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effectLst/>
                        </a:rPr>
                        <a:t>«Получен полный пакет документов»</a:t>
                      </a:r>
                      <a:endParaRPr lang="ru-RU" sz="16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556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«Направлен в класс»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«Зачислен в ОО»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«Издан приказ о зачислении»</a:t>
                      </a:r>
                      <a:endParaRPr lang="ru-RU" sz="16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18266" y="4347517"/>
            <a:ext cx="6334347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entury Schoolbook" pitchFamily="18" charset="0"/>
              </a:rPr>
              <a:t>Руководитель общеобразовательной организации издает распорядительный акт о приеме на обучение детей </a:t>
            </a:r>
            <a:r>
              <a:rPr lang="ru-RU" sz="1600" b="1" dirty="0" smtClean="0">
                <a:solidFill>
                  <a:srgbClr val="FF0000"/>
                </a:solidFill>
                <a:latin typeface="Century Schoolbook" pitchFamily="18" charset="0"/>
              </a:rPr>
              <a:t>в течение 3 рабочих дней </a:t>
            </a:r>
            <a:r>
              <a:rPr lang="ru-RU" sz="1600" b="1" dirty="0" smtClean="0">
                <a:latin typeface="Century Schoolbook" pitchFamily="18" charset="0"/>
              </a:rPr>
              <a:t>после завершения приема заявлений о приеме на обучение в первый класс будущего учебного года в первый этап </a:t>
            </a:r>
            <a:r>
              <a:rPr lang="ru-RU" sz="1600" b="1" dirty="0">
                <a:latin typeface="Century Schoolbook" pitchFamily="18" charset="0"/>
              </a:rPr>
              <a:t>приемной </a:t>
            </a:r>
            <a:r>
              <a:rPr lang="ru-RU" sz="1600" b="1" dirty="0" smtClean="0">
                <a:latin typeface="Century Schoolbook" pitchFamily="18" charset="0"/>
              </a:rPr>
              <a:t>кампании.</a:t>
            </a:r>
            <a:endParaRPr lang="ru-RU" sz="1600" b="1" dirty="0">
              <a:latin typeface="Century Schoolbook" pitchFamily="18" charset="0"/>
            </a:endParaRPr>
          </a:p>
        </p:txBody>
      </p:sp>
      <p:pic>
        <p:nvPicPr>
          <p:cNvPr id="1026" name="Picture 2" descr="https://eksfoliaciya.ru/wp-content/uploads/2016/12/azelainovyj-piling6-660x35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0" y="4401082"/>
            <a:ext cx="2405616" cy="127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7713" y="5915972"/>
            <a:ext cx="8654900" cy="61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entury Schoolbook" pitchFamily="18" charset="0"/>
              </a:rPr>
              <a:t>В дальнейшем – распорядительный акт о приеме издается </a:t>
            </a:r>
            <a:endParaRPr lang="ru-RU" sz="1600" b="1" dirty="0" smtClean="0">
              <a:latin typeface="Century Schoolbook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entury Schoolbook" pitchFamily="18" charset="0"/>
              </a:rPr>
              <a:t>в </a:t>
            </a:r>
            <a:r>
              <a:rPr lang="ru-RU" sz="1600" b="1" dirty="0">
                <a:solidFill>
                  <a:srgbClr val="FF0000"/>
                </a:solidFill>
                <a:latin typeface="Century Schoolbook" pitchFamily="18" charset="0"/>
              </a:rPr>
              <a:t>течение 5 рабочих </a:t>
            </a:r>
            <a:r>
              <a:rPr lang="ru-RU" sz="1600" b="1" dirty="0" smtClean="0">
                <a:solidFill>
                  <a:srgbClr val="FF0000"/>
                </a:solidFill>
                <a:latin typeface="Century Schoolbook" pitchFamily="18" charset="0"/>
              </a:rPr>
              <a:t>дней (п. 31 Порядка)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2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544" y="159488"/>
            <a:ext cx="7623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Взаимодействие дошкольных образовательных учреждений и общеобразовательных учреждени</a:t>
            </a:r>
            <a:r>
              <a:rPr lang="ru-RU" sz="2400" b="1" dirty="0" smtClean="0">
                <a:solidFill>
                  <a:srgbClr val="FF0000"/>
                </a:solidFill>
              </a:rPr>
              <a:t>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4.bp.blogspot.com/-05gcCbEtIdo/TpLw019Uu3I/AAAAAAAADCE/I3Hziw5l3tE/s1600/%25D0%25A8%25D0%25BA%25D0%25BE%25D0%25BB%25D0%25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78" y="1204494"/>
            <a:ext cx="3181822" cy="2235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gdouds105tsr.acentr.gov.spb.ru/_nw/0/007722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802"/>
            <a:ext cx="3104940" cy="2252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48366670"/>
              </p:ext>
            </p:extLst>
          </p:nvPr>
        </p:nvGraphicFramePr>
        <p:xfrm>
          <a:off x="3104940" y="1573507"/>
          <a:ext cx="2873829" cy="1497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77" y="3561918"/>
            <a:ext cx="64865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2180" y="212653"/>
            <a:ext cx="7839635" cy="9778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Взаимодействие дошкольных образовательных учреждений и общеобразовательных учреждени</a:t>
            </a:r>
            <a:r>
              <a:rPr lang="ru-RU" sz="2400" b="1" dirty="0">
                <a:solidFill>
                  <a:srgbClr val="FF0000"/>
                </a:solidFill>
              </a:rPr>
              <a:t>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831" y="1348978"/>
            <a:ext cx="82083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«В феврале текущего учебного года ДОУ совместно с ОУ </a:t>
            </a:r>
            <a:r>
              <a:rPr lang="ru-RU" dirty="0" smtClean="0"/>
              <a:t>проводят </a:t>
            </a:r>
            <a:r>
              <a:rPr lang="ru-RU" dirty="0"/>
              <a:t>родительские собрания будущих первоклассников с целью информирования родителей (законных представителей) о Порядке приема в общеобразовательные учреждения, подаче заявлений в электронном виде на региональном портале государственных и муниципальных услуг по электронному адресу: </a:t>
            </a:r>
            <a:r>
              <a:rPr lang="ru-RU" u="sng" dirty="0"/>
              <a:t>http://</a:t>
            </a:r>
            <a:r>
              <a:rPr lang="en-US" u="sng" dirty="0">
                <a:hlinkClick r:id="rId2"/>
              </a:rPr>
              <a:t>www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gosuslugi</a:t>
            </a:r>
            <a:r>
              <a:rPr lang="ru-RU" u="sng" dirty="0">
                <a:hlinkClick r:id="rId2"/>
              </a:rPr>
              <a:t>71.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u="sng" dirty="0" smtClean="0"/>
              <a:t>» </a:t>
            </a:r>
            <a:endParaRPr lang="ru-RU" dirty="0"/>
          </a:p>
        </p:txBody>
      </p:sp>
      <p:pic>
        <p:nvPicPr>
          <p:cNvPr id="3074" name="Picture 2" descr="http://kuzbassmayak.ru/wp-content/uploads/2020/05/monitor-mi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86" y="3274827"/>
            <a:ext cx="4253024" cy="26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22942" y="5932967"/>
            <a:ext cx="349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формате видеоконференцсвязи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45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s/186342/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1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нормативные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265799" y="1382232"/>
            <a:ext cx="8602153" cy="49760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ru-RU" sz="1800" b="1" dirty="0" err="1" smtClean="0">
                <a:latin typeface="Century Schoolbook" panose="02040604050505020304" pitchFamily="18" charset="0"/>
              </a:rPr>
              <a:t>Приказ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Министерства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</a:t>
            </a:r>
            <a:r>
              <a:rPr lang="ru-RU" altLang="ru-RU" sz="1800" b="1" dirty="0" smtClean="0">
                <a:latin typeface="Century Schoolbook" panose="02040604050505020304" pitchFamily="18" charset="0"/>
              </a:rPr>
              <a:t>просвещения 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РФ 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от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</a:t>
            </a:r>
            <a:r>
              <a:rPr lang="ru-RU" altLang="ru-RU" sz="1800" b="1" dirty="0" smtClean="0">
                <a:latin typeface="Century Schoolbook" panose="02040604050505020304" pitchFamily="18" charset="0"/>
              </a:rPr>
              <a:t>0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2.0</a:t>
            </a:r>
            <a:r>
              <a:rPr lang="ru-RU" altLang="ru-RU" sz="1800" b="1" dirty="0" smtClean="0">
                <a:latin typeface="Century Schoolbook" panose="02040604050505020304" pitchFamily="18" charset="0"/>
              </a:rPr>
              <a:t>9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.20</a:t>
            </a:r>
            <a:r>
              <a:rPr lang="ru-RU" altLang="ru-RU" sz="1800" b="1" dirty="0" smtClean="0">
                <a:latin typeface="Century Schoolbook" panose="02040604050505020304" pitchFamily="18" charset="0"/>
              </a:rPr>
              <a:t>20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№ </a:t>
            </a:r>
            <a:r>
              <a:rPr lang="ru-RU" altLang="ru-RU" sz="1800" b="1" dirty="0" smtClean="0">
                <a:latin typeface="Century Schoolbook" panose="02040604050505020304" pitchFamily="18" charset="0"/>
              </a:rPr>
              <a:t>458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«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Об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утверждении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порядка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приема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на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обучение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по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образовательным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программам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начального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общего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, 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основного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общего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и 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среднего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общего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 </a:t>
            </a:r>
            <a:r>
              <a:rPr lang="en-US" altLang="ru-RU" sz="1800" b="1" dirty="0" err="1" smtClean="0">
                <a:latin typeface="Century Schoolbook" panose="02040604050505020304" pitchFamily="18" charset="0"/>
              </a:rPr>
              <a:t>образования</a:t>
            </a:r>
            <a:r>
              <a:rPr lang="en-US" altLang="ru-RU" sz="1800" b="1" dirty="0" smtClean="0">
                <a:latin typeface="Century Schoolbook" panose="02040604050505020304" pitchFamily="18" charset="0"/>
              </a:rPr>
              <a:t>»;</a:t>
            </a:r>
            <a:endParaRPr lang="ru-RU" altLang="ru-RU" sz="1800" b="1" dirty="0" smtClean="0">
              <a:latin typeface="Century Schoolbook" panose="02040604050505020304" pitchFamily="18" charset="0"/>
            </a:endParaRPr>
          </a:p>
          <a:p>
            <a:pPr algn="just"/>
            <a:r>
              <a:rPr lang="ru-RU" altLang="ru-RU" sz="1800" b="1" dirty="0" smtClean="0">
                <a:latin typeface="Century Schoolbook" panose="02040604050505020304" pitchFamily="18" charset="0"/>
              </a:rPr>
              <a:t>Постановление администрации МО </a:t>
            </a:r>
            <a:r>
              <a:rPr lang="ru-RU" altLang="ru-RU" sz="1800" b="1" dirty="0" err="1" smtClean="0">
                <a:latin typeface="Century Schoolbook" panose="02040604050505020304" pitchFamily="18" charset="0"/>
              </a:rPr>
              <a:t>Щекинский</a:t>
            </a:r>
            <a:r>
              <a:rPr lang="ru-RU" altLang="ru-RU" sz="1800" b="1" dirty="0" smtClean="0">
                <a:latin typeface="Century Schoolbook" panose="02040604050505020304" pitchFamily="18" charset="0"/>
              </a:rPr>
              <a:t> район от </a:t>
            </a:r>
            <a:r>
              <a:rPr lang="ru-RU" sz="1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20.01.2021</a:t>
            </a:r>
            <a:r>
              <a:rPr lang="ru-RU" altLang="ru-RU" sz="1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г. № 1-33</a:t>
            </a:r>
            <a:r>
              <a:rPr lang="ru-RU" altLang="ru-RU" sz="1800" b="1" dirty="0" smtClean="0">
                <a:latin typeface="Century Schoolbook" panose="02040604050505020304" pitchFamily="18" charset="0"/>
              </a:rPr>
              <a:t> «</a:t>
            </a:r>
            <a:r>
              <a:rPr lang="ru-RU" sz="1800" b="1" dirty="0">
                <a:latin typeface="Century Schoolbook" panose="02040604050505020304" pitchFamily="18" charset="0"/>
              </a:rPr>
              <a:t>О закреплении муниципальных образовательных учреждений, реализующих образовательные программы дошкольного, начального общего, основного общего и среднего общего образования, за конкретными территориями муниципального образования</a:t>
            </a:r>
            <a:r>
              <a:rPr lang="ru-RU" sz="1800" b="1" dirty="0" smtClean="0">
                <a:latin typeface="Century Schoolbook" panose="02040604050505020304" pitchFamily="18" charset="0"/>
              </a:rPr>
              <a:t>»;</a:t>
            </a:r>
            <a:endParaRPr lang="ru-RU" sz="1800" b="1" dirty="0">
              <a:latin typeface="Century Schoolbook" panose="02040604050505020304" pitchFamily="18" charset="0"/>
            </a:endParaRPr>
          </a:p>
          <a:p>
            <a:pPr algn="just"/>
            <a:r>
              <a:rPr lang="ru-RU" altLang="ru-RU" sz="1800" b="1" dirty="0" smtClean="0">
                <a:solidFill>
                  <a:srgbClr val="173A8D"/>
                </a:solidFill>
                <a:latin typeface="Century Schoolbook" panose="02040604050505020304" pitchFamily="18" charset="0"/>
              </a:rPr>
              <a:t>Постановление администрации МО </a:t>
            </a:r>
            <a:r>
              <a:rPr lang="ru-RU" altLang="ru-RU" sz="1800" b="1" dirty="0" err="1" smtClean="0">
                <a:solidFill>
                  <a:srgbClr val="173A8D"/>
                </a:solidFill>
                <a:latin typeface="Century Schoolbook" panose="02040604050505020304" pitchFamily="18" charset="0"/>
              </a:rPr>
              <a:t>Щекинский</a:t>
            </a:r>
            <a:r>
              <a:rPr lang="ru-RU" altLang="ru-RU" sz="1800" b="1" dirty="0" smtClean="0">
                <a:solidFill>
                  <a:srgbClr val="173A8D"/>
                </a:solidFill>
                <a:latin typeface="Century Schoolbook" panose="02040604050505020304" pitchFamily="18" charset="0"/>
              </a:rPr>
              <a:t> район от _____________ г. № _______ «О внесении изменения в постановление администрации муниципального образования </a:t>
            </a:r>
            <a:r>
              <a:rPr lang="ru-RU" altLang="ru-RU" sz="1800" b="1" dirty="0" err="1" smtClean="0">
                <a:solidFill>
                  <a:srgbClr val="173A8D"/>
                </a:solidFill>
                <a:latin typeface="Century Schoolbook" panose="02040604050505020304" pitchFamily="18" charset="0"/>
              </a:rPr>
              <a:t>Щекинский</a:t>
            </a:r>
            <a:r>
              <a:rPr lang="ru-RU" altLang="ru-RU" sz="1800" b="1" dirty="0" smtClean="0">
                <a:solidFill>
                  <a:srgbClr val="173A8D"/>
                </a:solidFill>
                <a:latin typeface="Century Schoolbook" panose="02040604050505020304" pitchFamily="18" charset="0"/>
              </a:rPr>
              <a:t> район от 03.10.2017 № 10-1290 «Об утверждении административного регламента предоставления муниципальной услуги «Зачисление в образовательное учреждение»» (</a:t>
            </a:r>
            <a:r>
              <a:rPr lang="ru-RU" altLang="ru-RU" sz="1800" b="1" dirty="0" smtClean="0">
                <a:solidFill>
                  <a:srgbClr val="C4625A"/>
                </a:solidFill>
                <a:latin typeface="Century Schoolbook" panose="02040604050505020304" pitchFamily="18" charset="0"/>
              </a:rPr>
              <a:t>подготовлен Проект нового регламента</a:t>
            </a:r>
            <a:r>
              <a:rPr lang="ru-RU" altLang="ru-RU" sz="1800" b="1" dirty="0" smtClean="0">
                <a:solidFill>
                  <a:srgbClr val="173A8D"/>
                </a:solidFill>
                <a:latin typeface="Century Schoolbook" panose="02040604050505020304" pitchFamily="18" charset="0"/>
              </a:rPr>
              <a:t>).</a:t>
            </a:r>
          </a:p>
          <a:p>
            <a:endParaRPr lang="ru-RU" sz="2000" b="1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9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0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8234928" cy="9778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Размещение информации о начале приемной </a:t>
            </a:r>
            <a:r>
              <a:rPr lang="ru-RU" sz="24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кампании в 1 классы 2021/2022</a:t>
            </a:r>
            <a:endParaRPr lang="ru-RU" sz="24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448" y="1240085"/>
            <a:ext cx="597549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entury Schoolbook" pitchFamily="18" charset="0"/>
                <a:ea typeface="PT Astra Serif" pitchFamily="18" charset="-52"/>
              </a:rPr>
              <a:t>Муниципальные </a:t>
            </a:r>
            <a:r>
              <a:rPr lang="ru-RU" b="1" dirty="0">
                <a:latin typeface="Century Schoolbook" pitchFamily="18" charset="0"/>
                <a:ea typeface="PT Astra Serif" pitchFamily="18" charset="-52"/>
              </a:rPr>
              <a:t>образовательные организации с целью проведения организованного приема детей в первый класс размещают на своих информационном стенде и официальном сайте в сети Интернет информацию:</a:t>
            </a:r>
          </a:p>
          <a:p>
            <a:pPr algn="just"/>
            <a:endParaRPr lang="ru-RU" b="1" dirty="0" smtClean="0">
              <a:latin typeface="Century Schoolbook" pitchFamily="18" charset="0"/>
              <a:ea typeface="PT Astra Serif" pitchFamily="18" charset="-52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Century Schoolbook" pitchFamily="18" charset="0"/>
                <a:ea typeface="PT Astra Serif" pitchFamily="18" charset="-52"/>
              </a:rPr>
              <a:t>о </a:t>
            </a:r>
            <a:r>
              <a:rPr lang="ru-RU" b="1" dirty="0">
                <a:latin typeface="Century Schoolbook" pitchFamily="18" charset="0"/>
                <a:ea typeface="PT Astra Serif" pitchFamily="18" charset="-52"/>
              </a:rPr>
              <a:t>количестве мест в первых классах </a:t>
            </a:r>
            <a:r>
              <a:rPr lang="ru-RU" b="1" dirty="0">
                <a:solidFill>
                  <a:srgbClr val="FF0000"/>
                </a:solidFill>
                <a:latin typeface="Century Schoolbook" pitchFamily="18" charset="0"/>
                <a:ea typeface="PT Astra Serif" pitchFamily="18" charset="-52"/>
              </a:rPr>
              <a:t>не позднее 10 календарных дней</a:t>
            </a:r>
            <a:r>
              <a:rPr lang="ru-RU" b="1" dirty="0">
                <a:latin typeface="Century Schoolbook" pitchFamily="18" charset="0"/>
                <a:ea typeface="PT Astra Serif" pitchFamily="18" charset="-52"/>
              </a:rPr>
              <a:t> с момента издания распорядительного акта, </a:t>
            </a:r>
            <a:r>
              <a:rPr lang="ru-RU" b="1" dirty="0">
                <a:latin typeface="Century Schoolbook" pitchFamily="18" charset="0"/>
              </a:rPr>
              <a:t>о закреплении образовательных организаций за </a:t>
            </a:r>
            <a:r>
              <a:rPr lang="ru-RU" b="1" dirty="0" smtClean="0">
                <a:latin typeface="Century Schoolbook" pitchFamily="18" charset="0"/>
              </a:rPr>
              <a:t>конкретными </a:t>
            </a:r>
            <a:r>
              <a:rPr lang="ru-RU" b="1" dirty="0">
                <a:latin typeface="Century Schoolbook" pitchFamily="18" charset="0"/>
              </a:rPr>
              <a:t>территориями муниципального района (городского округа</a:t>
            </a:r>
            <a:r>
              <a:rPr lang="ru-RU" b="1" dirty="0" smtClean="0">
                <a:latin typeface="Century Schoolbook" pitchFamily="18" charset="0"/>
              </a:rPr>
              <a:t>)</a:t>
            </a:r>
            <a:r>
              <a:rPr lang="ru-RU" b="1" dirty="0" smtClean="0">
                <a:latin typeface="Century Schoolbook" pitchFamily="18" charset="0"/>
                <a:ea typeface="PT Astra Serif" pitchFamily="18" charset="-52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b="1" dirty="0">
              <a:latin typeface="Century Schoolbook" pitchFamily="18" charset="0"/>
              <a:ea typeface="PT Astra Serif" pitchFamily="18" charset="-52"/>
            </a:endParaRPr>
          </a:p>
          <a:p>
            <a:pPr algn="just"/>
            <a:r>
              <a:rPr lang="ru-RU" b="1" dirty="0" smtClean="0">
                <a:latin typeface="Century Schoolbook" pitchFamily="18" charset="0"/>
                <a:ea typeface="PT Astra Serif" pitchFamily="18" charset="-52"/>
              </a:rPr>
              <a:t>- о </a:t>
            </a:r>
            <a:r>
              <a:rPr lang="ru-RU" b="1" dirty="0">
                <a:latin typeface="Century Schoolbook" pitchFamily="18" charset="0"/>
                <a:ea typeface="PT Astra Serif" pitchFamily="18" charset="-52"/>
              </a:rPr>
              <a:t>наличии свободных мест в первых классах для приема детей, не проживающих на закрепленной территории, </a:t>
            </a:r>
            <a:r>
              <a:rPr lang="ru-RU" b="1" dirty="0">
                <a:solidFill>
                  <a:srgbClr val="FF0000"/>
                </a:solidFill>
                <a:latin typeface="Century Schoolbook" pitchFamily="18" charset="0"/>
                <a:ea typeface="PT Astra Serif" pitchFamily="18" charset="-52"/>
              </a:rPr>
              <a:t>не позднее </a:t>
            </a:r>
            <a:r>
              <a:rPr lang="ru-RU" b="1" dirty="0" smtClean="0">
                <a:solidFill>
                  <a:srgbClr val="FF0000"/>
                </a:solidFill>
                <a:latin typeface="Century Schoolbook" pitchFamily="18" charset="0"/>
                <a:ea typeface="PT Astra Serif" pitchFamily="18" charset="-52"/>
              </a:rPr>
              <a:t>5 </a:t>
            </a:r>
            <a:r>
              <a:rPr lang="ru-RU" b="1" dirty="0">
                <a:solidFill>
                  <a:srgbClr val="FF0000"/>
                </a:solidFill>
                <a:latin typeface="Century Schoolbook" pitchFamily="18" charset="0"/>
                <a:ea typeface="PT Astra Serif" pitchFamily="18" charset="-52"/>
              </a:rPr>
              <a:t>июля</a:t>
            </a:r>
            <a:r>
              <a:rPr lang="ru-RU" b="1" dirty="0">
                <a:latin typeface="Century Schoolbook" pitchFamily="18" charset="0"/>
                <a:ea typeface="PT Astra Serif" pitchFamily="18" charset="-52"/>
              </a:rPr>
              <a:t> текущего года.</a:t>
            </a:r>
          </a:p>
        </p:txBody>
      </p:sp>
      <p:pic>
        <p:nvPicPr>
          <p:cNvPr id="1028" name="Picture 4" descr="http://kalendar.hobbyi.ru/wp-content/uploads/2016/01/30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t="14145" r="20996" b="12497"/>
          <a:stretch/>
        </p:blipFill>
        <p:spPr bwMode="auto">
          <a:xfrm>
            <a:off x="6889899" y="3285103"/>
            <a:ext cx="1414130" cy="14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u.rhythmofnature.net/images/scr/ru_cards/ru_07_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27735" r="4729" b="10337"/>
          <a:stretch/>
        </p:blipFill>
        <p:spPr bwMode="auto">
          <a:xfrm>
            <a:off x="6888921" y="5061098"/>
            <a:ext cx="1428182" cy="1286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9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492" y="63028"/>
            <a:ext cx="7996123" cy="8842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 pitchFamily="18" charset="-52"/>
                <a:ea typeface="PT Astra Serif" pitchFamily="18" charset="-52"/>
              </a:rPr>
              <a:t>Прием детей в первый класс, </a:t>
            </a:r>
            <a:b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 pitchFamily="18" charset="-52"/>
                <a:ea typeface="PT Astra Serif" pitchFamily="18" charset="-52"/>
              </a:rPr>
            </a:b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 pitchFamily="18" charset="-52"/>
                <a:ea typeface="PT Astra Serif" pitchFamily="18" charset="-52"/>
              </a:rPr>
              <a:t>не достигших на 1 сентября текущего года 6 лет и 6 месяцев, </a:t>
            </a:r>
            <a:b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 pitchFamily="18" charset="-52"/>
                <a:ea typeface="PT Astra Serif" pitchFamily="18" charset="-52"/>
              </a:rPr>
            </a:b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 pitchFamily="18" charset="-52"/>
                <a:ea typeface="PT Astra Serif" pitchFamily="18" charset="-52"/>
              </a:rPr>
              <a:t>или старше 8 лет </a:t>
            </a: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01" y="1097482"/>
            <a:ext cx="6173054" cy="240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628" y="3604437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Основные изменения: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Исключены требования </a:t>
            </a:r>
            <a:r>
              <a:rPr lang="ru-RU" dirty="0" err="1" smtClean="0"/>
              <a:t>СанПин</a:t>
            </a:r>
            <a:r>
              <a:rPr lang="ru-RU" dirty="0" smtClean="0"/>
              <a:t> об обучении </a:t>
            </a:r>
            <a:r>
              <a:rPr lang="ru-RU" dirty="0"/>
              <a:t>детей, не достигших возраста 6 лет 6 месяцев к началу учебного года, </a:t>
            </a:r>
            <a:r>
              <a:rPr lang="ru-RU" dirty="0" smtClean="0"/>
              <a:t>в </a:t>
            </a:r>
            <a:r>
              <a:rPr lang="ru-RU" dirty="0"/>
              <a:t>МБОУ с соблюдением всех гигиенических требований к условиям и организации образовательной деятельности для детей дошкольного возраста.</a:t>
            </a:r>
            <a:r>
              <a:rPr lang="ru-RU" dirty="0" smtClean="0"/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Исключены ограничения по срокам обращения родителей (законных представителей) в комитет по образованию.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Уточнена формулировка справки МБОУ о наличии свободных мест. Количество свободных мест указывается на дату обращения родителей (законных представителей).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56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Приемные кампании 2020 года</a:t>
            </a:r>
            <a:endParaRPr lang="ru-RU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70890"/>
              </p:ext>
            </p:extLst>
          </p:nvPr>
        </p:nvGraphicFramePr>
        <p:xfrm>
          <a:off x="212851" y="1610132"/>
          <a:ext cx="8660922" cy="45409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86715"/>
                <a:gridCol w="2221829"/>
                <a:gridCol w="5152378"/>
              </a:tblGrid>
              <a:tr h="5175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Период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Категория </a:t>
                      </a:r>
                      <a:endParaRPr lang="ru-RU" dirty="0"/>
                    </a:p>
                  </a:txBody>
                  <a:tcPr/>
                </a:tc>
              </a:tr>
              <a:tr h="1285335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с 08.00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1 апреля 2021 года</a:t>
                      </a:r>
                    </a:p>
                    <a:p>
                      <a:endParaRPr lang="ru-RU" sz="1800" b="1" kern="12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по 23.59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30 июня 2021 года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для поступающих в первые классы общеобразовательных учреждений, закрепленных за территорией, на которой проживает ребёнок,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детей, имеющих право первоочередного и преимущественного приема,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детей – воспитанников дошкольных учреждений, входящих в Центры образования</a:t>
                      </a:r>
                      <a:endParaRPr lang="ru-RU" dirty="0"/>
                    </a:p>
                  </a:txBody>
                  <a:tcPr/>
                </a:tc>
              </a:tr>
              <a:tr h="1285335"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с 08.00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6 июля 2021 года</a:t>
                      </a:r>
                    </a:p>
                    <a:p>
                      <a:endParaRPr lang="ru-RU" sz="1800" b="1" kern="12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по 23.59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05 сентября 2021 года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для поступающих в первые классы общеобразовательных учреждений, незакрепленных за территорией, на которой проживает ребёнок, до момента заполнения свободных мест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3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743" y="1562987"/>
            <a:ext cx="3891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Зачисление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в образовательное учреждение на РПГУ</a:t>
            </a:r>
            <a:endParaRPr lang="ru-RU" sz="28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302" y="3338621"/>
            <a:ext cx="847415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atin typeface="PT Astra Serif" pitchFamily="18" charset="-52"/>
                <a:ea typeface="PT Astra Serif" pitchFamily="18" charset="-52"/>
              </a:rPr>
              <a:t>Укажите желаемый вид заявления</a:t>
            </a:r>
            <a:r>
              <a:rPr lang="ru-RU" sz="2400" b="1" dirty="0" smtClean="0">
                <a:latin typeface="PT Astra Serif" pitchFamily="18" charset="-52"/>
                <a:ea typeface="PT Astra Serif" pitchFamily="18" charset="-52"/>
              </a:rPr>
              <a:t>:</a:t>
            </a:r>
          </a:p>
          <a:p>
            <a:endParaRPr lang="ru-RU" sz="2400" b="1" dirty="0" smtClean="0">
              <a:latin typeface="PT Astra Serif" pitchFamily="18" charset="-52"/>
              <a:ea typeface="PT Astra Serif" pitchFamily="18" charset="-5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b="1" dirty="0" smtClean="0">
                <a:latin typeface="PT Astra Serif" pitchFamily="18" charset="-52"/>
                <a:ea typeface="PT Astra Serif" pitchFamily="18" charset="-52"/>
              </a:rPr>
              <a:t>Первичная запись (запись в школу текущего года)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b="1" dirty="0" smtClean="0">
                <a:latin typeface="PT Astra Serif" pitchFamily="18" charset="-52"/>
                <a:ea typeface="PT Astra Serif" pitchFamily="18" charset="-52"/>
              </a:rPr>
              <a:t>Заявление на перевод (перевод  текущего года)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Запись в 1-ый класс будущего учебного года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b="1" dirty="0" smtClean="0">
                <a:latin typeface="PT Astra Serif" pitchFamily="18" charset="-52"/>
                <a:ea typeface="PT Astra Serif" pitchFamily="18" charset="-52"/>
              </a:rPr>
              <a:t>Зачисление в класс будущего учебного года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b="1" dirty="0" smtClean="0">
                <a:latin typeface="PT Astra Serif" pitchFamily="18" charset="-52"/>
                <a:ea typeface="PT Astra Serif" pitchFamily="18" charset="-52"/>
              </a:rPr>
              <a:t>Перевод в класс будущего учебного года</a:t>
            </a:r>
            <a:endParaRPr lang="ru-RU" sz="2400" b="1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24580" name="Picture 4" descr="https://i.ytimg.com/vi/4pZWIE2wLic/maxresdefault.jpg"/>
          <p:cNvPicPr>
            <a:picLocks noChangeAspect="1" noChangeArrowheads="1"/>
          </p:cNvPicPr>
          <p:nvPr/>
        </p:nvPicPr>
        <p:blipFill>
          <a:blip r:embed="rId2"/>
          <a:srcRect t="28910" b="30146"/>
          <a:stretch>
            <a:fillRect/>
          </a:stretch>
        </p:blipFill>
        <p:spPr bwMode="auto">
          <a:xfrm>
            <a:off x="0" y="0"/>
            <a:ext cx="6047795" cy="1392865"/>
          </a:xfrm>
          <a:prstGeom prst="rect">
            <a:avLst/>
          </a:prstGeom>
          <a:noFill/>
        </p:spPr>
      </p:pic>
      <p:pic>
        <p:nvPicPr>
          <p:cNvPr id="24578" name="Picture 2" descr="http://i.siteapi.org/XAj_Sun5O28x7rkN3WM-ag9ueBw=/0x0:860x774/fc2963cbb97074a.ru.s.siteapi.org/img/fk37etrxck08c8c8swwcw840w040o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4622" y="0"/>
            <a:ext cx="3519378" cy="3167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11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8907" y="138225"/>
            <a:ext cx="7839635" cy="977899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Порядок и сроки предоставления информации в РИС УСО ТО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044895"/>
              </p:ext>
            </p:extLst>
          </p:nvPr>
        </p:nvGraphicFramePr>
        <p:xfrm>
          <a:off x="361506" y="2183809"/>
          <a:ext cx="8569843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137"/>
                <a:gridCol w="1943785"/>
                <a:gridCol w="2298178"/>
                <a:gridCol w="19867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Информация для ввода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Исполнитель на уровне ОО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Ответственный на уровне  исполнительной власти, ОМСУ, ОО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Срок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классов 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рамках проведения приемной кампании)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Уполномоченный</a:t>
                      </a:r>
                    </a:p>
                    <a:p>
                      <a:r>
                        <a:rPr lang="ru-RU" sz="1800" dirty="0" smtClean="0"/>
                        <a:t>образовательной</a:t>
                      </a:r>
                    </a:p>
                    <a:p>
                      <a:r>
                        <a:rPr lang="ru-RU" sz="1800" dirty="0" smtClean="0"/>
                        <a:t>организации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Руководитель</a:t>
                      </a:r>
                    </a:p>
                    <a:p>
                      <a:r>
                        <a:rPr lang="ru-RU" sz="1800" dirty="0" smtClean="0"/>
                        <a:t>образовательной</a:t>
                      </a:r>
                    </a:p>
                    <a:p>
                      <a:r>
                        <a:rPr lang="ru-RU" sz="1800" dirty="0" smtClean="0"/>
                        <a:t>организации,</a:t>
                      </a:r>
                    </a:p>
                    <a:p>
                      <a:r>
                        <a:rPr lang="ru-RU" sz="1800" b="1" dirty="0" smtClean="0"/>
                        <a:t>муниципальный</a:t>
                      </a:r>
                    </a:p>
                    <a:p>
                      <a:r>
                        <a:rPr lang="ru-RU" sz="1800" b="1" dirty="0" smtClean="0"/>
                        <a:t>администратор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ежегодно 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до 1 апреля;</a:t>
                      </a:r>
                      <a:endParaRPr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ежегодно 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до 1 июля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Прием заявлений и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зачисление детей в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образовательные</a:t>
                      </a:r>
                    </a:p>
                    <a:p>
                      <a:r>
                        <a:rPr lang="ru-RU" sz="1800" b="1" dirty="0" smtClean="0"/>
                        <a:t>организации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Уполномоченный</a:t>
                      </a:r>
                    </a:p>
                    <a:p>
                      <a:r>
                        <a:rPr lang="ru-RU" sz="1800" dirty="0" smtClean="0"/>
                        <a:t>образовательной</a:t>
                      </a:r>
                    </a:p>
                    <a:p>
                      <a:r>
                        <a:rPr lang="ru-RU" sz="1800" dirty="0" smtClean="0"/>
                        <a:t>организации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Руководитель</a:t>
                      </a:r>
                    </a:p>
                    <a:p>
                      <a:r>
                        <a:rPr lang="ru-RU" sz="1800" dirty="0" smtClean="0"/>
                        <a:t>образовательной</a:t>
                      </a:r>
                    </a:p>
                    <a:p>
                      <a:r>
                        <a:rPr lang="ru-RU" sz="1800" dirty="0" smtClean="0"/>
                        <a:t>организации,</a:t>
                      </a:r>
                    </a:p>
                    <a:p>
                      <a:r>
                        <a:rPr lang="ru-RU" sz="1800" dirty="0" smtClean="0"/>
                        <a:t>муниципальный</a:t>
                      </a:r>
                    </a:p>
                    <a:p>
                      <a:r>
                        <a:rPr lang="ru-RU" sz="1800" dirty="0" smtClean="0"/>
                        <a:t>администратор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Круглогодично</a:t>
                      </a:r>
                      <a:r>
                        <a:rPr lang="ru-RU" sz="1800" dirty="0" smtClean="0"/>
                        <a:t>,</a:t>
                      </a:r>
                    </a:p>
                    <a:p>
                      <a:r>
                        <a:rPr lang="ru-RU" sz="1800" dirty="0" smtClean="0"/>
                        <a:t>в соответствии с</a:t>
                      </a:r>
                    </a:p>
                    <a:p>
                      <a:r>
                        <a:rPr lang="ru-RU" sz="1800" dirty="0" smtClean="0"/>
                        <a:t>правилами</a:t>
                      </a:r>
                    </a:p>
                    <a:p>
                      <a:r>
                        <a:rPr lang="ru-RU" sz="1800" dirty="0" smtClean="0"/>
                        <a:t>приема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15699" y="1397488"/>
            <a:ext cx="3930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(АИС «Е-услуги»)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26" y="630637"/>
            <a:ext cx="4661556" cy="137035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Схема перехода статусов заявления при зачислении в ОО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152540" y="3833924"/>
            <a:ext cx="1570008" cy="560717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Предоставление документов</a:t>
            </a:r>
            <a:endParaRPr lang="ru-RU" sz="1200" b="1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1622041" y="6157232"/>
            <a:ext cx="1293962" cy="560717"/>
          </a:xfrm>
          <a:prstGeom prst="hexagon">
            <a:avLst/>
          </a:prstGeom>
          <a:solidFill>
            <a:srgbClr val="9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Направлен в класс</a:t>
            </a:r>
            <a:endParaRPr lang="ru-RU" sz="1300" b="1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395536" y="3085544"/>
            <a:ext cx="1293962" cy="560717"/>
          </a:xfrm>
          <a:prstGeom prst="hexagon">
            <a:avLst/>
          </a:prstGeom>
          <a:solidFill>
            <a:srgbClr val="9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Отказ заявителя</a:t>
            </a:r>
            <a:endParaRPr lang="ru-RU" sz="1400" b="1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5485506" y="2263652"/>
            <a:ext cx="1862945" cy="560717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Формирование очереди</a:t>
            </a:r>
            <a:endParaRPr lang="ru-RU" sz="1400" b="1" dirty="0"/>
          </a:p>
        </p:txBody>
      </p:sp>
      <p:sp>
        <p:nvSpPr>
          <p:cNvPr id="11" name="Шестиугольник 10"/>
          <p:cNvSpPr/>
          <p:nvPr/>
        </p:nvSpPr>
        <p:spPr>
          <a:xfrm>
            <a:off x="5372913" y="1440276"/>
            <a:ext cx="2044460" cy="560717"/>
          </a:xfrm>
          <a:prstGeom prst="hexagon">
            <a:avLst/>
          </a:prstGeom>
          <a:solidFill>
            <a:srgbClr val="9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Зарегистрировано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7420394" y="3047434"/>
            <a:ext cx="1523360" cy="560717"/>
          </a:xfrm>
          <a:prstGeom prst="hexagon">
            <a:avLst/>
          </a:prstGeom>
          <a:solidFill>
            <a:srgbClr val="9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Отказано до направления</a:t>
            </a:r>
            <a:endParaRPr lang="ru-RU" sz="1200" b="1" dirty="0"/>
          </a:p>
        </p:txBody>
      </p:sp>
      <p:sp>
        <p:nvSpPr>
          <p:cNvPr id="13" name="Шестиугольник 12"/>
          <p:cNvSpPr/>
          <p:nvPr/>
        </p:nvSpPr>
        <p:spPr>
          <a:xfrm>
            <a:off x="3393880" y="6157231"/>
            <a:ext cx="1293962" cy="560717"/>
          </a:xfrm>
          <a:prstGeom prst="hexagon">
            <a:avLst/>
          </a:prstGeom>
          <a:solidFill>
            <a:srgbClr val="9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Зачислен в ОО</a:t>
            </a:r>
            <a:endParaRPr lang="ru-RU" sz="1400" b="1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7348451" y="6176779"/>
            <a:ext cx="1293962" cy="560717"/>
          </a:xfrm>
          <a:prstGeom prst="hexagon">
            <a:avLst/>
          </a:prstGeom>
          <a:solidFill>
            <a:srgbClr val="9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Зачислен</a:t>
            </a:r>
            <a:endParaRPr lang="ru-RU" sz="1400" b="1" dirty="0"/>
          </a:p>
        </p:txBody>
      </p:sp>
      <p:sp>
        <p:nvSpPr>
          <p:cNvPr id="15" name="Шестиугольник 14"/>
          <p:cNvSpPr/>
          <p:nvPr/>
        </p:nvSpPr>
        <p:spPr>
          <a:xfrm>
            <a:off x="5236282" y="6176779"/>
            <a:ext cx="1466490" cy="560717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Создание приказа в СГО</a:t>
            </a:r>
            <a:endParaRPr lang="ru-RU" sz="13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414752" y="2000993"/>
            <a:ext cx="0" cy="2573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217181" y="3144271"/>
            <a:ext cx="429165" cy="379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429636" y="2824369"/>
            <a:ext cx="0" cy="3199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8" idx="6"/>
          </p:cNvCxnSpPr>
          <p:nvPr/>
        </p:nvCxnSpPr>
        <p:spPr>
          <a:xfrm>
            <a:off x="6646346" y="3334052"/>
            <a:ext cx="77102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4144983" y="3365902"/>
            <a:ext cx="2058818" cy="34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75" idx="2"/>
            <a:endCxn id="8" idx="0"/>
          </p:cNvCxnSpPr>
          <p:nvPr/>
        </p:nvCxnSpPr>
        <p:spPr>
          <a:xfrm flipH="1">
            <a:off x="1689498" y="3351423"/>
            <a:ext cx="2032636" cy="144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96" idx="6"/>
            <a:endCxn id="100" idx="3"/>
          </p:cNvCxnSpPr>
          <p:nvPr/>
        </p:nvCxnSpPr>
        <p:spPr>
          <a:xfrm flipV="1">
            <a:off x="4214534" y="4890789"/>
            <a:ext cx="2032321" cy="117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ая выноска 44"/>
          <p:cNvSpPr/>
          <p:nvPr/>
        </p:nvSpPr>
        <p:spPr>
          <a:xfrm>
            <a:off x="6057094" y="3659423"/>
            <a:ext cx="1291357" cy="217818"/>
          </a:xfrm>
          <a:prstGeom prst="wedgeRectCallout">
            <a:avLst>
              <a:gd name="adj1" fmla="val -17336"/>
              <a:gd name="adj2" fmla="val -99557"/>
            </a:avLst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Места есть?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47" name="Прямая со стрелкой 46"/>
          <p:cNvCxnSpPr>
            <a:stCxn id="96" idx="2"/>
            <a:endCxn id="114" idx="0"/>
          </p:cNvCxnSpPr>
          <p:nvPr/>
        </p:nvCxnSpPr>
        <p:spPr>
          <a:xfrm flipH="1">
            <a:off x="3009116" y="4902550"/>
            <a:ext cx="776253" cy="45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937544" y="3559166"/>
            <a:ext cx="0" cy="2587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3999952" y="4394641"/>
            <a:ext cx="0" cy="318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2269021" y="5885393"/>
            <a:ext cx="0" cy="258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6395143" y="1211222"/>
            <a:ext cx="1" cy="2451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Шестиугольник 79"/>
          <p:cNvSpPr/>
          <p:nvPr/>
        </p:nvSpPr>
        <p:spPr>
          <a:xfrm>
            <a:off x="5072335" y="798714"/>
            <a:ext cx="2463727" cy="412508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Подача заявления в ОО (ВС/ЕПГУ/РПГУ/почта)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6395143" y="495374"/>
            <a:ext cx="0" cy="270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5630331" y="121578"/>
            <a:ext cx="1556743" cy="3611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Заявитель</a:t>
            </a:r>
          </a:p>
        </p:txBody>
      </p:sp>
      <p:cxnSp>
        <p:nvCxnSpPr>
          <p:cNvPr id="54" name="Прямая со стрелкой 53"/>
          <p:cNvCxnSpPr>
            <a:stCxn id="15" idx="0"/>
          </p:cNvCxnSpPr>
          <p:nvPr/>
        </p:nvCxnSpPr>
        <p:spPr>
          <a:xfrm>
            <a:off x="6702772" y="6457138"/>
            <a:ext cx="64567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51677" y="2990382"/>
            <a:ext cx="535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нет</a:t>
            </a:r>
            <a:endParaRPr lang="ru-RU" sz="1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5798344" y="3026275"/>
            <a:ext cx="405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да</a:t>
            </a:r>
            <a:endParaRPr lang="ru-RU" sz="1400" b="1" dirty="0"/>
          </a:p>
        </p:txBody>
      </p:sp>
      <p:sp>
        <p:nvSpPr>
          <p:cNvPr id="75" name="Овал 74"/>
          <p:cNvSpPr/>
          <p:nvPr/>
        </p:nvSpPr>
        <p:spPr>
          <a:xfrm>
            <a:off x="3722134" y="3161642"/>
            <a:ext cx="429165" cy="379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79" name="Прямоугольная выноска 78"/>
          <p:cNvSpPr/>
          <p:nvPr/>
        </p:nvSpPr>
        <p:spPr>
          <a:xfrm>
            <a:off x="2224112" y="2544009"/>
            <a:ext cx="2275879" cy="399853"/>
          </a:xfrm>
          <a:prstGeom prst="wedgeRectCallout">
            <a:avLst>
              <a:gd name="adj1" fmla="val 27370"/>
              <a:gd name="adj2" fmla="val 92792"/>
            </a:avLst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Заявитель подтверждает  зачисление?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55650" y="3526147"/>
            <a:ext cx="444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да</a:t>
            </a:r>
            <a:endParaRPr lang="ru-RU" sz="1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898426" y="3025715"/>
            <a:ext cx="46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нет</a:t>
            </a:r>
            <a:endParaRPr lang="ru-RU" sz="1400" b="1" dirty="0"/>
          </a:p>
        </p:txBody>
      </p:sp>
      <p:sp>
        <p:nvSpPr>
          <p:cNvPr id="96" name="Овал 95"/>
          <p:cNvSpPr/>
          <p:nvPr/>
        </p:nvSpPr>
        <p:spPr>
          <a:xfrm>
            <a:off x="3785369" y="4712769"/>
            <a:ext cx="429165" cy="379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98" name="Прямоугольная выноска 97"/>
          <p:cNvSpPr/>
          <p:nvPr/>
        </p:nvSpPr>
        <p:spPr>
          <a:xfrm>
            <a:off x="3708769" y="5263743"/>
            <a:ext cx="2418227" cy="225158"/>
          </a:xfrm>
          <a:prstGeom prst="wedgeRectCallout">
            <a:avLst>
              <a:gd name="adj1" fmla="val -33521"/>
              <a:gd name="adj2" fmla="val -103469"/>
            </a:avLst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Документы предоставлены?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0" name="Шестиугольник 99"/>
          <p:cNvSpPr/>
          <p:nvPr/>
        </p:nvSpPr>
        <p:spPr>
          <a:xfrm>
            <a:off x="6246855" y="4610430"/>
            <a:ext cx="1570008" cy="560717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Ожидание предоставления документов</a:t>
            </a:r>
            <a:endParaRPr lang="ru-RU" sz="1200" b="1" dirty="0"/>
          </a:p>
        </p:txBody>
      </p:sp>
      <p:cxnSp>
        <p:nvCxnSpPr>
          <p:cNvPr id="101" name="Прямая со стрелкой 100"/>
          <p:cNvCxnSpPr>
            <a:endCxn id="6" idx="0"/>
          </p:cNvCxnSpPr>
          <p:nvPr/>
        </p:nvCxnSpPr>
        <p:spPr>
          <a:xfrm flipH="1">
            <a:off x="4722548" y="4114282"/>
            <a:ext cx="2309312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7031859" y="4114283"/>
            <a:ext cx="1" cy="4735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393880" y="4615260"/>
            <a:ext cx="374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да</a:t>
            </a:r>
            <a:endParaRPr lang="ru-RU" sz="14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4162531" y="4587842"/>
            <a:ext cx="546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нет</a:t>
            </a:r>
            <a:endParaRPr lang="ru-RU" sz="1400" b="1" dirty="0"/>
          </a:p>
        </p:txBody>
      </p:sp>
      <p:sp>
        <p:nvSpPr>
          <p:cNvPr id="114" name="Шестиугольник 113"/>
          <p:cNvSpPr/>
          <p:nvPr/>
        </p:nvSpPr>
        <p:spPr>
          <a:xfrm>
            <a:off x="1439108" y="4626706"/>
            <a:ext cx="1570008" cy="560717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Проверка достоверности документов</a:t>
            </a:r>
            <a:endParaRPr lang="ru-RU" sz="1200" b="1" dirty="0"/>
          </a:p>
        </p:txBody>
      </p:sp>
      <p:cxnSp>
        <p:nvCxnSpPr>
          <p:cNvPr id="115" name="Прямая со стрелкой 114"/>
          <p:cNvCxnSpPr/>
          <p:nvPr/>
        </p:nvCxnSpPr>
        <p:spPr>
          <a:xfrm>
            <a:off x="2269022" y="5187423"/>
            <a:ext cx="0" cy="3014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Овал 117"/>
          <p:cNvSpPr/>
          <p:nvPr/>
        </p:nvSpPr>
        <p:spPr>
          <a:xfrm>
            <a:off x="2054439" y="5498136"/>
            <a:ext cx="429165" cy="379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19" name="Прямоугольная выноска 118"/>
          <p:cNvSpPr/>
          <p:nvPr/>
        </p:nvSpPr>
        <p:spPr>
          <a:xfrm>
            <a:off x="539552" y="5398429"/>
            <a:ext cx="1336170" cy="532994"/>
          </a:xfrm>
          <a:prstGeom prst="wedgeRectCallout">
            <a:avLst>
              <a:gd name="adj1" fmla="val 62264"/>
              <a:gd name="adj2" fmla="val -3449"/>
            </a:avLst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Документы достоверны?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875722" y="5829003"/>
            <a:ext cx="524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да</a:t>
            </a:r>
            <a:endParaRPr lang="ru-RU" sz="1400" b="1" dirty="0"/>
          </a:p>
        </p:txBody>
      </p:sp>
      <p:cxnSp>
        <p:nvCxnSpPr>
          <p:cNvPr id="123" name="Прямая со стрелкой 122"/>
          <p:cNvCxnSpPr>
            <a:stCxn id="13" idx="0"/>
          </p:cNvCxnSpPr>
          <p:nvPr/>
        </p:nvCxnSpPr>
        <p:spPr>
          <a:xfrm flipV="1">
            <a:off x="4687842" y="6437589"/>
            <a:ext cx="542852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>
            <a:stCxn id="7" idx="0"/>
          </p:cNvCxnSpPr>
          <p:nvPr/>
        </p:nvCxnSpPr>
        <p:spPr>
          <a:xfrm flipV="1">
            <a:off x="2916003" y="6437590"/>
            <a:ext cx="481239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stCxn id="118" idx="6"/>
          </p:cNvCxnSpPr>
          <p:nvPr/>
        </p:nvCxnSpPr>
        <p:spPr>
          <a:xfrm flipV="1">
            <a:off x="2483604" y="5685417"/>
            <a:ext cx="4548256" cy="2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7005787" y="5175977"/>
            <a:ext cx="0" cy="509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462328" y="5379228"/>
            <a:ext cx="546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нет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4780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close-up design template</Template>
  <TotalTime>1462</TotalTime>
  <Words>759</Words>
  <Application>Microsoft Office PowerPoint</Application>
  <PresentationFormat>Экран (4:3)</PresentationFormat>
  <Paragraphs>132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ПРИЕМ детей  в 1 класс 2021/2022 учебного года</vt:lpstr>
      <vt:lpstr>Основные нормативные документы  2021 года</vt:lpstr>
      <vt:lpstr>Презентация PowerPoint</vt:lpstr>
      <vt:lpstr>Размещение информации о начале приемной кампании в 1 классы 2021/2022</vt:lpstr>
      <vt:lpstr>Прием детей в первый класс,  не достигших на 1 сентября текущего года 6 лет и 6 месяцев,  или старше 8 лет </vt:lpstr>
      <vt:lpstr>Приемные кампании 2020 года</vt:lpstr>
      <vt:lpstr>Презентация PowerPoint</vt:lpstr>
      <vt:lpstr>Презентация PowerPoint</vt:lpstr>
      <vt:lpstr>Схема перехода статусов заявления при зачислении в ОО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Консультант</cp:lastModifiedBy>
  <cp:revision>181</cp:revision>
  <dcterms:created xsi:type="dcterms:W3CDTF">2016-11-18T14:12:19Z</dcterms:created>
  <dcterms:modified xsi:type="dcterms:W3CDTF">2021-01-21T12:39:03Z</dcterms:modified>
</cp:coreProperties>
</file>