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61" r:id="rId2"/>
    <p:sldId id="260" r:id="rId3"/>
    <p:sldId id="259" r:id="rId4"/>
    <p:sldId id="262" r:id="rId5"/>
    <p:sldId id="257" r:id="rId6"/>
    <p:sldId id="263" r:id="rId7"/>
    <p:sldId id="265" r:id="rId8"/>
    <p:sldId id="266" r:id="rId9"/>
    <p:sldId id="282" r:id="rId10"/>
    <p:sldId id="267" r:id="rId11"/>
    <p:sldId id="268" r:id="rId12"/>
    <p:sldId id="283" r:id="rId13"/>
    <p:sldId id="270" r:id="rId14"/>
    <p:sldId id="284" r:id="rId15"/>
    <p:sldId id="272" r:id="rId16"/>
    <p:sldId id="280" r:id="rId17"/>
    <p:sldId id="275" r:id="rId18"/>
    <p:sldId id="278" r:id="rId19"/>
    <p:sldId id="285" r:id="rId20"/>
    <p:sldId id="279" r:id="rId21"/>
    <p:sldId id="273" r:id="rId22"/>
    <p:sldId id="274" r:id="rId23"/>
    <p:sldId id="28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2155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1586C-BAE5-43D8-95C1-33374EC32B14}" type="datetimeFigureOut">
              <a:rPr lang="ru-RU" smtClean="0"/>
              <a:pPr/>
              <a:t>03.03.2021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945EE-3632-498D-84A2-F986A95C7A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391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2945EE-3632-498D-84A2-F986A95C7AD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A5E05-ABF2-4B34-BB5E-17488D6ABC47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9609E-BE85-4C85-A5B6-CA0574ED2E79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C9012-618C-499E-872D-05996A5A4500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1A1BF-1A34-44C1-9D70-98743217F31B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AE1-CEFF-4B55-A59D-81F56BAB9B3E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CCE5-DE47-4617-A19F-05D30A2D2F55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6F6F4-10B2-426B-A879-5D04A1A11586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A4260-FAB0-43AA-9DDF-E2B527EF1EB6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CFB32-3FBC-4422-A510-F8BA1DB992BE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D8A55-A53E-4D66-B533-905DCD5A8291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FD239-6FA8-480E-B772-83BC75EE306C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7434C4B-4CBA-4E51-B7C3-07BDD017F670}" type="datetime1">
              <a:rPr lang="ru-RU" smtClean="0"/>
              <a:pPr/>
              <a:t>03.03.2021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Суицид\1267528628_1267485888_alone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83420" y="-171400"/>
            <a:ext cx="6500948" cy="705029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2000264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002060"/>
                </a:solidFill>
                <a:effectLst/>
                <a:latin typeface="Century" pitchFamily="18" charset="0"/>
              </a:rPr>
              <a:t/>
            </a:r>
            <a:br>
              <a:rPr lang="ru-RU" sz="4800" dirty="0" smtClean="0">
                <a:solidFill>
                  <a:srgbClr val="002060"/>
                </a:solidFill>
                <a:effectLst/>
                <a:latin typeface="Century" pitchFamily="18" charset="0"/>
              </a:rPr>
            </a:br>
            <a: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" pitchFamily="18" charset="0"/>
              </a:rPr>
              <a:t>«</a:t>
            </a:r>
            <a: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Профилактика суицидального поведения несовершеннолетних»</a:t>
            </a:r>
            <a:b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</a:br>
            <a: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 </a:t>
            </a:r>
            <a:r>
              <a:rPr lang="ru-RU" sz="4000" dirty="0" smtClean="0">
                <a:solidFill>
                  <a:srgbClr val="002060"/>
                </a:solidFill>
                <a:effectLst/>
                <a:latin typeface="Cambria" pitchFamily="18" charset="0"/>
              </a:rPr>
              <a:t/>
            </a:r>
            <a:br>
              <a:rPr lang="ru-RU" sz="4000" dirty="0" smtClean="0">
                <a:solidFill>
                  <a:srgbClr val="002060"/>
                </a:solidFill>
                <a:effectLst/>
                <a:latin typeface="Cambria" pitchFamily="18" charset="0"/>
              </a:rPr>
            </a:br>
            <a:endParaRPr lang="ru-RU" sz="4000" dirty="0">
              <a:solidFill>
                <a:srgbClr val="002060"/>
              </a:solidFill>
              <a:effectLst/>
              <a:latin typeface="Cambria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:\Суицид\353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4544" y="-301217"/>
            <a:ext cx="6901906" cy="69019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779912" y="214313"/>
            <a:ext cx="5364088" cy="6643687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«Не надо спасать всё человечество,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Стремитесь спасти хотя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бы одну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Georgia" pitchFamily="18" charset="0"/>
              </a:rPr>
              <a:t> человеческую душу»</a:t>
            </a: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  <a:p>
            <a:pPr algn="ctr">
              <a:buNone/>
            </a:pPr>
            <a:endParaRPr lang="ru-RU" sz="1800" b="1" dirty="0" smtClean="0">
              <a:latin typeface="Cambria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0" y="0"/>
            <a:ext cx="4067944" cy="707233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Cambria" pitchFamily="18" charset="0"/>
              </a:rPr>
              <a:t>«</a:t>
            </a:r>
            <a:r>
              <a:rPr lang="ru-RU" sz="4500" b="1" dirty="0" smtClean="0">
                <a:solidFill>
                  <a:srgbClr val="002060"/>
                </a:solidFill>
                <a:latin typeface="Cambria" pitchFamily="18" charset="0"/>
              </a:rPr>
              <a:t>Россия занимает третье  место в мире по числу законченных суицидов. Ежегодно в России происходит 4 тысячи попыток самоубийства среди подростков, из которых 1,5 тысячи оканчиваются смертью.</a:t>
            </a:r>
          </a:p>
          <a:p>
            <a:pPr algn="ctr">
              <a:buNone/>
            </a:pPr>
            <a:r>
              <a:rPr lang="ru-RU" sz="4500" b="1" dirty="0" smtClean="0">
                <a:solidFill>
                  <a:srgbClr val="002060"/>
                </a:solidFill>
                <a:latin typeface="Cambria" pitchFamily="18" charset="0"/>
              </a:rPr>
              <a:t>По абсолютному количеству подростковых самоубийств Россия занимает первое место в Европе».</a:t>
            </a:r>
          </a:p>
          <a:p>
            <a:pPr algn="ctr">
              <a:buNone/>
            </a:pPr>
            <a:r>
              <a:rPr lang="ru-RU" sz="4500" b="1" dirty="0" smtClean="0">
                <a:solidFill>
                  <a:srgbClr val="002060"/>
                </a:solidFill>
                <a:latin typeface="Cambria" pitchFamily="18" charset="0"/>
              </a:rPr>
              <a:t>Павел Астахов, </a:t>
            </a:r>
            <a:r>
              <a:rPr lang="ru-RU" sz="2300" b="1" dirty="0" smtClean="0">
                <a:solidFill>
                  <a:srgbClr val="002060"/>
                </a:solidFill>
                <a:latin typeface="Cambria" pitchFamily="18" charset="0"/>
              </a:rPr>
              <a:t>уполномоченный при президенте РФ по правам ребенка.</a:t>
            </a:r>
            <a:br>
              <a:rPr lang="ru-RU" sz="2300" b="1" dirty="0" smtClean="0">
                <a:solidFill>
                  <a:srgbClr val="002060"/>
                </a:solidFill>
                <a:latin typeface="Cambria" pitchFamily="18" charset="0"/>
              </a:rPr>
            </a:br>
            <a:endParaRPr lang="ru-RU" sz="23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026" name="Picture 2" descr="F:\Суицид\4026e37e88c5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t="1574" r="10916"/>
          <a:stretch/>
        </p:blipFill>
        <p:spPr bwMode="auto">
          <a:xfrm>
            <a:off x="3763623" y="620688"/>
            <a:ext cx="5412020" cy="51125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4572000" y="214290"/>
            <a:ext cx="4572000" cy="664371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dirty="0" smtClean="0">
              <a:solidFill>
                <a:srgbClr val="002060"/>
              </a:solidFill>
              <a:latin typeface="Cambria" pitchFamily="18" charset="0"/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За последние пять лет в </a:t>
            </a:r>
            <a:r>
              <a:rPr lang="ru-RU" dirty="0">
                <a:solidFill>
                  <a:srgbClr val="002060"/>
                </a:solidFill>
                <a:latin typeface="Cambria" pitchFamily="18" charset="0"/>
              </a:rPr>
              <a:t>Р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оссии покончили жизнь самоубийством14157 несовершеннолетних.</a:t>
            </a:r>
          </a:p>
          <a:p>
            <a:pPr algn="ctr">
              <a:buNone/>
            </a:pP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 За каждым таким случаем стоит личная трагедия, катастрофа, безысходность, когда страх перед жизнью побеждает страх смерти. 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2050" name="Picture 2" descr="F:\Суицид\1564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5532346" cy="63293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472518" cy="928670"/>
          </a:xfrm>
        </p:spPr>
        <p:txBody>
          <a:bodyPr/>
          <a:lstStyle/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Виды суицидов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928670"/>
            <a:ext cx="5500694" cy="571504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Демонстративный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: </a:t>
            </a: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разыгрывание театральных сцен с изображением попыток самоубийства безо всякого намерения действительно покончить с собой, с расчётом, что вовремя спасут.</a:t>
            </a:r>
          </a:p>
          <a:p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Аффективный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: </a:t>
            </a: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совершение суицидальной попытки на высоте аффекта, который может длиться от нескольких минут до часов и суток. </a:t>
            </a:r>
          </a:p>
          <a:p>
            <a:endParaRPr lang="ru-RU" sz="2000" dirty="0" smtClean="0">
              <a:solidFill>
                <a:srgbClr val="002060"/>
              </a:solidFill>
              <a:latin typeface="Cambria" pitchFamily="18" charset="0"/>
            </a:endParaRPr>
          </a:p>
          <a:p>
            <a:r>
              <a:rPr lang="ru-RU" i="1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Истинный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: </a:t>
            </a: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имеет место при постепенно вынашиваемом намерении покончить с собой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. 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4098" name="Picture 2" descr="F:\Суицид\a426d05716ef19899a8fb50a18c4616f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83518" y="1556792"/>
            <a:ext cx="4440199" cy="439204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Суицид\45561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-21010"/>
            <a:ext cx="7092280" cy="68790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716016" y="0"/>
            <a:ext cx="4320480" cy="6858000"/>
          </a:xfrm>
        </p:spPr>
        <p:txBody>
          <a:bodyPr>
            <a:normAutofit fontScale="70000" lnSpcReduction="20000"/>
          </a:bodyPr>
          <a:lstStyle/>
          <a:p>
            <a:pPr lvl="0" algn="ctr"/>
            <a:endParaRPr lang="ru-RU" b="1" dirty="0" smtClean="0">
              <a:solidFill>
                <a:srgbClr val="002060"/>
              </a:solidFill>
            </a:endParaRPr>
          </a:p>
          <a:p>
            <a:pPr lvl="0" algn="ctr"/>
            <a:r>
              <a:rPr lang="ru-RU" b="1" dirty="0" smtClean="0">
                <a:solidFill>
                  <a:srgbClr val="002060"/>
                </a:solidFill>
              </a:rPr>
              <a:t>Одной из важнейших причин самоубийств у подростков считается отсутствие уверенности и самоидентификации. </a:t>
            </a:r>
          </a:p>
          <a:p>
            <a:pPr lvl="0" algn="just"/>
            <a:r>
              <a:rPr lang="ru-RU" b="1" dirty="0" smtClean="0">
                <a:solidFill>
                  <a:srgbClr val="002060"/>
                </a:solidFill>
              </a:rPr>
              <a:t>Спусковым крючком для подросткового суицида часто становится подобный поступок молодёжного кумира, героя книг или фильмов, близких друзей или любимых. Обстановку усугубляют СМИ, которые подробно освещают каждую историю самоубийства, вызывая стремление к подражательству. </a:t>
            </a:r>
          </a:p>
          <a:p>
            <a:pPr lvl="0" algn="ctr"/>
            <a:r>
              <a:rPr lang="ru-RU" b="1" dirty="0" smtClean="0">
                <a:solidFill>
                  <a:srgbClr val="002060"/>
                </a:solidFill>
              </a:rPr>
              <a:t>Подростки часто рассматривают суицидальные попытки как своеобразную, но подконтрольную взрослым игру, оставаясь в глубине души уверенными, что те не разрешат им довести суицид до конца.</a:t>
            </a:r>
          </a:p>
          <a:p>
            <a:pPr algn="ct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643998" cy="1357322"/>
          </a:xfrm>
        </p:spPr>
        <p:txBody>
          <a:bodyPr>
            <a:normAutofit/>
          </a:bodyPr>
          <a:lstStyle/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Группа риска подростков, склонных к суициду: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7236296" cy="5043510"/>
          </a:xfrm>
        </p:spPr>
        <p:txBody>
          <a:bodyPr>
            <a:noAutofit/>
          </a:bodyPr>
          <a:lstStyle/>
          <a:p>
            <a:pPr lvl="0"/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Отличники, т. к. к ним все предъявляют повышенные требования. К тому же эти дети редко бывают приняты в социальной группе сверстников, что также может привести к суицидальному исходу.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Дети, которые резко снижают успехи в учебной деятельности, естественно вызывая тем самым недоумение и возмущение родителей и учителей.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Дети, к которым окружающие предъявляют завышенные требования, а они в силу субъективных причин не могут их выполнить.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Дети с повышенной тревожностью и склонностью к депрессиям (в основном это дети с родовыми травмами, правополушарные и те, у которых в роду или ближайшем окружении были случаи или попытки самоубийства), особенно в </a:t>
            </a:r>
            <a:r>
              <a:rPr lang="ru-RU" sz="2000" dirty="0" err="1" smtClean="0">
                <a:solidFill>
                  <a:srgbClr val="002060"/>
                </a:solidFill>
                <a:latin typeface="Cambria" pitchFamily="18" charset="0"/>
              </a:rPr>
              <a:t>пубертате</a:t>
            </a:r>
            <a:r>
              <a:rPr lang="ru-RU" sz="2000" dirty="0" smtClean="0">
                <a:solidFill>
                  <a:srgbClr val="002060"/>
                </a:solidFill>
                <a:latin typeface="Cambria" pitchFamily="18" charset="0"/>
              </a:rPr>
              <a:t> (периоде полового созревания).</a:t>
            </a:r>
          </a:p>
          <a:p>
            <a:endParaRPr lang="ru-RU" sz="2000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8194" name="Picture 2" descr="F:\Суицид\21989200_20050616_sliz_wallpapers_ru_odinochestvo_1024x768_A847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695728" y="2996952"/>
            <a:ext cx="2448272" cy="262139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F:\Суицид\45841787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79912" y="1052736"/>
            <a:ext cx="5788380" cy="558532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</p:spPr>
        <p:txBody>
          <a:bodyPr>
            <a:normAutofit/>
          </a:bodyPr>
          <a:lstStyle/>
          <a:p>
            <a:r>
              <a:rPr lang="ru-RU" sz="3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Характерные черты суицидальных личностей</a:t>
            </a:r>
            <a:endParaRPr lang="ru-RU" sz="32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000108"/>
            <a:ext cx="6572296" cy="5857892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smtClean="0"/>
          </a:p>
          <a:p>
            <a:endParaRPr lang="ru-RU" dirty="0" smtClean="0"/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Настойчивые или повторные мысли о самоубийстве.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Депрессивное настроение, часто с потерей аппетита, жизненной активности, проблемы со сном.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Зависимость от наркотиков или алкоголя.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Чувство изоляции, отверженности.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Ощущение безнадежности и беспомощности. 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Неспособность общаться с другими людьми из-за чувства безысходности и мыслей о самоубийстве.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Они считают, что лучше не станет «никогда». 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Они обладают туннельным видением, т. е. неспособностью увидеть то положительное, что могло бы быть приемлемо для них. </a:t>
            </a:r>
          </a:p>
          <a:p>
            <a:pPr lvl="0">
              <a:buFont typeface="Wingdings" pitchFamily="2" charset="2"/>
              <a:buChar char="q"/>
            </a:pPr>
            <a:r>
              <a:rPr lang="ru-RU" sz="8000" b="1" dirty="0" smtClean="0">
                <a:solidFill>
                  <a:srgbClr val="002060"/>
                </a:solidFill>
                <a:latin typeface="Cambria" pitchFamily="18" charset="0"/>
              </a:rPr>
              <a:t>Они амбивалентны - хотят умереть, и в то же время, некоторым образом, хотят жить.</a:t>
            </a:r>
          </a:p>
          <a:p>
            <a:pPr>
              <a:buFont typeface="Wingdings" pitchFamily="2" charset="2"/>
              <a:buChar char="q"/>
            </a:pPr>
            <a:endParaRPr lang="ru-RU" sz="8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928694"/>
          </a:xfrm>
        </p:spPr>
        <p:txBody>
          <a:bodyPr>
            <a:noAutofit/>
          </a:bodyPr>
          <a:lstStyle/>
          <a:p>
            <a: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Вербальные (речевые) ключи:</a:t>
            </a:r>
            <a: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" pitchFamily="18" charset="0"/>
              </a:rPr>
              <a:t/>
            </a:r>
            <a:br>
              <a:rPr lang="ru-RU" sz="40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entury" pitchFamily="18" charset="0"/>
              </a:rPr>
            </a:br>
            <a:endParaRPr lang="ru-RU" sz="40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entury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857232"/>
            <a:ext cx="5214974" cy="5786478"/>
          </a:xfrm>
        </p:spPr>
        <p:txBody>
          <a:bodyPr>
            <a:noAutofit/>
          </a:bodyPr>
          <a:lstStyle/>
          <a:p>
            <a:pPr lvl="0"/>
            <a:r>
              <a:rPr lang="ru-RU" sz="2400" b="1" i="1" dirty="0" smtClean="0">
                <a:solidFill>
                  <a:srgbClr val="002060"/>
                </a:solidFill>
              </a:rPr>
              <a:t>Непосредственные заявления </a:t>
            </a:r>
            <a:r>
              <a:rPr lang="ru-RU" sz="2400" dirty="0" smtClean="0">
                <a:solidFill>
                  <a:srgbClr val="002060"/>
                </a:solidFill>
              </a:rPr>
              <a:t>типа «Я подумываю о самоубийстве», или «Было бы лучше умереть», или «Я не хочу больше жить».</a:t>
            </a:r>
          </a:p>
          <a:p>
            <a:pPr lvl="0"/>
            <a:r>
              <a:rPr lang="ru-RU" sz="2400" b="1" i="1" dirty="0" smtClean="0">
                <a:solidFill>
                  <a:srgbClr val="002060"/>
                </a:solidFill>
              </a:rPr>
              <a:t>Косвенные высказывания, </a:t>
            </a:r>
            <a:r>
              <a:rPr lang="ru-RU" sz="2400" dirty="0" smtClean="0">
                <a:solidFill>
                  <a:srgbClr val="002060"/>
                </a:solidFill>
              </a:rPr>
              <a:t>например: «Вам не придется больше обо мне беспокоиться», или «Мне все надоело», или «Они пожалеют, когда я уйду».</a:t>
            </a:r>
          </a:p>
          <a:p>
            <a:pPr lvl="0"/>
            <a:r>
              <a:rPr lang="ru-RU" sz="2400" b="1" i="1" dirty="0" smtClean="0">
                <a:solidFill>
                  <a:srgbClr val="002060"/>
                </a:solidFill>
              </a:rPr>
              <a:t>Намек на смерть </a:t>
            </a:r>
            <a:r>
              <a:rPr lang="ru-RU" sz="2400" dirty="0" smtClean="0">
                <a:solidFill>
                  <a:srgbClr val="002060"/>
                </a:solidFill>
              </a:rPr>
              <a:t>или шутки по этому поводу. Многозначительное прощание с другими людьми.</a:t>
            </a:r>
          </a:p>
          <a:p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6146" name="Picture 2" descr="F:\Суицид\2984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80" y="928670"/>
            <a:ext cx="3592333" cy="5616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071546"/>
          </a:xfrm>
        </p:spPr>
        <p:txBody>
          <a:bodyPr/>
          <a:lstStyle/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Поведенческие ключи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142844" y="1071546"/>
            <a:ext cx="8786874" cy="5786454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Отчаяние и плач.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Повторное прослушивание грустной музыки и песен.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Нехватка жизненной активности.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Изменение суточного ритма (бодрствование ночью и сон днем).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Повышение или потеря аппетита.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Вялость и апатия.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Неспособность сконцентрироваться и принимать решения, смятение.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Уход от обычной социальной активности,  замкнутость.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Приведение в порядок своих дел.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Отказ от личных вещей.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Стремление к рискованным действиям, например, безрассудное хождение по карнизам.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Суицидальные попытки в прошлом.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Чувство вины, упрек в свой адрес, ощущение бесполезности и низкая самооценка.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Потеря интереса к увлечениям, спорту или школе.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Не соблюдение правил личной гигиены и ухода за внешностью.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Скудные планы на будущее.</a:t>
            </a:r>
          </a:p>
          <a:p>
            <a:pPr lvl="0"/>
            <a:r>
              <a:rPr lang="ru-RU" sz="7200" b="1" dirty="0" smtClean="0">
                <a:solidFill>
                  <a:srgbClr val="002060"/>
                </a:solidFill>
                <a:latin typeface="Cambria" pitchFamily="18" charset="0"/>
              </a:rPr>
              <a:t>Стремление к тому, чтобы их оставили в покое, что вызывает раздражение со стороны других людей.</a:t>
            </a:r>
          </a:p>
          <a:p>
            <a:endParaRPr lang="ru-RU" sz="7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500174"/>
          </a:xfrm>
        </p:spPr>
        <p:txBody>
          <a:bodyPr>
            <a:normAutofit/>
          </a:bodyPr>
          <a:lstStyle/>
          <a:p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Ситуационные ключи:</a:t>
            </a:r>
            <a:b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</a:b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071546"/>
            <a:ext cx="6715140" cy="5786454"/>
          </a:xfrm>
        </p:spPr>
        <p:txBody>
          <a:bodyPr>
            <a:normAutofit fontScale="92500"/>
          </a:bodyPr>
          <a:lstStyle/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Любое заметное изменение личной жизни, в любую сторону.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Смерть любимого человека, особенно родителей или близких родственников.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Недавняя перемена места жительства.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Семейные неурядицы.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Неприятности с законом.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Коммуникативные затруднения.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Проблемы со школой или занятостью.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Социальная изоляция.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Хроническая, прогрессирующая болезнь.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Cambria" pitchFamily="18" charset="0"/>
              </a:rPr>
              <a:t>Нежелательная беременность.</a:t>
            </a:r>
          </a:p>
          <a:p>
            <a:endParaRPr lang="ru-RU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10242" name="Picture 2" descr="F:\Суицид\326742_9198-800x6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68144" y="1360334"/>
            <a:ext cx="3995936" cy="55022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929718" cy="785794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4900" i="1" dirty="0" smtClean="0">
                <a:solidFill>
                  <a:srgbClr val="FF0000"/>
                </a:solidFill>
                <a:effectLst/>
                <a:latin typeface="Cambria" pitchFamily="18" charset="0"/>
              </a:rPr>
              <a:t>Быть ребенком - это стресс</a:t>
            </a:r>
            <a:r>
              <a:rPr lang="ru-RU" sz="3100" i="1" dirty="0" smtClean="0">
                <a:solidFill>
                  <a:srgbClr val="002060"/>
                </a:solidFill>
                <a:latin typeface="Cambria" pitchFamily="18" charset="0"/>
              </a:rPr>
              <a:t>.</a:t>
            </a:r>
            <a:r>
              <a:rPr lang="ru-RU" sz="3100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br>
              <a:rPr lang="ru-RU" sz="3100" dirty="0" smtClean="0">
                <a:solidFill>
                  <a:srgbClr val="002060"/>
                </a:solidFill>
                <a:latin typeface="Cambria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Cambria" pitchFamily="18" charset="0"/>
              </a:rPr>
              <a:t>Главная цель сегодняшнего семинара понять и помочь подростку не переступить так рано грань между жизнью и смертью.</a:t>
            </a:r>
            <a:br>
              <a:rPr lang="ru-RU" sz="3100" dirty="0" smtClean="0">
                <a:solidFill>
                  <a:srgbClr val="002060"/>
                </a:solidFill>
                <a:latin typeface="Cambria" pitchFamily="18" charset="0"/>
              </a:rPr>
            </a:br>
            <a:r>
              <a:rPr lang="ru-RU" dirty="0" smtClean="0">
                <a:latin typeface="Cambria" pitchFamily="18" charset="0"/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70" name="Picture 2" descr="F:\Суицид\imgFul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357290" y="2070000"/>
            <a:ext cx="6384000" cy="478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156073e7fe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57256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500042"/>
            <a:ext cx="75009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От безбожья до Бога –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мгновение одно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От нуля до итога –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 мгновенье одно,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Береги драгоценное это мгновенье: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Жизнь ни мало, ни много – мгновенье одно.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                                             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Constantia" pitchFamily="18" charset="0"/>
              </a:rPr>
              <a:t>  </a:t>
            </a:r>
            <a:r>
              <a:rPr lang="ru-RU" sz="2800" b="1" dirty="0" smtClean="0">
                <a:solidFill>
                  <a:srgbClr val="002060"/>
                </a:solidFill>
                <a:latin typeface="Constantia" pitchFamily="18" charset="0"/>
              </a:rPr>
              <a:t>(О. </a:t>
            </a:r>
            <a:r>
              <a:rPr lang="ru-RU" sz="2800" b="1" dirty="0" err="1" smtClean="0">
                <a:solidFill>
                  <a:srgbClr val="002060"/>
                </a:solidFill>
                <a:latin typeface="Constantia" pitchFamily="18" charset="0"/>
              </a:rPr>
              <a:t>Хаям</a:t>
            </a:r>
            <a:r>
              <a:rPr lang="ru-RU" sz="2800" b="1" dirty="0" smtClean="0">
                <a:solidFill>
                  <a:srgbClr val="002060"/>
                </a:solidFill>
                <a:latin typeface="Constantia" pitchFamily="18" charset="0"/>
              </a:rPr>
              <a:t>)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Виктория Николаевна\Мои документы\КАРТИНКИ\Мир прекрасен\365815333-vdc7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6770" y="918000"/>
            <a:ext cx="8987230" cy="594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  <a:effectLst/>
                <a:latin typeface="Cambria" pitchFamily="18" charset="0"/>
              </a:rPr>
              <a:t>Жизнь состоит из черных и белых полос. </a:t>
            </a:r>
            <a:endParaRPr lang="ru-RU" sz="4000" dirty="0">
              <a:solidFill>
                <a:srgbClr val="002060"/>
              </a:solidFill>
              <a:effectLst/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dirty="0" smtClean="0">
                <a:ln>
                  <a:noFill/>
                </a:ln>
                <a:solidFill>
                  <a:srgbClr val="002060"/>
                </a:solidFill>
                <a:effectLst/>
                <a:latin typeface="Constantia" pitchFamily="18" charset="0"/>
                <a:ea typeface="Times New Roman" pitchFamily="18" charset="0"/>
              </a:rPr>
              <a:t>Таблица, составленная Робинзоном Крузо.</a:t>
            </a:r>
            <a:r>
              <a:rPr lang="ru-RU" sz="3600" dirty="0" smtClean="0">
                <a:ln>
                  <a:noFill/>
                </a:ln>
                <a:solidFill>
                  <a:srgbClr val="002060"/>
                </a:solidFill>
                <a:effectLst/>
                <a:latin typeface="Constantia" pitchFamily="18" charset="0"/>
              </a:rPr>
              <a:t/>
            </a:r>
            <a:br>
              <a:rPr lang="ru-RU" sz="3600" dirty="0" smtClean="0">
                <a:ln>
                  <a:noFill/>
                </a:ln>
                <a:solidFill>
                  <a:srgbClr val="002060"/>
                </a:solidFill>
                <a:effectLst/>
                <a:latin typeface="Constantia" pitchFamily="18" charset="0"/>
              </a:rPr>
            </a:br>
            <a:endParaRPr lang="ru-RU" dirty="0">
              <a:solidFill>
                <a:srgbClr val="002060"/>
              </a:solidFill>
              <a:latin typeface="Constantia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0" y="785794"/>
            <a:ext cx="3714744" cy="6072206"/>
          </a:xfrm>
        </p:spPr>
        <p:txBody>
          <a:bodyPr>
            <a:normAutofit fontScale="85000" lnSpcReduction="20000"/>
          </a:bodyPr>
          <a:lstStyle/>
          <a:p>
            <a:pPr fontAlgn="t"/>
            <a:r>
              <a:rPr lang="ru-RU" dirty="0" smtClean="0"/>
              <a:t>Я заброшен судьбой на мрачный необитаемый остров и не имею никакой надежды на избавление.</a:t>
            </a:r>
          </a:p>
          <a:p>
            <a:pPr fontAlgn="t"/>
            <a:r>
              <a:rPr lang="ru-RU" dirty="0" smtClean="0"/>
              <a:t>Я как бы выделен и отрезан от всего мира и обречен на горе.</a:t>
            </a:r>
          </a:p>
          <a:p>
            <a:pPr fontAlgn="t"/>
            <a:r>
              <a:rPr lang="ru-RU" dirty="0" smtClean="0"/>
              <a:t>Я отдален от всего человечества; я отшельник, изгнанный из общества людей</a:t>
            </a:r>
          </a:p>
          <a:p>
            <a:pPr fontAlgn="t"/>
            <a:r>
              <a:rPr lang="ru-RU" dirty="0" smtClean="0"/>
              <a:t>Я беззащитен против нападения людей и зверей.</a:t>
            </a:r>
          </a:p>
          <a:p>
            <a:pPr fontAlgn="t"/>
            <a:r>
              <a:rPr lang="ru-RU" dirty="0" smtClean="0"/>
              <a:t>Мне не с кем перемолвиться, словом и некому утешить меня.</a:t>
            </a:r>
          </a:p>
          <a:p>
            <a:pPr fontAlgn="t"/>
            <a:r>
              <a:rPr lang="ru-RU" dirty="0" smtClean="0"/>
              <a:t> У меня мало одежды, и скоро мне будет нечем прикрывать свое тело.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3214678" y="571480"/>
            <a:ext cx="5715040" cy="628652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я жив, я не утонул, подобно всем моим товарищам.</a:t>
            </a:r>
          </a:p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зато я выделен из всего нашего экипажа: смерть пощадила оного меня, и тот, кто столь чудесным образом спас меня от смерти. Может спасти меня и от моего безотрадного положения.</a:t>
            </a:r>
          </a:p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я не умер с голоду и не погиб в этом пустынном месте, где человеку нечем питаться.</a:t>
            </a:r>
          </a:p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остров, куда я попал, безлюден, и я не видел на нем ни одного хищного зверя, как на берегах Африки. Что было бы со мной, если бы меня выбросило на Африканский берег?</a:t>
            </a:r>
          </a:p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бог чудесно пригнал наш корабль так близко к берегу, что я не только успел запастись всем необходимым для удовлетворения моих текущих потребностей, но и получил возможность добывать себе пропитание до конца моих дней.</a:t>
            </a:r>
          </a:p>
          <a:p>
            <a:r>
              <a:rPr lang="ru-RU" sz="1800" b="1" dirty="0" smtClean="0">
                <a:solidFill>
                  <a:srgbClr val="FF0000"/>
                </a:solidFill>
                <a:ea typeface="Times New Roman"/>
              </a:rPr>
              <a:t>Но я живу в жарком климате, где можно обойтись и без одежды.</a:t>
            </a:r>
          </a:p>
          <a:p>
            <a:endParaRPr lang="ru-RU" sz="1800" b="1" dirty="0">
              <a:solidFill>
                <a:srgbClr val="FF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0042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300" dirty="0" smtClean="0">
                <a:solidFill>
                  <a:srgbClr val="002060"/>
                </a:solidFill>
                <a:effectLst/>
                <a:latin typeface="Cambria" pitchFamily="18" charset="0"/>
              </a:rPr>
              <a:t>«Я не буду думать об этом сегодня – я подумаю об этом завтра». </a:t>
            </a:r>
            <a:endParaRPr lang="ru-RU" sz="5300" dirty="0">
              <a:solidFill>
                <a:srgbClr val="002060"/>
              </a:solidFill>
              <a:effectLst/>
              <a:latin typeface="Cambria" pitchFamily="18" charset="0"/>
            </a:endParaRPr>
          </a:p>
        </p:txBody>
      </p:sp>
      <p:pic>
        <p:nvPicPr>
          <p:cNvPr id="4098" name="Picture 2" descr="F:\14416544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43306" y="0"/>
            <a:ext cx="5315637" cy="66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F:\15192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lllljj_resiz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12576" y="-531440"/>
            <a:ext cx="10009112" cy="817668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9218" name="Picture 2" descr="F:\1246379302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988425" cy="6444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77e3bca8edaf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/>
          <a:srcRect l="9142" t="-551" r="4294"/>
          <a:stretch/>
        </p:blipFill>
        <p:spPr bwMode="auto">
          <a:xfrm>
            <a:off x="-828600" y="-730529"/>
            <a:ext cx="10392986" cy="758852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5403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effectLst/>
                <a:latin typeface="Constantia" pitchFamily="18" charset="0"/>
              </a:rPr>
              <a:t>Философские завещания матери Терезы:</a:t>
            </a:r>
            <a:br>
              <a:rPr lang="ru-RU" sz="3200" dirty="0" smtClean="0">
                <a:solidFill>
                  <a:srgbClr val="002060"/>
                </a:solidFill>
                <a:effectLst/>
                <a:latin typeface="Constantia" pitchFamily="18" charset="0"/>
              </a:rPr>
            </a:br>
            <a:endParaRPr lang="ru-RU" sz="3200" dirty="0">
              <a:solidFill>
                <a:srgbClr val="002060"/>
              </a:solidFill>
              <a:effectLst/>
              <a:latin typeface="Constant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0" y="714356"/>
            <a:ext cx="3000364" cy="557216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Жизнь –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2285984" y="571480"/>
            <a:ext cx="6858016" cy="66437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возможность. Воспользуйся ею.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красота. Увлекайся ею.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 это мечта. Осуществи ее.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вызов. Прими его.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обязанность твоя насущная. Исполни ее.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игра. Стань игроком. 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богатство Не разбазаривай его.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приобретение. Охраняй его.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любовь. Насладись ею сполна.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тайна. Познай ее.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долина слез. Преодолей все.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песня. Допой ее до конца.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бездна неизвестного. Входи в нее без страха.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это удача. Ищи это мгновение.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Constantia" pitchFamily="18" charset="0"/>
              </a:rPr>
              <a:t>такая интересная – не растрать ее.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57290" y="3244334"/>
            <a:ext cx="6786609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2800" b="1" i="1" dirty="0" smtClean="0">
                <a:solidFill>
                  <a:srgbClr val="FF0000"/>
                </a:solidFill>
              </a:rPr>
              <a:t>ЭТО ТВОЯ ЖИЗНЬ. ЗАВОЮЙ ЕЕ</a:t>
            </a:r>
            <a:r>
              <a:rPr lang="ru-RU" dirty="0" smtClean="0"/>
              <a:t>.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2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lvl="0"/>
            <a:r>
              <a:rPr lang="ru-RU" sz="2400" dirty="0" smtClean="0">
                <a:solidFill>
                  <a:srgbClr val="FF0000"/>
                </a:solidFill>
                <a:effectLst/>
                <a:latin typeface="Constantia" pitchFamily="18" charset="0"/>
                <a:ea typeface="Times New Roman" pitchFamily="18" charset="0"/>
              </a:rPr>
              <a:t>КАК СПОСОБСТВОВАТЬ РАЗВИТИЮ САМОУВАЖЕНИЯ И ЧУВСТВА СОБСТВЕННОГО ДОСТОИНСТВА У ДЕТЕЙ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Constantia" pitchFamily="18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effectLst/>
                <a:latin typeface="Constantia" pitchFamily="18" charset="0"/>
              </a:rPr>
            </a:br>
            <a:endParaRPr lang="ru-RU" sz="2400" dirty="0">
              <a:solidFill>
                <a:srgbClr val="FF0000"/>
              </a:solidFill>
              <a:effectLst/>
              <a:latin typeface="Constantia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1357298"/>
            <a:ext cx="8572560" cy="5500702"/>
          </a:xfrm>
        </p:spPr>
        <p:txBody>
          <a:bodyPr>
            <a:normAutofit fontScale="92500" lnSpcReduction="10000"/>
          </a:bodyPr>
          <a:lstStyle/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Предоставлять реальную возможность в достижении успеха;</a:t>
            </a:r>
            <a:endParaRPr lang="ru-RU" sz="20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Проявлять постоянный интерес к ребенку, принимать и поддерживать его начинания;</a:t>
            </a:r>
            <a:endParaRPr lang="ru-RU" sz="20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Обращать внимание на положительные стороны его характера, не подчеркивая прошлых ошибок и проступков;</a:t>
            </a:r>
            <a:endParaRPr lang="ru-RU" sz="20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Постоянно одобрять, ободрять, хвалить ребенка, не быть некогда критичным, циничным по отношению к нему;</a:t>
            </a:r>
            <a:endParaRPr lang="ru-RU" sz="20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Предупреждать неуверенность ребенка, боязнь ошибок и неудач, нового дела, выбирая посильные для него задания;</a:t>
            </a:r>
            <a:endParaRPr lang="ru-RU" sz="20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b="1" dirty="0" smtClean="0">
                <a:solidFill>
                  <a:srgbClr val="002060"/>
                </a:solidFill>
                <a:latin typeface="Constantia" pitchFamily="18" charset="0"/>
                <a:ea typeface="Times New Roman" pitchFamily="18" charset="0"/>
              </a:rPr>
              <a:t>Уметь ставить реальные для него цели и давать реальную оценку его достижениям и успехам.</a:t>
            </a:r>
            <a:endParaRPr lang="ru-RU" sz="3600" b="1" dirty="0" smtClean="0">
              <a:solidFill>
                <a:srgbClr val="002060"/>
              </a:solidFill>
              <a:latin typeface="Constantia" pitchFamily="18" charset="0"/>
            </a:endParaRPr>
          </a:p>
          <a:p>
            <a:endParaRPr lang="ru-RU" b="1" dirty="0">
              <a:solidFill>
                <a:srgbClr val="002060"/>
              </a:solidFill>
              <a:latin typeface="Constantia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714356"/>
            <a:ext cx="9358346" cy="1357322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ru-RU" sz="5400" dirty="0" smtClean="0">
                <a:solidFill>
                  <a:srgbClr val="002060"/>
                </a:solidFill>
                <a:latin typeface="Century" pitchFamily="18" charset="0"/>
              </a:rPr>
              <a:t>ВСЁ В ТВОИХ  РУКАХ….</a:t>
            </a:r>
            <a:endParaRPr lang="ru-RU" sz="5400" dirty="0">
              <a:solidFill>
                <a:srgbClr val="002060"/>
              </a:solidFill>
              <a:latin typeface="Century" pitchFamily="18" charset="0"/>
            </a:endParaRPr>
          </a:p>
        </p:txBody>
      </p:sp>
      <p:pic>
        <p:nvPicPr>
          <p:cNvPr id="1026" name="Picture 2" descr="F:\1311017761_8a220027d8e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468560" y="548680"/>
            <a:ext cx="10009112" cy="72008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1527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659</TotalTime>
  <Words>1292</Words>
  <Application>Microsoft Office PowerPoint</Application>
  <PresentationFormat>Экран (4:3)</PresentationFormat>
  <Paragraphs>179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 «Профилактика суицидального поведения несовершеннолетних»   </vt:lpstr>
      <vt:lpstr>Презентация PowerPoint</vt:lpstr>
      <vt:lpstr>          </vt:lpstr>
      <vt:lpstr>Презентация PowerPoint</vt:lpstr>
      <vt:lpstr>Виды суицидов</vt:lpstr>
      <vt:lpstr>Презентация PowerPoint</vt:lpstr>
      <vt:lpstr>Группа риска подростков, склонных к суициду:</vt:lpstr>
      <vt:lpstr>Характерные черты суицидальных личностей</vt:lpstr>
      <vt:lpstr>Вербальные (речевые) ключи: </vt:lpstr>
      <vt:lpstr>Поведенческие ключи</vt:lpstr>
      <vt:lpstr>Ситуационные ключи: </vt:lpstr>
      <vt:lpstr>     Быть ребенком - это стресс.  Главная цель сегодняшнего семинара понять и помочь подростку не переступить так рано грань между жизнью и смертью.   </vt:lpstr>
      <vt:lpstr>Презентация PowerPoint</vt:lpstr>
      <vt:lpstr>Жизнь состоит из черных и белых полос. </vt:lpstr>
      <vt:lpstr>Таблица, составленная Робинзоном Крузо. </vt:lpstr>
      <vt:lpstr>       «Я не буду думать об этом сегодня – я подумаю об этом завтра». </vt:lpstr>
      <vt:lpstr>Презентация PowerPoint</vt:lpstr>
      <vt:lpstr>Презентация PowerPoint</vt:lpstr>
      <vt:lpstr>Презентация PowerPoint</vt:lpstr>
      <vt:lpstr>Презентация PowerPoint</vt:lpstr>
      <vt:lpstr>Философские завещания матери Терезы: </vt:lpstr>
      <vt:lpstr>КАК СПОСОБСТВОВАТЬ РАЗВИТИЮ САМОУВАЖЕНИЯ И ЧУВСТВА СОБСТВЕННОГО ДОСТОИНСТВА У ДЕТЕЙ </vt:lpstr>
      <vt:lpstr>ВСЁ В ТВОИХ  РУКАХ….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 СУИЦИДА</dc:title>
  <cp:lastModifiedBy>МБОУ СШ №4</cp:lastModifiedBy>
  <cp:revision>13</cp:revision>
  <dcterms:modified xsi:type="dcterms:W3CDTF">2021-03-03T07:59:51Z</dcterms:modified>
</cp:coreProperties>
</file>