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4" r:id="rId3"/>
    <p:sldId id="265" r:id="rId4"/>
    <p:sldId id="266" r:id="rId5"/>
    <p:sldId id="267" r:id="rId6"/>
    <p:sldId id="263" r:id="rId7"/>
    <p:sldId id="268" r:id="rId8"/>
    <p:sldId id="269" r:id="rId9"/>
    <p:sldId id="270" r:id="rId10"/>
    <p:sldId id="271" r:id="rId11"/>
    <p:sldId id="272" r:id="rId12"/>
    <p:sldId id="273" r:id="rId13"/>
    <p:sldId id="274" r:id="rId14"/>
    <p:sldId id="275" r:id="rId15"/>
    <p:sldId id="257" r:id="rId16"/>
    <p:sldId id="276" r:id="rId1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47E50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90" d="100"/>
          <a:sy n="90" d="100"/>
        </p:scale>
        <p:origin x="-1392" y="-6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A8B3558A-4C1C-4B46-938B-E1111C61976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9DD79EF1-2170-4823-80F4-CC4DB05855A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96AB60B1-5B76-4953-8353-2A2CB4AE37A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A1B7A924-894C-41B0-BE98-0CB532E121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233A46-BC3E-42D6-9896-D75304F76D89}" type="datetimeFigureOut">
              <a:rPr lang="ru-RU" smtClean="0"/>
              <a:t>30.04.2021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8EFA220C-B155-47D6-AA72-4C25B4707A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E8B58671-BBAA-4671-8AA8-7FEC9BF283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A5F16F-FE86-4626-9A85-DB4104A4C85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175486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AF640E98-C383-4AE4-8B3E-B0B2C07733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1E0B71E8-6A02-4841-B47F-0FCEB2103D7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24BA7FC5-65B2-4152-939B-050559F201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233A46-BC3E-42D6-9896-D75304F76D89}" type="datetimeFigureOut">
              <a:rPr lang="ru-RU" smtClean="0"/>
              <a:t>30.04.2021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69D682C4-6968-4FA2-B3A4-1E82FC9943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7B9B61DE-369A-4D3B-A3A1-188A439699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A5F16F-FE86-4626-9A85-DB4104A4C85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91802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xmlns="" id="{827E0B9A-D731-4AE2-A452-15C16FF70F2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6F59B55A-BD32-4C87-B7CB-C2D3F544AD6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6B17C6D8-8CD7-4F15-B081-F11E9389BD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233A46-BC3E-42D6-9896-D75304F76D89}" type="datetimeFigureOut">
              <a:rPr lang="ru-RU" smtClean="0"/>
              <a:t>30.04.2021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8692806B-C4BB-4963-B99D-F05869297F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A059F066-EA32-481D-A847-F90450FE03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A5F16F-FE86-4626-9A85-DB4104A4C85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88967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07C5BA5-341D-4FA3-9282-12B53E41A1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F21AB532-EAB3-4E4E-B2ED-5188C904BEE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CA688E56-7B89-431D-8E62-10ADA96199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233A46-BC3E-42D6-9896-D75304F76D89}" type="datetimeFigureOut">
              <a:rPr lang="ru-RU" smtClean="0"/>
              <a:t>30.04.2021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0205ACE1-7DE7-4799-9748-CE34F23585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58798FA7-2D4D-4E09-AE98-290C2C95F9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A5F16F-FE86-4626-9A85-DB4104A4C85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799659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8EC678B-71C0-4C6D-A7C4-196B4FA3D2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166BCFF8-E216-4AE7-93D1-FFA4152F963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E417581A-9D84-401B-B9A5-814D3E70CD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233A46-BC3E-42D6-9896-D75304F76D89}" type="datetimeFigureOut">
              <a:rPr lang="ru-RU" smtClean="0"/>
              <a:t>30.04.2021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F6F11E74-1B75-4D4C-9DEB-E4C29F2EC8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2B7D4CB0-9FFD-4D2C-972F-1A130FC343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A5F16F-FE86-4626-9A85-DB4104A4C85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470727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D335FA0D-24CA-4C85-B16F-C11E43F3C7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98751E6E-AD82-45E0-B873-1D94B55933D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2724E45C-CA60-49EA-BBBF-EE79DC8AC2A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B1EC2DD1-FA9A-4559-A652-4E5B3D10F2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233A46-BC3E-42D6-9896-D75304F76D89}" type="datetimeFigureOut">
              <a:rPr lang="ru-RU" smtClean="0"/>
              <a:t>30.04.2021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08CE5D10-5D28-416B-9BC8-E5F68B91C5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7BD3C8D7-6EED-4E86-BE56-5B6091EC71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A5F16F-FE86-4626-9A85-DB4104A4C85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29763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0C090637-C535-408D-B3CE-BC65F09383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54DC2000-A6CA-42CF-B681-313D05753EE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1F19BCB6-3A00-408C-9DDB-B7899E33837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EB1FC487-C59A-4431-8498-C518022E032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xmlns="" id="{FED71245-CDA3-4C56-9676-FEFD178C501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xmlns="" id="{DC54324B-BF4D-4785-AEA3-E43BD7D7A8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233A46-BC3E-42D6-9896-D75304F76D89}" type="datetimeFigureOut">
              <a:rPr lang="ru-RU" smtClean="0"/>
              <a:t>30.04.2021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xmlns="" id="{353DE0EC-87BE-4804-96B9-374B930F00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xmlns="" id="{EC327DE0-F9EF-4AC7-9F67-E764AC818B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A5F16F-FE86-4626-9A85-DB4104A4C85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955763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21120B0-801B-469D-A659-1A282B2CC9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3B40E712-435E-4CD5-B5A1-DBE9E09FD5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233A46-BC3E-42D6-9896-D75304F76D89}" type="datetimeFigureOut">
              <a:rPr lang="ru-RU" smtClean="0"/>
              <a:t>30.04.2021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B9694D6A-BAF6-4D5E-8764-49D25D4A20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BBE78966-9767-4C94-8B65-D8FE0F6623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A5F16F-FE86-4626-9A85-DB4104A4C85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94732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xmlns="" id="{4A8644FF-888B-4BBB-9143-3F521367E6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233A46-BC3E-42D6-9896-D75304F76D89}" type="datetimeFigureOut">
              <a:rPr lang="ru-RU" smtClean="0"/>
              <a:t>30.04.2021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xmlns="" id="{E01247F3-0442-4578-A8C5-2952C20536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9F0FF058-9B10-45CE-A72E-11A6F48D4E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A5F16F-FE86-4626-9A85-DB4104A4C85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760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8261B00-9DDD-4982-9D69-0D5DBAA4DA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91A12762-0AC4-4C1C-BD74-DBB34C7E84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F23B18EF-C9B0-4750-8DCE-4920C4DDD02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45C2D7D5-9BC0-4B6A-8935-39C26D6729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233A46-BC3E-42D6-9896-D75304F76D89}" type="datetimeFigureOut">
              <a:rPr lang="ru-RU" smtClean="0"/>
              <a:t>30.04.2021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91598F2C-CA6F-44D0-8CD2-C0A79787E0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90F923FF-4327-4EA7-9E83-309A7DF930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A5F16F-FE86-4626-9A85-DB4104A4C85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82370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97A5D48-1FA5-442F-AD8A-7F7921E2C1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xmlns="" id="{7B452DD4-34EE-4FD7-8F9D-6157CB8DD7A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8E3D7B90-0D08-437A-8E27-F8227D15304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BF40EBB9-1C26-4E54-B812-38DECFD559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233A46-BC3E-42D6-9896-D75304F76D89}" type="datetimeFigureOut">
              <a:rPr lang="ru-RU" smtClean="0"/>
              <a:t>30.04.2021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154F84E2-C773-4F78-BFD9-BBAE5B2CCA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717D21C4-5114-4E6A-92B2-70C45A92BB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A5F16F-FE86-4626-9A85-DB4104A4C85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51065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184D1F1A-F46A-48AC-B890-79DD369D524C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E2D2102-2393-46C4-B215-A881091D65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D3A7291F-55BC-4032-B3DC-C05B7FABBA4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977363C3-76B9-4E7E-89BF-C992C1FD08E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233A46-BC3E-42D6-9896-D75304F76D89}" type="datetimeFigureOut">
              <a:rPr lang="ru-RU" smtClean="0"/>
              <a:t>30.04.2021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E7962B3C-EE30-4203-8AE6-1A8BC6F2110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F921208D-BC60-4889-8C47-06BA8A9FF3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A5F16F-FE86-4626-9A85-DB4104A4C85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83889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.jpeg"/><Relationship Id="rId4" Type="http://schemas.openxmlformats.org/officeDocument/2006/relationships/image" Target="../media/image18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1588168" y="754565"/>
            <a:ext cx="9384632" cy="2157078"/>
          </a:xfrm>
        </p:spPr>
        <p:txBody>
          <a:bodyPr>
            <a:normAutofit/>
          </a:bodyPr>
          <a:lstStyle/>
          <a:p>
            <a:r>
              <a:rPr lang="ru-RU" sz="5400" dirty="0" smtClean="0">
                <a:solidFill>
                  <a:srgbClr val="002060"/>
                </a:solidFill>
                <a:latin typeface="Franklin Gothic Heavy" panose="020B0903020102020204" pitchFamily="34" charset="0"/>
              </a:rPr>
              <a:t>Контрольные работы                    в 9 классах</a:t>
            </a:r>
          </a:p>
          <a:p>
            <a:endParaRPr lang="ru-RU" sz="54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pic>
        <p:nvPicPr>
          <p:cNvPr id="6" name="Picture 12" descr="https://obraz.volgograd.ru/upload/iblock/d7c/image_04_06_20_10_59_1.jpe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40" t="7669" r="16460"/>
          <a:stretch/>
        </p:blipFill>
        <p:spPr bwMode="auto">
          <a:xfrm>
            <a:off x="1489797" y="2648309"/>
            <a:ext cx="4256182" cy="2956537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5055002" y="5619777"/>
            <a:ext cx="254909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 </a:t>
            </a:r>
            <a:r>
              <a:rPr lang="ru-RU" sz="4000" b="1" cap="all" dirty="0" smtClean="0">
                <a:ln w="0"/>
                <a:solidFill>
                  <a:srgbClr val="002060"/>
                </a:solidFill>
                <a:effectLst>
                  <a:reflection blurRad="12700" stA="50000" endPos="50000" dist="5000" dir="5400000" sy="-100000" rotWithShape="0"/>
                </a:effectLst>
              </a:rPr>
              <a:t>МАЙ 2021</a:t>
            </a:r>
            <a:endParaRPr lang="ru-RU" sz="4000" dirty="0">
              <a:solidFill>
                <a:srgbClr val="002060"/>
              </a:solidFill>
            </a:endParaRPr>
          </a:p>
        </p:txBody>
      </p:sp>
      <p:pic>
        <p:nvPicPr>
          <p:cNvPr id="1026" name="Picture 2" descr="https://2021god.com/wp-content/uploads/2020/06/ogeh-po-matematike-v-2021-godu-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35531" y="2648310"/>
            <a:ext cx="4599168" cy="287448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060493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 txBox="1">
            <a:spLocks/>
          </p:cNvSpPr>
          <p:nvPr/>
        </p:nvSpPr>
        <p:spPr>
          <a:xfrm>
            <a:off x="961556" y="315755"/>
            <a:ext cx="6163864" cy="1143000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lIns="108000" tIns="36000" bIns="216000" anchor="b"/>
          <a:lstStyle/>
          <a:p>
            <a:pPr algn="just" fontAlgn="auto">
              <a:spcAft>
                <a:spcPts val="0"/>
              </a:spcAft>
              <a:defRPr/>
            </a:pPr>
            <a:endParaRPr lang="ru-RU" sz="2400" b="1" i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 fontAlgn="auto">
              <a:spcAft>
                <a:spcPts val="0"/>
              </a:spcAft>
              <a:defRPr/>
            </a:pPr>
            <a:r>
              <a:rPr lang="ru-RU" sz="2600" b="1" i="1" dirty="0">
                <a:latin typeface="Times New Roman" pitchFamily="18" charset="0"/>
                <a:cs typeface="Times New Roman" pitchFamily="18" charset="0"/>
              </a:rPr>
              <a:t>Выдача дополнительных бланков ответов № 2 по просьбе участника </a:t>
            </a:r>
            <a:r>
              <a:rPr lang="ru-RU" sz="2600" b="1" i="1" dirty="0" smtClean="0">
                <a:latin typeface="Times New Roman" pitchFamily="18" charset="0"/>
                <a:cs typeface="Times New Roman" pitchFamily="18" charset="0"/>
              </a:rPr>
              <a:t>КР </a:t>
            </a:r>
            <a:endParaRPr lang="ru-RU" sz="26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42235" y="1916832"/>
            <a:ext cx="3850302" cy="2031325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lvl="0" algn="ctr"/>
            <a:r>
              <a:rPr lang="ru-RU" b="1" i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Выдача дополнительных бланков ответов  № 2 </a:t>
            </a:r>
            <a:br>
              <a:rPr lang="ru-RU" b="1" i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i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осуществляется организаторами в аудитории ППЭ в случае, если участник ОГЭ </a:t>
            </a:r>
            <a:r>
              <a:rPr lang="ru-RU" b="1" i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полностью</a:t>
            </a:r>
            <a:r>
              <a:rPr lang="ru-RU" b="1" i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заполнил </a:t>
            </a:r>
            <a:r>
              <a:rPr lang="ru-RU" b="1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бланки </a:t>
            </a:r>
            <a:r>
              <a:rPr lang="ru-RU" b="1" i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ответов № 2 </a:t>
            </a:r>
            <a:br>
              <a:rPr lang="ru-RU" b="1" i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i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(Лист </a:t>
            </a:r>
            <a:r>
              <a:rPr lang="ru-RU" b="1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1 и Лист 2</a:t>
            </a:r>
            <a:r>
              <a:rPr lang="ru-RU" b="1" i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sz="1600" b="1" i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1600" dirty="0">
              <a:solidFill>
                <a:schemeClr val="bg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606605" y="4437111"/>
            <a:ext cx="3294606" cy="203132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lvl="0" algn="ctr"/>
            <a:r>
              <a:rPr lang="ru-RU" b="1" i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Если участник ОГЭ не полностью заполнил бланк ответов № 2 (Лист 2), внесенные им в  дополнительный бланк ответов № 2 ответы оцениваться не будут!!!</a:t>
            </a:r>
            <a:endParaRPr lang="ru-RU" dirty="0"/>
          </a:p>
        </p:txBody>
      </p:sp>
      <p:pic>
        <p:nvPicPr>
          <p:cNvPr id="6" name="Picture 2" descr="https://minsh.khabkrai.ru/photos/5565_x92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7399" y="3948157"/>
            <a:ext cx="2620082" cy="2620082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5" descr="https://avatars.mds.yandex.net/get-pdb/1748194/e1efe5dd-dd58-42bd-aed6-be816f3d14c0/s1200?webp=false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42537">
            <a:off x="3993218" y="2156492"/>
            <a:ext cx="3191340" cy="23935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Заголовок 1"/>
          <p:cNvSpPr txBox="1">
            <a:spLocks/>
          </p:cNvSpPr>
          <p:nvPr/>
        </p:nvSpPr>
        <p:spPr>
          <a:xfrm>
            <a:off x="8357967" y="291246"/>
            <a:ext cx="3555112" cy="1066044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Aft>
                <a:spcPts val="0"/>
              </a:spcAft>
              <a:defRPr/>
            </a:pPr>
            <a:r>
              <a:rPr lang="ru-RU" sz="2400" b="1" i="1" dirty="0">
                <a:latin typeface="Times New Roman" pitchFamily="18" charset="0"/>
                <a:cs typeface="Times New Roman" pitchFamily="18" charset="0"/>
              </a:rPr>
              <a:t>Организаторы в аудиториях </a:t>
            </a: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должны</a:t>
            </a:r>
            <a:r>
              <a:rPr lang="ru-RU" sz="2400" b="1" i="1" dirty="0">
                <a:latin typeface="Times New Roman" pitchFamily="18" charset="0"/>
                <a:cs typeface="Times New Roman" pitchFamily="18" charset="0"/>
              </a:rPr>
              <a:t>:</a:t>
            </a:r>
          </a:p>
        </p:txBody>
      </p:sp>
      <p:sp>
        <p:nvSpPr>
          <p:cNvPr id="9" name="Стрелка вверх 8"/>
          <p:cNvSpPr/>
          <p:nvPr/>
        </p:nvSpPr>
        <p:spPr>
          <a:xfrm rot="10800000">
            <a:off x="9844372" y="1357290"/>
            <a:ext cx="658434" cy="605635"/>
          </a:xfrm>
          <a:prstGeom prst="upArrow">
            <a:avLst/>
          </a:prstGeom>
          <a:solidFill>
            <a:srgbClr val="FFC00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8289985" y="1961387"/>
            <a:ext cx="3561956" cy="92333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algn="just"/>
            <a:r>
              <a:rPr lang="ru-RU" dirty="0">
                <a:latin typeface="Times New Roman" pitchFamily="18" charset="0"/>
                <a:cs typeface="Times New Roman" pitchFamily="18" charset="0"/>
              </a:rPr>
              <a:t>убедиться, чтобы все бланки ответов № 2 (лист № 1 и лист № 2) полностью заполнены,</a:t>
            </a:r>
          </a:p>
        </p:txBody>
      </p:sp>
      <p:sp>
        <p:nvSpPr>
          <p:cNvPr id="11" name="Стрелка вверх 10"/>
          <p:cNvSpPr/>
          <p:nvPr/>
        </p:nvSpPr>
        <p:spPr>
          <a:xfrm rot="10800000">
            <a:off x="9835231" y="2884717"/>
            <a:ext cx="658434" cy="605635"/>
          </a:xfrm>
          <a:prstGeom prst="upArrow">
            <a:avLst/>
          </a:prstGeom>
          <a:solidFill>
            <a:srgbClr val="FFC00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8352491" y="3502706"/>
            <a:ext cx="3499449" cy="1200329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algn="just"/>
            <a:r>
              <a:rPr lang="ru-RU" dirty="0">
                <a:latin typeface="Times New Roman" pitchFamily="18" charset="0"/>
                <a:cs typeface="Times New Roman" pitchFamily="18" charset="0"/>
              </a:rPr>
              <a:t>привязать выданный бланк к предыдущим бланкам в соответствии с используемой технологией</a:t>
            </a:r>
          </a:p>
        </p:txBody>
      </p:sp>
      <p:sp>
        <p:nvSpPr>
          <p:cNvPr id="13" name="Стрелка вверх 12"/>
          <p:cNvSpPr/>
          <p:nvPr/>
        </p:nvSpPr>
        <p:spPr>
          <a:xfrm rot="10800000">
            <a:off x="9835231" y="4719451"/>
            <a:ext cx="658434" cy="605635"/>
          </a:xfrm>
          <a:prstGeom prst="upArrow">
            <a:avLst/>
          </a:prstGeom>
          <a:solidFill>
            <a:srgbClr val="FFC00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8357967" y="5325086"/>
            <a:ext cx="3493974" cy="1200329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algn="just"/>
            <a:r>
              <a:rPr lang="ru-RU" dirty="0">
                <a:latin typeface="Times New Roman" pitchFamily="18" charset="0"/>
                <a:cs typeface="Times New Roman" pitchFamily="18" charset="0"/>
              </a:rPr>
              <a:t>вписать номер листа в поле «Лист №» дополнительного бланка ответов № 2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               (</a:t>
            </a:r>
            <a:r>
              <a:rPr 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лист № 3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…. и т.д.) </a:t>
            </a:r>
          </a:p>
        </p:txBody>
      </p:sp>
    </p:spTree>
    <p:extLst>
      <p:ext uri="{BB962C8B-B14F-4D97-AF65-F5344CB8AC3E}">
        <p14:creationId xmlns:p14="http://schemas.microsoft.com/office/powerpoint/2010/main" val="8997045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 txBox="1">
            <a:spLocks/>
          </p:cNvSpPr>
          <p:nvPr/>
        </p:nvSpPr>
        <p:spPr>
          <a:xfrm>
            <a:off x="1692019" y="260648"/>
            <a:ext cx="9001156" cy="428628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Aft>
                <a:spcPts val="0"/>
              </a:spcAft>
              <a:defRPr/>
            </a:pP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Привязка дополнительного бланка ответов № 2</a:t>
            </a:r>
            <a:endParaRPr lang="ru-RU" sz="2400" b="1" i="1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3" name="Группа 12"/>
          <p:cNvGrpSpPr/>
          <p:nvPr/>
        </p:nvGrpSpPr>
        <p:grpSpPr>
          <a:xfrm>
            <a:off x="2308027" y="1023862"/>
            <a:ext cx="8113789" cy="5513150"/>
            <a:chOff x="548440" y="1023862"/>
            <a:chExt cx="8113789" cy="5513150"/>
          </a:xfrm>
        </p:grpSpPr>
        <p:pic>
          <p:nvPicPr>
            <p:cNvPr id="4" name="Picture 3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48440" y="1023862"/>
              <a:ext cx="8113787" cy="24051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" name="Picture 1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48442" y="4077072"/>
              <a:ext cx="8113787" cy="24599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" name="Овал 5"/>
            <p:cNvSpPr/>
            <p:nvPr/>
          </p:nvSpPr>
          <p:spPr>
            <a:xfrm>
              <a:off x="971600" y="5877272"/>
              <a:ext cx="2379643" cy="504056"/>
            </a:xfrm>
            <a:prstGeom prst="ellipse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" name="Овал 6"/>
            <p:cNvSpPr/>
            <p:nvPr/>
          </p:nvSpPr>
          <p:spPr>
            <a:xfrm>
              <a:off x="3275856" y="1988840"/>
              <a:ext cx="3240360" cy="720080"/>
            </a:xfrm>
            <a:prstGeom prst="ellipse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8" name="Picture 5" descr="https://lh4.googleusercontent.com/proxy/BgwqHIr2Js_SjgtaO8ymGiTRfHJ8WXw56NOrASU7c7mkVVUTWZD5p51ysQaJXCL4e5tDmQx9Q3jHr8O7TpNpnkFp99DaH0AId1F7aA=s0-d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8720441">
              <a:off x="172415" y="3756809"/>
              <a:ext cx="4271224" cy="100111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9" name="TextBox 8"/>
            <p:cNvSpPr txBox="1"/>
            <p:nvPr/>
          </p:nvSpPr>
          <p:spPr>
            <a:xfrm>
              <a:off x="7073660" y="5298416"/>
              <a:ext cx="28467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b="1" dirty="0" smtClean="0">
                  <a:solidFill>
                    <a:srgbClr val="FF0000"/>
                  </a:solidFill>
                </a:rPr>
                <a:t>0</a:t>
              </a:r>
              <a:endParaRPr lang="ru-RU" b="1" dirty="0">
                <a:solidFill>
                  <a:srgbClr val="FF0000"/>
                </a:solidFill>
              </a:endParaRP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7286443" y="5307042"/>
              <a:ext cx="28467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b="1" dirty="0" smtClean="0">
                  <a:solidFill>
                    <a:srgbClr val="FF0000"/>
                  </a:solidFill>
                </a:rPr>
                <a:t>0</a:t>
              </a:r>
              <a:endParaRPr lang="ru-RU" b="1" dirty="0">
                <a:solidFill>
                  <a:srgbClr val="FF0000"/>
                </a:solidFill>
              </a:endParaRP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7517919" y="5311715"/>
              <a:ext cx="28467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b="1" dirty="0" smtClean="0">
                  <a:solidFill>
                    <a:srgbClr val="FF0000"/>
                  </a:solidFill>
                </a:rPr>
                <a:t>3</a:t>
              </a:r>
              <a:endParaRPr lang="ru-RU" b="1" dirty="0">
                <a:solidFill>
                  <a:srgbClr val="FF0000"/>
                </a:solidFill>
              </a:endParaRPr>
            </a:p>
          </p:txBody>
        </p:sp>
        <p:sp>
          <p:nvSpPr>
            <p:cNvPr id="12" name="Овал 11"/>
            <p:cNvSpPr/>
            <p:nvPr/>
          </p:nvSpPr>
          <p:spPr>
            <a:xfrm>
              <a:off x="6697904" y="5105659"/>
              <a:ext cx="1177077" cy="720080"/>
            </a:xfrm>
            <a:prstGeom prst="ellipse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31851082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 txBox="1">
            <a:spLocks/>
          </p:cNvSpPr>
          <p:nvPr/>
        </p:nvSpPr>
        <p:spPr>
          <a:xfrm>
            <a:off x="247618" y="118964"/>
            <a:ext cx="11553317" cy="1293812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Aft>
                <a:spcPts val="0"/>
              </a:spcAft>
              <a:defRPr/>
            </a:pPr>
            <a:r>
              <a:rPr lang="ru-RU" sz="4400" b="1" i="1" dirty="0" smtClean="0">
                <a:latin typeface="Times New Roman" pitchFamily="18" charset="0"/>
                <a:cs typeface="Times New Roman" pitchFamily="18" charset="0"/>
              </a:rPr>
              <a:t>Упаковка бланков участников КР                       в аудитории</a:t>
            </a:r>
            <a:endParaRPr lang="ru-RU" sz="4400" b="1" i="1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0" name="Группа 9"/>
          <p:cNvGrpSpPr/>
          <p:nvPr/>
        </p:nvGrpSpPr>
        <p:grpSpPr>
          <a:xfrm>
            <a:off x="1929495" y="1697013"/>
            <a:ext cx="3470100" cy="4799381"/>
            <a:chOff x="1187624" y="1858541"/>
            <a:chExt cx="3470100" cy="4799381"/>
          </a:xfrm>
        </p:grpSpPr>
        <p:pic>
          <p:nvPicPr>
            <p:cNvPr id="4" name="Picture 5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72464" y="1858541"/>
              <a:ext cx="2585260" cy="36488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" name="Picture 4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63688" y="2276872"/>
              <a:ext cx="2566837" cy="36396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" name="Picture 3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75656" y="2636912"/>
              <a:ext cx="2601608" cy="36822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7" name="Picture 2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87624" y="2996952"/>
              <a:ext cx="2596178" cy="36609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8" name="TextBox 7"/>
          <p:cNvSpPr txBox="1"/>
          <p:nvPr/>
        </p:nvSpPr>
        <p:spPr>
          <a:xfrm>
            <a:off x="6728603" y="1951774"/>
            <a:ext cx="4291241" cy="1569660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001">
            <a:schemeClr val="dk2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FFFF00"/>
                </a:solidFill>
              </a:rPr>
              <a:t>При упаковке бланков строго соблюдается последовательность бланков для каждого участника ОГЭ</a:t>
            </a:r>
            <a:endParaRPr lang="ru-RU" sz="2400" b="1" dirty="0">
              <a:solidFill>
                <a:srgbClr val="FFFF00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6728602" y="4067424"/>
            <a:ext cx="4291241" cy="1754326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algn="just"/>
            <a:r>
              <a:rPr lang="ru-RU" dirty="0" smtClean="0">
                <a:cs typeface="Times New Roman" pitchFamily="18" charset="0"/>
              </a:rPr>
              <a:t>Бланк </a:t>
            </a:r>
            <a:r>
              <a:rPr lang="ru-RU" dirty="0">
                <a:cs typeface="Times New Roman" pitchFamily="18" charset="0"/>
              </a:rPr>
              <a:t>ответов № 1, </a:t>
            </a:r>
          </a:p>
          <a:p>
            <a:pPr lvl="0" algn="just"/>
            <a:r>
              <a:rPr lang="ru-RU" dirty="0" smtClean="0">
                <a:cs typeface="Times New Roman" pitchFamily="18" charset="0"/>
              </a:rPr>
              <a:t>Бланк </a:t>
            </a:r>
            <a:r>
              <a:rPr lang="ru-RU" dirty="0">
                <a:cs typeface="Times New Roman" pitchFamily="18" charset="0"/>
              </a:rPr>
              <a:t>ответов № 2 (лист1), </a:t>
            </a:r>
          </a:p>
          <a:p>
            <a:pPr lvl="0" algn="just"/>
            <a:r>
              <a:rPr lang="ru-RU" dirty="0" smtClean="0">
                <a:cs typeface="Times New Roman" pitchFamily="18" charset="0"/>
              </a:rPr>
              <a:t>Бланк ответов </a:t>
            </a:r>
            <a:r>
              <a:rPr lang="ru-RU" dirty="0">
                <a:cs typeface="Times New Roman" pitchFamily="18" charset="0"/>
              </a:rPr>
              <a:t>№ 2 (лист2), </a:t>
            </a:r>
          </a:p>
          <a:p>
            <a:pPr lvl="0" algn="just"/>
            <a:r>
              <a:rPr lang="ru-RU" dirty="0" smtClean="0">
                <a:cs typeface="Times New Roman" pitchFamily="18" charset="0"/>
              </a:rPr>
              <a:t>Дополнительный бланк </a:t>
            </a:r>
            <a:r>
              <a:rPr lang="ru-RU" dirty="0">
                <a:cs typeface="Times New Roman" pitchFamily="18" charset="0"/>
              </a:rPr>
              <a:t>ответов № </a:t>
            </a:r>
            <a:r>
              <a:rPr lang="ru-RU" dirty="0" smtClean="0">
                <a:cs typeface="Times New Roman" pitchFamily="18" charset="0"/>
              </a:rPr>
              <a:t>2</a:t>
            </a:r>
          </a:p>
          <a:p>
            <a:pPr lvl="0" algn="just"/>
            <a:r>
              <a:rPr lang="ru-RU" dirty="0" smtClean="0">
                <a:cs typeface="Times New Roman" pitchFamily="18" charset="0"/>
              </a:rPr>
              <a:t>...</a:t>
            </a:r>
          </a:p>
          <a:p>
            <a:pPr lvl="0" algn="just"/>
            <a:r>
              <a:rPr lang="ru-RU" dirty="0" smtClean="0">
                <a:cs typeface="Times New Roman" pitchFamily="18" charset="0"/>
              </a:rPr>
              <a:t>и т.д.</a:t>
            </a:r>
            <a:endParaRPr lang="ru-RU" dirty="0"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380742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0211" y="1026543"/>
            <a:ext cx="7713812" cy="54377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Заголовок 1"/>
          <p:cNvSpPr txBox="1">
            <a:spLocks/>
          </p:cNvSpPr>
          <p:nvPr/>
        </p:nvSpPr>
        <p:spPr>
          <a:xfrm>
            <a:off x="1588615" y="191663"/>
            <a:ext cx="8784976" cy="765868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Сопроводительный </a:t>
            </a:r>
            <a:r>
              <a:rPr lang="ru-RU" sz="2400" b="1" i="1" dirty="0">
                <a:latin typeface="Times New Roman" pitchFamily="18" charset="0"/>
                <a:cs typeface="Times New Roman" pitchFamily="18" charset="0"/>
              </a:rPr>
              <a:t>бланк к материалам </a:t>
            </a: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                           контрольных работ</a:t>
            </a:r>
            <a:endParaRPr lang="ru-RU" sz="2400" b="1" i="1" dirty="0"/>
          </a:p>
        </p:txBody>
      </p:sp>
    </p:spTree>
    <p:extLst>
      <p:ext uri="{BB962C8B-B14F-4D97-AF65-F5344CB8AC3E}">
        <p14:creationId xmlns:p14="http://schemas.microsoft.com/office/powerpoint/2010/main" val="39802012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1588615" y="191663"/>
            <a:ext cx="8784976" cy="765868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Отчетная ведомость проведения КР в аудитории</a:t>
            </a:r>
            <a:endParaRPr lang="ru-RU" sz="2400" b="1" i="1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1833" y="1104181"/>
            <a:ext cx="9518539" cy="53710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4691800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A42AACE-21D7-45D2-91DB-0639BACED2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89420"/>
          </a:xfr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/>
          <a:lstStyle/>
          <a:p>
            <a:r>
              <a:rPr lang="ru-RU" dirty="0" smtClean="0"/>
              <a:t>Сдача материалов КР-9 в день проведения</a:t>
            </a:r>
            <a:endParaRPr lang="ru-RU" dirty="0"/>
          </a:p>
        </p:txBody>
      </p:sp>
      <p:grpSp>
        <p:nvGrpSpPr>
          <p:cNvPr id="4" name="Group 2">
            <a:extLst>
              <a:ext uri="{FF2B5EF4-FFF2-40B4-BE49-F238E27FC236}">
                <a16:creationId xmlns:a16="http://schemas.microsoft.com/office/drawing/2014/main" xmlns="" id="{9F4CBD90-7665-4857-89B2-E6C4704F3F4F}"/>
              </a:ext>
            </a:extLst>
          </p:cNvPr>
          <p:cNvGrpSpPr>
            <a:grpSpLocks/>
          </p:cNvGrpSpPr>
          <p:nvPr/>
        </p:nvGrpSpPr>
        <p:grpSpPr bwMode="auto">
          <a:xfrm>
            <a:off x="5340958" y="4908074"/>
            <a:ext cx="5389563" cy="708026"/>
            <a:chOff x="1248" y="1411"/>
            <a:chExt cx="3395" cy="446"/>
          </a:xfrm>
        </p:grpSpPr>
        <p:sp>
          <p:nvSpPr>
            <p:cNvPr id="5" name="Line 3">
              <a:extLst>
                <a:ext uri="{FF2B5EF4-FFF2-40B4-BE49-F238E27FC236}">
                  <a16:creationId xmlns:a16="http://schemas.microsoft.com/office/drawing/2014/main" xmlns="" id="{B1816A2B-30A5-43AC-84B1-B19C8308BB67}"/>
                </a:ext>
              </a:extLst>
            </p:cNvPr>
            <p:cNvSpPr>
              <a:spLocks noChangeShapeType="1"/>
            </p:cNvSpPr>
            <p:nvPr/>
          </p:nvSpPr>
          <p:spPr bwMode="gray">
            <a:xfrm>
              <a:off x="1440" y="1790"/>
              <a:ext cx="3024" cy="0"/>
            </a:xfrm>
            <a:prstGeom prst="line">
              <a:avLst/>
            </a:prstGeom>
            <a:noFill/>
            <a:ln w="25400">
              <a:solidFill>
                <a:srgbClr val="969696"/>
              </a:solidFill>
              <a:prstDash val="sysDot"/>
              <a:round/>
              <a:headEnd/>
              <a:tailEnd type="oval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" name="Rectangle 4">
              <a:extLst>
                <a:ext uri="{FF2B5EF4-FFF2-40B4-BE49-F238E27FC236}">
                  <a16:creationId xmlns:a16="http://schemas.microsoft.com/office/drawing/2014/main" xmlns="" id="{170CB7FC-B39C-439E-BFF8-0A5C7004972D}"/>
                </a:ext>
              </a:extLst>
            </p:cNvPr>
            <p:cNvSpPr>
              <a:spLocks noChangeArrowheads="1"/>
            </p:cNvSpPr>
            <p:nvPr/>
          </p:nvSpPr>
          <p:spPr bwMode="gray">
            <a:xfrm rot="3419336">
              <a:off x="1261" y="1427"/>
              <a:ext cx="302" cy="328"/>
            </a:xfrm>
            <a:prstGeom prst="rect">
              <a:avLst/>
            </a:prstGeom>
            <a:gradFill rotWithShape="1">
              <a:gsLst>
                <a:gs pos="0">
                  <a:srgbClr val="FF7C80"/>
                </a:gs>
                <a:gs pos="100000">
                  <a:srgbClr val="FF7C80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9525">
              <a:miter lim="800000"/>
              <a:headEnd/>
              <a:tailEnd/>
            </a:ln>
            <a:effectLst/>
            <a:scene3d>
              <a:camera prst="legacyPerspectiveFront">
                <a:rot lat="0" lon="1500000" rev="0"/>
              </a:camera>
              <a:lightRig rig="legacyFlat4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FF7C80"/>
              </a:extrusionClr>
            </a:sp3d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flatTx/>
            </a:bodyPr>
            <a:lstStyle/>
            <a:p>
              <a:endParaRPr lang="en-US"/>
            </a:p>
          </p:txBody>
        </p:sp>
        <p:sp>
          <p:nvSpPr>
            <p:cNvPr id="7" name="Text Box 5">
              <a:extLst>
                <a:ext uri="{FF2B5EF4-FFF2-40B4-BE49-F238E27FC236}">
                  <a16:creationId xmlns:a16="http://schemas.microsoft.com/office/drawing/2014/main" xmlns="" id="{7E8841DD-4EAD-4E87-825D-10C7851609D6}"/>
                </a:ext>
              </a:extLst>
            </p:cNvPr>
            <p:cNvSpPr txBox="1">
              <a:spLocks noChangeArrowheads="1"/>
            </p:cNvSpPr>
            <p:nvPr/>
          </p:nvSpPr>
          <p:spPr bwMode="gray">
            <a:xfrm>
              <a:off x="1771" y="1411"/>
              <a:ext cx="2872" cy="44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l"/>
              <a:r>
                <a:rPr lang="ru-RU" sz="2000" b="1" dirty="0" smtClean="0">
                  <a:solidFill>
                    <a:srgbClr val="000000"/>
                  </a:solidFill>
                </a:rPr>
                <a:t>Контрольно-измерительные материалы (КИМ)</a:t>
              </a:r>
              <a:endParaRPr lang="en-US" sz="2000" b="1" dirty="0">
                <a:solidFill>
                  <a:srgbClr val="000000"/>
                </a:solidFill>
              </a:endParaRPr>
            </a:p>
          </p:txBody>
        </p:sp>
        <p:sp>
          <p:nvSpPr>
            <p:cNvPr id="8" name="Text Box 6">
              <a:extLst>
                <a:ext uri="{FF2B5EF4-FFF2-40B4-BE49-F238E27FC236}">
                  <a16:creationId xmlns:a16="http://schemas.microsoft.com/office/drawing/2014/main" xmlns="" id="{0D3FD406-AC06-476E-9BB6-20A611D5D022}"/>
                </a:ext>
              </a:extLst>
            </p:cNvPr>
            <p:cNvSpPr txBox="1">
              <a:spLocks noChangeArrowheads="1"/>
            </p:cNvSpPr>
            <p:nvPr/>
          </p:nvSpPr>
          <p:spPr bwMode="gray">
            <a:xfrm>
              <a:off x="1296" y="1454"/>
              <a:ext cx="214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ru-RU" sz="2400" b="1" dirty="0" smtClean="0">
                  <a:solidFill>
                    <a:srgbClr val="FFFFFF"/>
                  </a:solidFill>
                </a:rPr>
                <a:t>1</a:t>
              </a:r>
              <a:endParaRPr lang="en-US" sz="2400" b="1" dirty="0">
                <a:solidFill>
                  <a:srgbClr val="FFFFFF"/>
                </a:solidFill>
              </a:endParaRPr>
            </a:p>
          </p:txBody>
        </p:sp>
      </p:grpSp>
      <p:grpSp>
        <p:nvGrpSpPr>
          <p:cNvPr id="9" name="Group 7">
            <a:extLst>
              <a:ext uri="{FF2B5EF4-FFF2-40B4-BE49-F238E27FC236}">
                <a16:creationId xmlns:a16="http://schemas.microsoft.com/office/drawing/2014/main" xmlns="" id="{433C832F-B064-4043-BA32-7A9E9E6ADC5D}"/>
              </a:ext>
            </a:extLst>
          </p:cNvPr>
          <p:cNvGrpSpPr>
            <a:grpSpLocks/>
          </p:cNvGrpSpPr>
          <p:nvPr/>
        </p:nvGrpSpPr>
        <p:grpSpPr bwMode="auto">
          <a:xfrm>
            <a:off x="1065276" y="1372847"/>
            <a:ext cx="5105401" cy="555625"/>
            <a:chOff x="1248" y="2030"/>
            <a:chExt cx="3216" cy="350"/>
          </a:xfrm>
        </p:grpSpPr>
        <p:sp>
          <p:nvSpPr>
            <p:cNvPr id="10" name="Line 8">
              <a:extLst>
                <a:ext uri="{FF2B5EF4-FFF2-40B4-BE49-F238E27FC236}">
                  <a16:creationId xmlns:a16="http://schemas.microsoft.com/office/drawing/2014/main" xmlns="" id="{8123B94A-2F07-4124-A7D2-E5C052F1B8DE}"/>
                </a:ext>
              </a:extLst>
            </p:cNvPr>
            <p:cNvSpPr>
              <a:spLocks noChangeShapeType="1"/>
            </p:cNvSpPr>
            <p:nvPr/>
          </p:nvSpPr>
          <p:spPr bwMode="gray">
            <a:xfrm>
              <a:off x="1440" y="2380"/>
              <a:ext cx="3024" cy="0"/>
            </a:xfrm>
            <a:prstGeom prst="line">
              <a:avLst/>
            </a:prstGeom>
            <a:noFill/>
            <a:ln w="25400">
              <a:solidFill>
                <a:srgbClr val="969696"/>
              </a:solidFill>
              <a:prstDash val="sysDot"/>
              <a:round/>
              <a:headEnd/>
              <a:tailEnd type="oval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" name="Rectangle 9">
              <a:extLst>
                <a:ext uri="{FF2B5EF4-FFF2-40B4-BE49-F238E27FC236}">
                  <a16:creationId xmlns:a16="http://schemas.microsoft.com/office/drawing/2014/main" xmlns="" id="{651AAB66-CC81-49FE-9882-E846F4F04F82}"/>
                </a:ext>
              </a:extLst>
            </p:cNvPr>
            <p:cNvSpPr>
              <a:spLocks noChangeArrowheads="1"/>
            </p:cNvSpPr>
            <p:nvPr/>
          </p:nvSpPr>
          <p:spPr bwMode="gray">
            <a:xfrm rot="3419336">
              <a:off x="1261" y="2017"/>
              <a:ext cx="302" cy="328"/>
            </a:xfrm>
            <a:prstGeom prst="rect">
              <a:avLst/>
            </a:prstGeom>
            <a:gradFill rotWithShape="1">
              <a:gsLst>
                <a:gs pos="0">
                  <a:srgbClr val="99CC00"/>
                </a:gs>
                <a:gs pos="100000">
                  <a:srgbClr val="99CC00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9525">
              <a:miter lim="800000"/>
              <a:headEnd/>
              <a:tailEnd/>
            </a:ln>
            <a:effectLst/>
            <a:scene3d>
              <a:camera prst="legacyPerspectiveFront">
                <a:rot lat="0" lon="1500000" rev="0"/>
              </a:camera>
              <a:lightRig rig="legacyFlat4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99CC00"/>
              </a:extrusionClr>
            </a:sp3d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flatTx/>
            </a:bodyPr>
            <a:lstStyle/>
            <a:p>
              <a:endParaRPr lang="en-US"/>
            </a:p>
          </p:txBody>
        </p:sp>
        <p:sp>
          <p:nvSpPr>
            <p:cNvPr id="12" name="Text Box 10">
              <a:extLst>
                <a:ext uri="{FF2B5EF4-FFF2-40B4-BE49-F238E27FC236}">
                  <a16:creationId xmlns:a16="http://schemas.microsoft.com/office/drawing/2014/main" xmlns="" id="{3CCEB5C8-92BB-4B33-BB4B-0490C69334F5}"/>
                </a:ext>
              </a:extLst>
            </p:cNvPr>
            <p:cNvSpPr txBox="1">
              <a:spLocks noChangeArrowheads="1"/>
            </p:cNvSpPr>
            <p:nvPr/>
          </p:nvSpPr>
          <p:spPr bwMode="gray">
            <a:xfrm>
              <a:off x="1734" y="2082"/>
              <a:ext cx="2597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ru-RU" sz="2400" b="1" dirty="0" smtClean="0">
                  <a:solidFill>
                    <a:srgbClr val="000000"/>
                  </a:solidFill>
                </a:rPr>
                <a:t>Пакет с бланками участников</a:t>
              </a:r>
              <a:endParaRPr lang="en-US" sz="2400" b="1" dirty="0">
                <a:solidFill>
                  <a:srgbClr val="000000"/>
                </a:solidFill>
              </a:endParaRPr>
            </a:p>
          </p:txBody>
        </p:sp>
        <p:sp>
          <p:nvSpPr>
            <p:cNvPr id="13" name="Text Box 11">
              <a:extLst>
                <a:ext uri="{FF2B5EF4-FFF2-40B4-BE49-F238E27FC236}">
                  <a16:creationId xmlns:a16="http://schemas.microsoft.com/office/drawing/2014/main" xmlns="" id="{067054D1-4A4B-485B-9480-810F4DF7E563}"/>
                </a:ext>
              </a:extLst>
            </p:cNvPr>
            <p:cNvSpPr txBox="1">
              <a:spLocks noChangeArrowheads="1"/>
            </p:cNvSpPr>
            <p:nvPr/>
          </p:nvSpPr>
          <p:spPr bwMode="gray">
            <a:xfrm>
              <a:off x="1296" y="2044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2400" b="1">
                  <a:solidFill>
                    <a:srgbClr val="FFFFFF"/>
                  </a:solidFill>
                </a:rPr>
                <a:t>1</a:t>
              </a:r>
            </a:p>
          </p:txBody>
        </p:sp>
      </p:grpSp>
      <p:grpSp>
        <p:nvGrpSpPr>
          <p:cNvPr id="14" name="Group 12">
            <a:extLst>
              <a:ext uri="{FF2B5EF4-FFF2-40B4-BE49-F238E27FC236}">
                <a16:creationId xmlns:a16="http://schemas.microsoft.com/office/drawing/2014/main" xmlns="" id="{042DFB29-418C-4ECF-B8A4-2C99E47C880C}"/>
              </a:ext>
            </a:extLst>
          </p:cNvPr>
          <p:cNvGrpSpPr>
            <a:grpSpLocks/>
          </p:cNvGrpSpPr>
          <p:nvPr/>
        </p:nvGrpSpPr>
        <p:grpSpPr bwMode="auto">
          <a:xfrm>
            <a:off x="1065277" y="2206192"/>
            <a:ext cx="6343653" cy="555625"/>
            <a:chOff x="1248" y="2640"/>
            <a:chExt cx="3996" cy="350"/>
          </a:xfrm>
        </p:grpSpPr>
        <p:sp>
          <p:nvSpPr>
            <p:cNvPr id="15" name="Line 13">
              <a:extLst>
                <a:ext uri="{FF2B5EF4-FFF2-40B4-BE49-F238E27FC236}">
                  <a16:creationId xmlns:a16="http://schemas.microsoft.com/office/drawing/2014/main" xmlns="" id="{CE0520B7-4B81-47DE-B52D-67EA2AC9EB93}"/>
                </a:ext>
              </a:extLst>
            </p:cNvPr>
            <p:cNvSpPr>
              <a:spLocks noChangeShapeType="1"/>
            </p:cNvSpPr>
            <p:nvPr/>
          </p:nvSpPr>
          <p:spPr bwMode="gray">
            <a:xfrm>
              <a:off x="1440" y="2990"/>
              <a:ext cx="3024" cy="0"/>
            </a:xfrm>
            <a:prstGeom prst="line">
              <a:avLst/>
            </a:prstGeom>
            <a:noFill/>
            <a:ln w="25400">
              <a:solidFill>
                <a:srgbClr val="969696"/>
              </a:solidFill>
              <a:prstDash val="sysDot"/>
              <a:round/>
              <a:headEnd/>
              <a:tailEnd type="oval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6" name="Rectangle 14">
              <a:extLst>
                <a:ext uri="{FF2B5EF4-FFF2-40B4-BE49-F238E27FC236}">
                  <a16:creationId xmlns:a16="http://schemas.microsoft.com/office/drawing/2014/main" xmlns="" id="{A688857B-2FCA-428D-B3E3-769C7444A549}"/>
                </a:ext>
              </a:extLst>
            </p:cNvPr>
            <p:cNvSpPr>
              <a:spLocks noChangeArrowheads="1"/>
            </p:cNvSpPr>
            <p:nvPr/>
          </p:nvSpPr>
          <p:spPr bwMode="gray">
            <a:xfrm rot="3419336">
              <a:off x="1261" y="2627"/>
              <a:ext cx="302" cy="328"/>
            </a:xfrm>
            <a:prstGeom prst="rect">
              <a:avLst/>
            </a:prstGeom>
            <a:gradFill rotWithShape="1">
              <a:gsLst>
                <a:gs pos="0">
                  <a:srgbClr val="006699"/>
                </a:gs>
                <a:gs pos="100000">
                  <a:srgbClr val="006699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9525">
              <a:miter lim="800000"/>
              <a:headEnd/>
              <a:tailEnd/>
            </a:ln>
            <a:effectLst/>
            <a:scene3d>
              <a:camera prst="legacyPerspectiveFront">
                <a:rot lat="0" lon="1500000" rev="0"/>
              </a:camera>
              <a:lightRig rig="legacyFlat4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006699"/>
              </a:extrusionClr>
            </a:sp3d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flatTx/>
            </a:bodyPr>
            <a:lstStyle/>
            <a:p>
              <a:endParaRPr lang="en-US"/>
            </a:p>
          </p:txBody>
        </p:sp>
        <p:sp>
          <p:nvSpPr>
            <p:cNvPr id="17" name="Text Box 15">
              <a:extLst>
                <a:ext uri="{FF2B5EF4-FFF2-40B4-BE49-F238E27FC236}">
                  <a16:creationId xmlns:a16="http://schemas.microsoft.com/office/drawing/2014/main" xmlns="" id="{06AEF8FB-E694-4FF6-9853-B49DC8F7B269}"/>
                </a:ext>
              </a:extLst>
            </p:cNvPr>
            <p:cNvSpPr txBox="1">
              <a:spLocks noChangeArrowheads="1"/>
            </p:cNvSpPr>
            <p:nvPr/>
          </p:nvSpPr>
          <p:spPr bwMode="gray">
            <a:xfrm>
              <a:off x="1752" y="2645"/>
              <a:ext cx="3492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ru-RU" sz="2400" b="1" dirty="0" smtClean="0">
                  <a:solidFill>
                    <a:srgbClr val="000000"/>
                  </a:solidFill>
                </a:rPr>
                <a:t>Неиспользованные комплекты (резерв</a:t>
              </a:r>
              <a:r>
                <a:rPr lang="ru-RU" sz="2400" dirty="0" smtClean="0">
                  <a:solidFill>
                    <a:srgbClr val="000000"/>
                  </a:solidFill>
                </a:rPr>
                <a:t>)</a:t>
              </a:r>
              <a:endParaRPr lang="en-US" sz="2400" dirty="0">
                <a:solidFill>
                  <a:srgbClr val="000000"/>
                </a:solidFill>
              </a:endParaRPr>
            </a:p>
          </p:txBody>
        </p:sp>
        <p:sp>
          <p:nvSpPr>
            <p:cNvPr id="18" name="Text Box 16">
              <a:extLst>
                <a:ext uri="{FF2B5EF4-FFF2-40B4-BE49-F238E27FC236}">
                  <a16:creationId xmlns:a16="http://schemas.microsoft.com/office/drawing/2014/main" xmlns="" id="{D0AC23EC-49D7-4EEA-8007-94928A3FC37F}"/>
                </a:ext>
              </a:extLst>
            </p:cNvPr>
            <p:cNvSpPr txBox="1">
              <a:spLocks noChangeArrowheads="1"/>
            </p:cNvSpPr>
            <p:nvPr/>
          </p:nvSpPr>
          <p:spPr bwMode="gray">
            <a:xfrm>
              <a:off x="1296" y="2654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2400" b="1">
                  <a:solidFill>
                    <a:srgbClr val="FFFFFF"/>
                  </a:solidFill>
                </a:rPr>
                <a:t>2</a:t>
              </a:r>
            </a:p>
          </p:txBody>
        </p:sp>
      </p:grpSp>
      <p:grpSp>
        <p:nvGrpSpPr>
          <p:cNvPr id="19" name="Group 17">
            <a:extLst>
              <a:ext uri="{FF2B5EF4-FFF2-40B4-BE49-F238E27FC236}">
                <a16:creationId xmlns:a16="http://schemas.microsoft.com/office/drawing/2014/main" xmlns="" id="{38081ED3-EA14-4416-AFA5-1F1FA7BB82E6}"/>
              </a:ext>
            </a:extLst>
          </p:cNvPr>
          <p:cNvGrpSpPr>
            <a:grpSpLocks/>
          </p:cNvGrpSpPr>
          <p:nvPr/>
        </p:nvGrpSpPr>
        <p:grpSpPr bwMode="auto">
          <a:xfrm>
            <a:off x="1129113" y="3076189"/>
            <a:ext cx="5603875" cy="555625"/>
            <a:chOff x="1248" y="3230"/>
            <a:chExt cx="3530" cy="350"/>
          </a:xfrm>
        </p:grpSpPr>
        <p:sp>
          <p:nvSpPr>
            <p:cNvPr id="20" name="Line 18">
              <a:extLst>
                <a:ext uri="{FF2B5EF4-FFF2-40B4-BE49-F238E27FC236}">
                  <a16:creationId xmlns:a16="http://schemas.microsoft.com/office/drawing/2014/main" xmlns="" id="{46932D10-8B43-4C15-9DC7-D3C506E390A1}"/>
                </a:ext>
              </a:extLst>
            </p:cNvPr>
            <p:cNvSpPr>
              <a:spLocks noChangeShapeType="1"/>
            </p:cNvSpPr>
            <p:nvPr/>
          </p:nvSpPr>
          <p:spPr bwMode="gray">
            <a:xfrm>
              <a:off x="1441" y="3579"/>
              <a:ext cx="3023" cy="1"/>
            </a:xfrm>
            <a:prstGeom prst="line">
              <a:avLst/>
            </a:prstGeom>
            <a:noFill/>
            <a:ln w="25400">
              <a:solidFill>
                <a:srgbClr val="969696"/>
              </a:solidFill>
              <a:prstDash val="sysDot"/>
              <a:round/>
              <a:headEnd/>
              <a:tailEnd type="oval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" name="Rectangle 19">
              <a:extLst>
                <a:ext uri="{FF2B5EF4-FFF2-40B4-BE49-F238E27FC236}">
                  <a16:creationId xmlns:a16="http://schemas.microsoft.com/office/drawing/2014/main" xmlns="" id="{4F482738-A3D1-4D0B-BBE8-4E9525C2C39D}"/>
                </a:ext>
              </a:extLst>
            </p:cNvPr>
            <p:cNvSpPr>
              <a:spLocks noChangeArrowheads="1"/>
            </p:cNvSpPr>
            <p:nvPr/>
          </p:nvSpPr>
          <p:spPr bwMode="gray">
            <a:xfrm rot="3419336">
              <a:off x="1261" y="3217"/>
              <a:ext cx="302" cy="328"/>
            </a:xfrm>
            <a:prstGeom prst="rect">
              <a:avLst/>
            </a:prstGeom>
            <a:gradFill rotWithShape="1">
              <a:gsLst>
                <a:gs pos="0">
                  <a:srgbClr val="FF9933"/>
                </a:gs>
                <a:gs pos="100000">
                  <a:srgbClr val="FF9933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9525">
              <a:miter lim="800000"/>
              <a:headEnd/>
              <a:tailEnd/>
            </a:ln>
            <a:effectLst/>
            <a:scene3d>
              <a:camera prst="legacyPerspectiveFront">
                <a:rot lat="0" lon="1500000" rev="0"/>
              </a:camera>
              <a:lightRig rig="legacyFlat4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FF9933"/>
              </a:extrusionClr>
            </a:sp3d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flatTx/>
            </a:bodyPr>
            <a:lstStyle/>
            <a:p>
              <a:endParaRPr lang="en-US"/>
            </a:p>
          </p:txBody>
        </p:sp>
        <p:sp>
          <p:nvSpPr>
            <p:cNvPr id="22" name="Text Box 20">
              <a:extLst>
                <a:ext uri="{FF2B5EF4-FFF2-40B4-BE49-F238E27FC236}">
                  <a16:creationId xmlns:a16="http://schemas.microsoft.com/office/drawing/2014/main" xmlns="" id="{560EF1E0-7216-453C-A190-F9E7B76E3070}"/>
                </a:ext>
              </a:extLst>
            </p:cNvPr>
            <p:cNvSpPr txBox="1">
              <a:spLocks noChangeArrowheads="1"/>
            </p:cNvSpPr>
            <p:nvPr/>
          </p:nvSpPr>
          <p:spPr bwMode="gray">
            <a:xfrm>
              <a:off x="1712" y="3235"/>
              <a:ext cx="3066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ru-RU" sz="2400" b="1" dirty="0" smtClean="0">
                  <a:solidFill>
                    <a:srgbClr val="000000"/>
                  </a:solidFill>
                </a:rPr>
                <a:t>Отчетные ведомости из аудиторий</a:t>
              </a:r>
              <a:endParaRPr lang="en-US" sz="2400" b="1" dirty="0">
                <a:solidFill>
                  <a:srgbClr val="000000"/>
                </a:solidFill>
              </a:endParaRPr>
            </a:p>
          </p:txBody>
        </p:sp>
        <p:sp>
          <p:nvSpPr>
            <p:cNvPr id="23" name="Text Box 21">
              <a:extLst>
                <a:ext uri="{FF2B5EF4-FFF2-40B4-BE49-F238E27FC236}">
                  <a16:creationId xmlns:a16="http://schemas.microsoft.com/office/drawing/2014/main" xmlns="" id="{9815F83C-5A28-420D-BC72-20E4FCA32DBD}"/>
                </a:ext>
              </a:extLst>
            </p:cNvPr>
            <p:cNvSpPr txBox="1">
              <a:spLocks noChangeArrowheads="1"/>
            </p:cNvSpPr>
            <p:nvPr/>
          </p:nvSpPr>
          <p:spPr bwMode="gray">
            <a:xfrm>
              <a:off x="1296" y="3244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2400" b="1" dirty="0">
                  <a:solidFill>
                    <a:srgbClr val="FFFFFF"/>
                  </a:solidFill>
                </a:rPr>
                <a:t>3</a:t>
              </a:r>
            </a:p>
          </p:txBody>
        </p:sp>
      </p:grpSp>
      <p:grpSp>
        <p:nvGrpSpPr>
          <p:cNvPr id="24" name="Group 22">
            <a:extLst>
              <a:ext uri="{FF2B5EF4-FFF2-40B4-BE49-F238E27FC236}">
                <a16:creationId xmlns:a16="http://schemas.microsoft.com/office/drawing/2014/main" xmlns="" id="{5CD7F920-5A5F-45A3-8EA7-C59B4AAC5B59}"/>
              </a:ext>
            </a:extLst>
          </p:cNvPr>
          <p:cNvGrpSpPr>
            <a:grpSpLocks/>
          </p:cNvGrpSpPr>
          <p:nvPr/>
        </p:nvGrpSpPr>
        <p:grpSpPr bwMode="auto">
          <a:xfrm>
            <a:off x="5353324" y="5766448"/>
            <a:ext cx="5105400" cy="555625"/>
            <a:chOff x="1248" y="3230"/>
            <a:chExt cx="3216" cy="350"/>
          </a:xfrm>
        </p:grpSpPr>
        <p:sp>
          <p:nvSpPr>
            <p:cNvPr id="25" name="Line 23">
              <a:extLst>
                <a:ext uri="{FF2B5EF4-FFF2-40B4-BE49-F238E27FC236}">
                  <a16:creationId xmlns:a16="http://schemas.microsoft.com/office/drawing/2014/main" xmlns="" id="{66311A29-E388-43CC-B5F4-9E300C1F9F4D}"/>
                </a:ext>
              </a:extLst>
            </p:cNvPr>
            <p:cNvSpPr>
              <a:spLocks noChangeShapeType="1"/>
            </p:cNvSpPr>
            <p:nvPr/>
          </p:nvSpPr>
          <p:spPr bwMode="gray">
            <a:xfrm>
              <a:off x="1440" y="3580"/>
              <a:ext cx="3024" cy="0"/>
            </a:xfrm>
            <a:prstGeom prst="line">
              <a:avLst/>
            </a:prstGeom>
            <a:noFill/>
            <a:ln w="25400">
              <a:solidFill>
                <a:srgbClr val="969696"/>
              </a:solidFill>
              <a:prstDash val="sysDot"/>
              <a:round/>
              <a:headEnd/>
              <a:tailEnd type="oval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" name="Rectangle 24">
              <a:extLst>
                <a:ext uri="{FF2B5EF4-FFF2-40B4-BE49-F238E27FC236}">
                  <a16:creationId xmlns:a16="http://schemas.microsoft.com/office/drawing/2014/main" xmlns="" id="{C0B3EBC4-2146-44D4-BF27-50525692C31D}"/>
                </a:ext>
              </a:extLst>
            </p:cNvPr>
            <p:cNvSpPr>
              <a:spLocks noChangeArrowheads="1"/>
            </p:cNvSpPr>
            <p:nvPr/>
          </p:nvSpPr>
          <p:spPr bwMode="gray">
            <a:xfrm rot="3419336">
              <a:off x="1261" y="3217"/>
              <a:ext cx="302" cy="328"/>
            </a:xfrm>
            <a:prstGeom prst="rect">
              <a:avLst/>
            </a:prstGeom>
            <a:gradFill rotWithShape="1">
              <a:gsLst>
                <a:gs pos="0">
                  <a:srgbClr val="990099"/>
                </a:gs>
                <a:gs pos="100000">
                  <a:srgbClr val="990099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9525">
              <a:miter lim="800000"/>
              <a:headEnd/>
              <a:tailEnd/>
            </a:ln>
            <a:effectLst/>
            <a:scene3d>
              <a:camera prst="legacyPerspectiveFront">
                <a:rot lat="0" lon="1500000" rev="0"/>
              </a:camera>
              <a:lightRig rig="legacyFlat4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990099"/>
              </a:extrusionClr>
            </a:sp3d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flatTx/>
            </a:bodyPr>
            <a:lstStyle/>
            <a:p>
              <a:endParaRPr lang="en-US"/>
            </a:p>
          </p:txBody>
        </p:sp>
        <p:sp>
          <p:nvSpPr>
            <p:cNvPr id="27" name="Text Box 25">
              <a:extLst>
                <a:ext uri="{FF2B5EF4-FFF2-40B4-BE49-F238E27FC236}">
                  <a16:creationId xmlns:a16="http://schemas.microsoft.com/office/drawing/2014/main" xmlns="" id="{10655EA9-9525-42A4-AE78-5A42CB327284}"/>
                </a:ext>
              </a:extLst>
            </p:cNvPr>
            <p:cNvSpPr txBox="1">
              <a:spLocks noChangeArrowheads="1"/>
            </p:cNvSpPr>
            <p:nvPr/>
          </p:nvSpPr>
          <p:spPr bwMode="gray">
            <a:xfrm>
              <a:off x="1803" y="3289"/>
              <a:ext cx="1046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ru-RU" sz="2400" b="1" dirty="0" smtClean="0">
                  <a:solidFill>
                    <a:srgbClr val="000000"/>
                  </a:solidFill>
                </a:rPr>
                <a:t>Черновики</a:t>
              </a:r>
              <a:endParaRPr lang="en-US" sz="2400" b="1" dirty="0">
                <a:solidFill>
                  <a:srgbClr val="000000"/>
                </a:solidFill>
              </a:endParaRPr>
            </a:p>
          </p:txBody>
        </p:sp>
        <p:sp>
          <p:nvSpPr>
            <p:cNvPr id="28" name="Text Box 26">
              <a:extLst>
                <a:ext uri="{FF2B5EF4-FFF2-40B4-BE49-F238E27FC236}">
                  <a16:creationId xmlns:a16="http://schemas.microsoft.com/office/drawing/2014/main" xmlns="" id="{F98BFB31-F0E7-415C-A2E8-41E89924D1D3}"/>
                </a:ext>
              </a:extLst>
            </p:cNvPr>
            <p:cNvSpPr txBox="1">
              <a:spLocks noChangeArrowheads="1"/>
            </p:cNvSpPr>
            <p:nvPr/>
          </p:nvSpPr>
          <p:spPr bwMode="gray">
            <a:xfrm>
              <a:off x="1296" y="3244"/>
              <a:ext cx="214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ru-RU" sz="2400" b="1" dirty="0" smtClean="0">
                  <a:solidFill>
                    <a:srgbClr val="FFFFFF"/>
                  </a:solidFill>
                </a:rPr>
                <a:t>2</a:t>
              </a:r>
              <a:endParaRPr lang="en-US" sz="2400" b="1" dirty="0">
                <a:solidFill>
                  <a:srgbClr val="FFFFFF"/>
                </a:solidFill>
              </a:endParaRPr>
            </a:p>
          </p:txBody>
        </p:sp>
      </p:grpSp>
      <p:sp>
        <p:nvSpPr>
          <p:cNvPr id="29" name="Заголовок 1">
            <a:extLst>
              <a:ext uri="{FF2B5EF4-FFF2-40B4-BE49-F238E27FC236}">
                <a16:creationId xmlns:a16="http://schemas.microsoft.com/office/drawing/2014/main" xmlns="" id="{7A42AACE-21D7-45D2-91DB-0639BACED24B}"/>
              </a:ext>
            </a:extLst>
          </p:cNvPr>
          <p:cNvSpPr txBox="1">
            <a:spLocks/>
          </p:cNvSpPr>
          <p:nvPr/>
        </p:nvSpPr>
        <p:spPr>
          <a:xfrm>
            <a:off x="3438690" y="3910781"/>
            <a:ext cx="8240282" cy="789420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 smtClean="0"/>
              <a:t>Хранение материалов КР-9 в ОО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141477" y="4831723"/>
            <a:ext cx="3991241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/>
              <a:t>КИМ и черновики хранятся </a:t>
            </a:r>
            <a:r>
              <a:rPr lang="ru-RU" b="1" dirty="0"/>
              <a:t>в образовательных организациях в течение одного месяца. По истечении указанных сроков материалы контрольных работ подлежат уничтожению. </a:t>
            </a:r>
          </a:p>
        </p:txBody>
      </p:sp>
      <p:pic>
        <p:nvPicPr>
          <p:cNvPr id="30" name="Рисунок 29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7347" y="4976337"/>
            <a:ext cx="1416810" cy="13209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35608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1588615" y="191663"/>
            <a:ext cx="8784976" cy="765868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Проверка контрольных работ</a:t>
            </a:r>
            <a:endParaRPr lang="ru-RU" sz="2400" b="1" i="1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1357" y="1089015"/>
            <a:ext cx="3393669" cy="20447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5536018" y="1188078"/>
            <a:ext cx="6096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ru-RU" dirty="0"/>
              <a:t>Предметные комиссии создаются на уровне МОУО по каждому учебному предмету, по которому проводятся контрольные работы.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386279" y="3297314"/>
            <a:ext cx="4887471" cy="830997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sz="2400" dirty="0"/>
              <a:t>Контрольные работы проверяются одним экспертом.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5536018" y="2444221"/>
            <a:ext cx="6096000" cy="378565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000" dirty="0"/>
              <a:t>РЦОИ передает </a:t>
            </a:r>
            <a:r>
              <a:rPr lang="ru-RU" sz="2000" dirty="0" smtClean="0"/>
              <a:t> для проверки распечатанные</a:t>
            </a:r>
            <a:r>
              <a:rPr lang="ru-RU" sz="2000" dirty="0"/>
              <a:t>:</a:t>
            </a:r>
          </a:p>
          <a:p>
            <a:pPr marL="285750" indent="-285750">
              <a:buFontTx/>
              <a:buChar char="-"/>
            </a:pPr>
            <a:r>
              <a:rPr lang="ru-RU" sz="2000" b="1" dirty="0" smtClean="0">
                <a:solidFill>
                  <a:srgbClr val="FF0000"/>
                </a:solidFill>
              </a:rPr>
              <a:t>обезличенные</a:t>
            </a:r>
            <a:r>
              <a:rPr lang="ru-RU" sz="2000" dirty="0" smtClean="0"/>
              <a:t> </a:t>
            </a:r>
            <a:r>
              <a:rPr lang="ru-RU" sz="2000" dirty="0"/>
              <a:t>копии бланков с ответами участников контрольных работ на задания с развернутым ответом (бланки ответов № 2</a:t>
            </a:r>
            <a:r>
              <a:rPr lang="ru-RU" sz="2000" dirty="0" smtClean="0"/>
              <a:t>);</a:t>
            </a:r>
          </a:p>
          <a:p>
            <a:pPr algn="just"/>
            <a:r>
              <a:rPr lang="ru-RU" sz="2000" b="1" dirty="0" smtClean="0">
                <a:solidFill>
                  <a:srgbClr val="FF0000"/>
                </a:solidFill>
              </a:rPr>
              <a:t>ВАЖНО!!! </a:t>
            </a:r>
            <a:r>
              <a:rPr lang="ru-RU" sz="2000" b="1" dirty="0">
                <a:solidFill>
                  <a:srgbClr val="FF0000"/>
                </a:solidFill>
              </a:rPr>
              <a:t>На листах (бланках) для записи ответов № 1 и № 2, а также на дополнительном листе (бланке) для записи ответов № 2 не должно быть пометок, содержащих информацию о личности участника контрольной работы.</a:t>
            </a:r>
          </a:p>
          <a:p>
            <a:r>
              <a:rPr lang="ru-RU" sz="2000" dirty="0" smtClean="0"/>
              <a:t>- </a:t>
            </a:r>
            <a:r>
              <a:rPr lang="ru-RU" sz="2000" dirty="0"/>
              <a:t>бланки протоколов проверки;</a:t>
            </a:r>
          </a:p>
          <a:p>
            <a:r>
              <a:rPr lang="ru-RU" sz="2000" dirty="0"/>
              <a:t>- критерии оценивания заданий контрольной работы с развернутым ответом.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386279" y="4300064"/>
            <a:ext cx="488747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/>
              <a:t>По результатам проверки эксперт выставляет </a:t>
            </a:r>
            <a:r>
              <a:rPr lang="ru-RU" sz="2000" dirty="0">
                <a:solidFill>
                  <a:srgbClr val="FF0000"/>
                </a:solidFill>
              </a:rPr>
              <a:t>баллы</a:t>
            </a:r>
            <a:r>
              <a:rPr lang="ru-RU" sz="2000" dirty="0"/>
              <a:t> за каждый ответ на задания контрольной работы. 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386280" y="5583542"/>
            <a:ext cx="488747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/>
              <a:t>РЦОИ переводит </a:t>
            </a:r>
            <a:r>
              <a:rPr lang="ru-RU" sz="2000" dirty="0" smtClean="0"/>
              <a:t>баллы в </a:t>
            </a:r>
            <a:r>
              <a:rPr lang="ru-RU" sz="2000" dirty="0"/>
              <a:t>пятибалльную систему оценивания.</a:t>
            </a:r>
          </a:p>
        </p:txBody>
      </p:sp>
    </p:spTree>
    <p:extLst>
      <p:ext uri="{BB962C8B-B14F-4D97-AF65-F5344CB8AC3E}">
        <p14:creationId xmlns:p14="http://schemas.microsoft.com/office/powerpoint/2010/main" val="11082480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Прямоугольник 21"/>
          <p:cNvSpPr/>
          <p:nvPr/>
        </p:nvSpPr>
        <p:spPr>
          <a:xfrm>
            <a:off x="8353778" y="302185"/>
            <a:ext cx="370772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Подача заявлений</a:t>
            </a:r>
            <a:endParaRPr lang="ru-RU" sz="2400" b="1" dirty="0">
              <a:solidFill>
                <a:srgbClr val="FF0000"/>
              </a:solidFill>
              <a:latin typeface="+mj-lt"/>
              <a:cs typeface="Times New Roman" panose="02020603050405020304" pitchFamily="18" charset="0"/>
            </a:endParaRPr>
          </a:p>
        </p:txBody>
      </p:sp>
      <p:pic>
        <p:nvPicPr>
          <p:cNvPr id="23" name="Picture 2" descr="https://fb.ru/misc/i/gallery/15532/338090.jpg?139272178851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87817" y="858051"/>
            <a:ext cx="3112538" cy="2214266"/>
          </a:xfrm>
          <a:prstGeom prst="rect">
            <a:avLst/>
          </a:prstGeom>
          <a:noFill/>
          <a:ln>
            <a:solidFill>
              <a:srgbClr val="FFC000"/>
            </a:solidFill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Прямоугольник 23"/>
          <p:cNvSpPr/>
          <p:nvPr/>
        </p:nvSpPr>
        <p:spPr>
          <a:xfrm rot="3365576">
            <a:off x="10173461" y="1035664"/>
            <a:ext cx="1990431" cy="13628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i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Заявление</a:t>
            </a:r>
            <a:endParaRPr lang="ru-RU" sz="2400" b="1" i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8623522" y="3142724"/>
            <a:ext cx="3076833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i="1" u="sng" dirty="0">
                <a:solidFill>
                  <a:srgbClr val="C00000"/>
                </a:solidFill>
                <a:latin typeface="+mj-lt"/>
              </a:rPr>
              <a:t>КОГДА?</a:t>
            </a:r>
          </a:p>
          <a:p>
            <a:pPr algn="ctr"/>
            <a:endParaRPr lang="ru-RU" sz="1000" dirty="0">
              <a:latin typeface="+mj-lt"/>
            </a:endParaRPr>
          </a:p>
          <a:p>
            <a:pPr algn="ctr"/>
            <a:r>
              <a:rPr lang="ru-RU" sz="2000" b="1" i="1" dirty="0">
                <a:latin typeface="+mj-lt"/>
              </a:rPr>
              <a:t>до </a:t>
            </a:r>
            <a:r>
              <a:rPr lang="ru-RU" sz="2000" b="1" i="1" dirty="0" smtClean="0">
                <a:latin typeface="+mj-lt"/>
              </a:rPr>
              <a:t>26.04.2021</a:t>
            </a:r>
            <a:endParaRPr lang="ru-RU" sz="2000" b="1" i="1" dirty="0">
              <a:latin typeface="+mj-lt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8788198" y="4074905"/>
            <a:ext cx="2711776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i="1" u="sng" dirty="0">
                <a:solidFill>
                  <a:srgbClr val="C00000"/>
                </a:solidFill>
                <a:latin typeface="+mj-lt"/>
              </a:rPr>
              <a:t>МЕСТО ПОДАЧИ</a:t>
            </a:r>
          </a:p>
          <a:p>
            <a:pPr algn="ctr"/>
            <a:endParaRPr lang="ru-RU" sz="1000" dirty="0"/>
          </a:p>
          <a:p>
            <a:pPr algn="ctr"/>
            <a:r>
              <a:rPr lang="ru-RU" sz="2000" b="1" i="1" dirty="0"/>
              <a:t>образовательное </a:t>
            </a:r>
          </a:p>
          <a:p>
            <a:pPr algn="ctr"/>
            <a:r>
              <a:rPr lang="ru-RU" sz="2000" b="1" i="1" dirty="0"/>
              <a:t>учреждение</a:t>
            </a:r>
          </a:p>
        </p:txBody>
      </p:sp>
      <p:pic>
        <p:nvPicPr>
          <p:cNvPr id="28" name="Рисунок 27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409825" y="5802814"/>
            <a:ext cx="756746" cy="705567"/>
          </a:xfrm>
          <a:prstGeom prst="rect">
            <a:avLst/>
          </a:prstGeom>
        </p:spPr>
      </p:pic>
      <p:sp>
        <p:nvSpPr>
          <p:cNvPr id="29" name="Прямоугольник 28"/>
          <p:cNvSpPr/>
          <p:nvPr/>
        </p:nvSpPr>
        <p:spPr>
          <a:xfrm>
            <a:off x="9110524" y="5585051"/>
            <a:ext cx="278530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FF0000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До </a:t>
            </a:r>
            <a:r>
              <a:rPr lang="ru-RU" b="1" dirty="0">
                <a:solidFill>
                  <a:srgbClr val="FF0000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30 апреля </a:t>
            </a:r>
            <a:r>
              <a:rPr lang="ru-RU" b="1" dirty="0" smtClean="0">
                <a:solidFill>
                  <a:srgbClr val="FF0000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участники </a:t>
            </a:r>
            <a:r>
              <a:rPr lang="ru-RU" b="1" dirty="0">
                <a:solidFill>
                  <a:srgbClr val="FF0000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имеют </a:t>
            </a:r>
            <a:r>
              <a:rPr lang="ru-RU" b="1" dirty="0" smtClean="0">
                <a:solidFill>
                  <a:srgbClr val="FF0000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право </a:t>
            </a:r>
            <a:r>
              <a:rPr lang="ru-RU" b="1" dirty="0">
                <a:solidFill>
                  <a:srgbClr val="FF0000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на замену </a:t>
            </a:r>
            <a:r>
              <a:rPr lang="ru-RU" b="1" dirty="0" smtClean="0">
                <a:solidFill>
                  <a:srgbClr val="FF0000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предмета</a:t>
            </a:r>
            <a:endParaRPr lang="ru-RU" b="1" dirty="0">
              <a:solidFill>
                <a:srgbClr val="FF0000"/>
              </a:solidFill>
              <a:latin typeface="+mj-lt"/>
            </a:endParaRPr>
          </a:p>
        </p:txBody>
      </p:sp>
      <p:pic>
        <p:nvPicPr>
          <p:cNvPr id="30" name="Рисунок 29"/>
          <p:cNvPicPr/>
          <p:nvPr/>
        </p:nvPicPr>
        <p:blipFill rotWithShape="1">
          <a:blip r:embed="rId4"/>
          <a:srcRect l="34227" t="15624" r="24725" b="7346"/>
          <a:stretch/>
        </p:blipFill>
        <p:spPr>
          <a:xfrm>
            <a:off x="655609" y="3492680"/>
            <a:ext cx="2321038" cy="2846711"/>
          </a:xfrm>
          <a:prstGeom prst="rect">
            <a:avLst/>
          </a:prstGeom>
        </p:spPr>
      </p:pic>
      <p:pic>
        <p:nvPicPr>
          <p:cNvPr id="31" name="Рисунок 30"/>
          <p:cNvPicPr/>
          <p:nvPr/>
        </p:nvPicPr>
        <p:blipFill rotWithShape="1">
          <a:blip r:embed="rId5"/>
          <a:srcRect l="29856" t="14273" r="33032" b="4115"/>
          <a:stretch/>
        </p:blipFill>
        <p:spPr>
          <a:xfrm>
            <a:off x="655609" y="370520"/>
            <a:ext cx="2321037" cy="2772204"/>
          </a:xfrm>
          <a:prstGeom prst="rect">
            <a:avLst/>
          </a:prstGeom>
        </p:spPr>
      </p:pic>
      <p:sp>
        <p:nvSpPr>
          <p:cNvPr id="32" name="Прямоугольник 31"/>
          <p:cNvSpPr/>
          <p:nvPr/>
        </p:nvSpPr>
        <p:spPr>
          <a:xfrm>
            <a:off x="3329641" y="858051"/>
            <a:ext cx="508018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i="1" u="sng" dirty="0">
                <a:solidFill>
                  <a:srgbClr val="C00000"/>
                </a:solidFill>
              </a:rPr>
              <a:t>Письмо РОН от 25.03.2021 № 04-17</a:t>
            </a:r>
            <a:endParaRPr lang="ru-RU" sz="2400" b="1" i="1" dirty="0"/>
          </a:p>
        </p:txBody>
      </p:sp>
      <p:sp>
        <p:nvSpPr>
          <p:cNvPr id="33" name="Стрелка вниз 32"/>
          <p:cNvSpPr/>
          <p:nvPr/>
        </p:nvSpPr>
        <p:spPr>
          <a:xfrm>
            <a:off x="5486505" y="1281764"/>
            <a:ext cx="484632" cy="349956"/>
          </a:xfrm>
          <a:prstGeom prst="downArrow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Прямоугольник 33"/>
          <p:cNvSpPr/>
          <p:nvPr/>
        </p:nvSpPr>
        <p:spPr>
          <a:xfrm>
            <a:off x="3329642" y="1609379"/>
            <a:ext cx="479835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i="1" dirty="0" smtClean="0"/>
              <a:t>Разъяснения</a:t>
            </a:r>
            <a:endParaRPr lang="ru-RU" sz="2000" b="1" i="1" dirty="0"/>
          </a:p>
        </p:txBody>
      </p:sp>
      <p:sp>
        <p:nvSpPr>
          <p:cNvPr id="35" name="Прямоугольник 34"/>
          <p:cNvSpPr/>
          <p:nvPr/>
        </p:nvSpPr>
        <p:spPr>
          <a:xfrm>
            <a:off x="3329641" y="2599733"/>
            <a:ext cx="508018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i="1" u="sng" dirty="0" smtClean="0">
                <a:solidFill>
                  <a:srgbClr val="C00000"/>
                </a:solidFill>
              </a:rPr>
              <a:t>Приказ МО ТО от 21.04.2021 № 528</a:t>
            </a:r>
            <a:endParaRPr lang="ru-RU" sz="2400" b="1" i="1" dirty="0"/>
          </a:p>
        </p:txBody>
      </p:sp>
      <p:sp>
        <p:nvSpPr>
          <p:cNvPr id="36" name="Стрелка вниз 35"/>
          <p:cNvSpPr/>
          <p:nvPr/>
        </p:nvSpPr>
        <p:spPr>
          <a:xfrm>
            <a:off x="5486505" y="3142724"/>
            <a:ext cx="484632" cy="349956"/>
          </a:xfrm>
          <a:prstGeom prst="downArrow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Прямоугольник 36"/>
          <p:cNvSpPr/>
          <p:nvPr/>
        </p:nvSpPr>
        <p:spPr>
          <a:xfrm>
            <a:off x="3571958" y="3646059"/>
            <a:ext cx="4798358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i="1" dirty="0" smtClean="0"/>
              <a:t>Порядок проведения КР</a:t>
            </a:r>
          </a:p>
          <a:p>
            <a:pPr algn="ctr"/>
            <a:endParaRPr lang="ru-RU" sz="2000" b="1" i="1" dirty="0" smtClean="0"/>
          </a:p>
          <a:p>
            <a:pPr algn="ctr"/>
            <a:r>
              <a:rPr lang="ru-RU" sz="2000" b="1" i="1" dirty="0" smtClean="0"/>
              <a:t>Шкалы перевода первичных баллов в пятибалльную систему</a:t>
            </a:r>
          </a:p>
          <a:p>
            <a:pPr algn="ctr"/>
            <a:endParaRPr lang="ru-RU" sz="2000" b="1" i="1" dirty="0" smtClean="0"/>
          </a:p>
          <a:p>
            <a:pPr algn="ctr"/>
            <a:r>
              <a:rPr lang="ru-RU" sz="2000" b="1" i="1" dirty="0" smtClean="0"/>
              <a:t>Сроки ознакомления с результатами </a:t>
            </a:r>
          </a:p>
          <a:p>
            <a:pPr algn="ctr"/>
            <a:endParaRPr lang="ru-RU" sz="2000" b="1" i="1" dirty="0" smtClean="0"/>
          </a:p>
          <a:p>
            <a:pPr algn="ctr"/>
            <a:r>
              <a:rPr lang="ru-RU" sz="2000" b="1" i="1" dirty="0" smtClean="0"/>
              <a:t>Правила заполнения бланков и пр.</a:t>
            </a:r>
            <a:endParaRPr lang="ru-RU" sz="2000" b="1" i="1" dirty="0"/>
          </a:p>
        </p:txBody>
      </p:sp>
    </p:spTree>
    <p:extLst>
      <p:ext uri="{BB962C8B-B14F-4D97-AF65-F5344CB8AC3E}">
        <p14:creationId xmlns:p14="http://schemas.microsoft.com/office/powerpoint/2010/main" val="12856647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67779" y="181344"/>
            <a:ext cx="526309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cs typeface="Times New Roman" panose="02020603050405020304" pitchFamily="18" charset="0"/>
              </a:rPr>
              <a:t>Место проведения- 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400" b="1" dirty="0" smtClean="0">
                <a:solidFill>
                  <a:srgbClr val="C00000"/>
                </a:solidFill>
                <a:cs typeface="Times New Roman" panose="02020603050405020304" pitchFamily="18" charset="0"/>
              </a:rPr>
              <a:t>образовательные организации</a:t>
            </a:r>
            <a:endParaRPr lang="ru-RU" sz="2400" b="1" dirty="0">
              <a:solidFill>
                <a:srgbClr val="C00000"/>
              </a:solidFill>
              <a:cs typeface="Times New Roman" panose="02020603050405020304" pitchFamily="18" charset="0"/>
            </a:endParaRPr>
          </a:p>
        </p:txBody>
      </p:sp>
      <p:sp>
        <p:nvSpPr>
          <p:cNvPr id="4" name="AutoShape 2" descr="https://wp-uploads.storage.yandexcloud.net/uploads/2020/09/vpr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b="1"/>
          </a:p>
        </p:txBody>
      </p:sp>
      <p:sp>
        <p:nvSpPr>
          <p:cNvPr id="5" name="Прямоугольник 4"/>
          <p:cNvSpPr/>
          <p:nvPr/>
        </p:nvSpPr>
        <p:spPr>
          <a:xfrm>
            <a:off x="367779" y="2277877"/>
            <a:ext cx="609221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Резервные сроки и подача апелляций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400" b="1" dirty="0" smtClean="0">
                <a:solidFill>
                  <a:srgbClr val="C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не предусмотрены</a:t>
            </a:r>
            <a:endParaRPr lang="ru-RU" sz="2400" b="1" dirty="0">
              <a:solidFill>
                <a:srgbClr val="C0000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67779" y="1050592"/>
            <a:ext cx="483411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Оценки </a:t>
            </a:r>
            <a:r>
              <a:rPr lang="ru-RU" sz="2400" b="1" dirty="0">
                <a:ea typeface="Calibri" panose="020F0502020204030204" pitchFamily="34" charset="0"/>
                <a:cs typeface="Times New Roman" panose="02020603050405020304" pitchFamily="18" charset="0"/>
              </a:rPr>
              <a:t>за </a:t>
            </a:r>
            <a:r>
              <a:rPr lang="ru-RU" sz="2400" b="1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КР: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400" b="1" dirty="0" smtClean="0">
                <a:solidFill>
                  <a:srgbClr val="C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выставляются </a:t>
            </a:r>
            <a:r>
              <a:rPr lang="ru-RU" sz="2400" b="1" dirty="0">
                <a:solidFill>
                  <a:srgbClr val="C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в </a:t>
            </a:r>
            <a:r>
              <a:rPr lang="ru-RU" sz="2400" b="1" dirty="0" smtClean="0">
                <a:solidFill>
                  <a:srgbClr val="C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журнал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400" b="1" dirty="0" smtClean="0">
                <a:solidFill>
                  <a:srgbClr val="C00000"/>
                </a:solidFill>
                <a:cs typeface="Times New Roman" panose="02020603050405020304" pitchFamily="18" charset="0"/>
              </a:rPr>
              <a:t>не влияют на допуск к ГИА</a:t>
            </a:r>
            <a:endParaRPr lang="ru-RU" sz="2400" b="1" dirty="0">
              <a:solidFill>
                <a:srgbClr val="C0000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07975" y="3149233"/>
            <a:ext cx="609221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Участники с ОВЗ, дети-инвалиды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400" b="1" dirty="0" smtClean="0">
                <a:solidFill>
                  <a:srgbClr val="C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участие по желанию</a:t>
            </a:r>
            <a:endParaRPr lang="ru-RU" sz="2400" b="1" dirty="0">
              <a:solidFill>
                <a:srgbClr val="C00000"/>
              </a:solidFill>
            </a:endParaRPr>
          </a:p>
        </p:txBody>
      </p:sp>
      <p:pic>
        <p:nvPicPr>
          <p:cNvPr id="8" name="Picture 10" descr="https://lubertsyriamo.ru/files/image/03/65/65/-lg!0zv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21237" y="392531"/>
            <a:ext cx="5681709" cy="30101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300603" y="3980230"/>
            <a:ext cx="572063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КИМ и бланки, используемые для проведения контрольных работ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400" b="1" dirty="0" smtClean="0">
                <a:solidFill>
                  <a:srgbClr val="C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материалы ОГЭ</a:t>
            </a:r>
            <a:endParaRPr lang="ru-RU" sz="2400" b="1" dirty="0">
              <a:solidFill>
                <a:srgbClr val="C00000"/>
              </a:solidFill>
            </a:endParaRPr>
          </a:p>
        </p:txBody>
      </p:sp>
      <p:graphicFrame>
        <p:nvGraphicFramePr>
          <p:cNvPr id="10" name="Таблица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87952160"/>
              </p:ext>
            </p:extLst>
          </p:nvPr>
        </p:nvGraphicFramePr>
        <p:xfrm>
          <a:off x="6021237" y="3626527"/>
          <a:ext cx="5736520" cy="295520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115734">
                  <a:extLst>
                    <a:ext uri="{9D8B030D-6E8A-4147-A177-3AD203B41FA5}">
                      <a16:colId xmlns:a16="http://schemas.microsoft.com/office/drawing/2014/main" xmlns="" val="266543068"/>
                    </a:ext>
                  </a:extLst>
                </a:gridCol>
                <a:gridCol w="1196622">
                  <a:extLst>
                    <a:ext uri="{9D8B030D-6E8A-4147-A177-3AD203B41FA5}">
                      <a16:colId xmlns:a16="http://schemas.microsoft.com/office/drawing/2014/main" xmlns="" val="81148055"/>
                    </a:ext>
                  </a:extLst>
                </a:gridCol>
                <a:gridCol w="1424164">
                  <a:extLst>
                    <a:ext uri="{9D8B030D-6E8A-4147-A177-3AD203B41FA5}">
                      <a16:colId xmlns:a16="http://schemas.microsoft.com/office/drawing/2014/main" xmlns="" val="3420895092"/>
                    </a:ext>
                  </a:extLst>
                </a:gridCol>
              </a:tblGrid>
              <a:tr h="60960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</a:rPr>
                        <a:t>Предметы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</a:rPr>
                        <a:t>Даты КР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Сроки ознакомления с результатами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409633286"/>
                  </a:ext>
                </a:extLst>
              </a:tr>
              <a:tr h="57141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</a:rPr>
                        <a:t>биология, литература, информатика и ИКТ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</a:rPr>
                        <a:t>18.05.2021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</a:rPr>
                        <a:t>29.05.2021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593204415"/>
                  </a:ext>
                </a:extLst>
              </a:tr>
              <a:tr h="47413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</a:rPr>
                        <a:t>физика, история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</a:rPr>
                        <a:t>19.05.2021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</a:rPr>
                        <a:t>31.05.2021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002446689"/>
                  </a:ext>
                </a:extLst>
              </a:tr>
              <a:tr h="51928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</a:rPr>
                        <a:t>обществознание, химия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</a:rPr>
                        <a:t>20.05.2021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</a:rPr>
                        <a:t>01.06.2021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936771944"/>
                  </a:ext>
                </a:extLst>
              </a:tr>
              <a:tr h="69991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</a:rPr>
                        <a:t>география, иностранные языки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</a:rPr>
                        <a:t>21.05.2021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</a:rPr>
                        <a:t>02.06.2021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960427463"/>
                  </a:ext>
                </a:extLst>
              </a:tr>
            </a:tbl>
          </a:graphicData>
        </a:graphic>
      </p:graphicFrame>
      <p:sp>
        <p:nvSpPr>
          <p:cNvPr id="12" name="Прямоугольник 11"/>
          <p:cNvSpPr/>
          <p:nvPr/>
        </p:nvSpPr>
        <p:spPr>
          <a:xfrm>
            <a:off x="300605" y="5204327"/>
            <a:ext cx="572063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Отсутствующие 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400" b="1" dirty="0" smtClean="0">
                <a:solidFill>
                  <a:srgbClr val="C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По уважительной причине (документ)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400" b="1" dirty="0" smtClean="0">
                <a:solidFill>
                  <a:srgbClr val="C00000"/>
                </a:solidFill>
                <a:cs typeface="Times New Roman" panose="02020603050405020304" pitchFamily="18" charset="0"/>
              </a:rPr>
              <a:t>Ежедневное заполнение </a:t>
            </a:r>
            <a:r>
              <a:rPr lang="ru-RU" sz="2400" b="1" dirty="0" err="1" smtClean="0">
                <a:solidFill>
                  <a:srgbClr val="C00000"/>
                </a:solidFill>
                <a:cs typeface="Times New Roman" panose="02020603050405020304" pitchFamily="18" charset="0"/>
              </a:rPr>
              <a:t>гугл</a:t>
            </a:r>
            <a:r>
              <a:rPr lang="ru-RU" sz="2400" b="1" dirty="0" smtClean="0">
                <a:solidFill>
                  <a:srgbClr val="C00000"/>
                </a:solidFill>
                <a:cs typeface="Times New Roman" panose="02020603050405020304" pitchFamily="18" charset="0"/>
              </a:rPr>
              <a:t>-таблицы</a:t>
            </a:r>
            <a:endParaRPr lang="ru-RU" sz="24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81622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77311" y="341360"/>
            <a:ext cx="465892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latin typeface="+mj-lt"/>
                <a:cs typeface="Times New Roman" panose="02020603050405020304" pitchFamily="18" charset="0"/>
              </a:rPr>
              <a:t>Иностранные языки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400" b="1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Исключен раздел «Говорение»</a:t>
            </a:r>
            <a:endParaRPr lang="ru-RU" sz="2400" b="1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4" name="AutoShape 2" descr="https://wp-uploads.storage.yandexcloud.net/uploads/2020/09/vpr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6844348" y="3556669"/>
            <a:ext cx="504285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Химия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400" b="1" dirty="0" smtClean="0">
                <a:solidFill>
                  <a:srgbClr val="C00000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Исключены задания №23, №24</a:t>
            </a:r>
            <a:endParaRPr lang="ru-RU" sz="2400" b="1" dirty="0">
              <a:solidFill>
                <a:srgbClr val="C00000"/>
              </a:solidFill>
              <a:latin typeface="+mj-lt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654845" y="403028"/>
            <a:ext cx="483411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Физика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400" b="1" dirty="0" smtClean="0">
                <a:solidFill>
                  <a:srgbClr val="C00000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Исключено задание №17</a:t>
            </a:r>
            <a:endParaRPr lang="ru-RU" sz="2400" b="1" dirty="0">
              <a:solidFill>
                <a:srgbClr val="C00000"/>
              </a:solidFill>
              <a:latin typeface="+mj-lt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60375" y="3481140"/>
            <a:ext cx="541837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Информатика и ИКТ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400" b="1" dirty="0" smtClean="0">
                <a:solidFill>
                  <a:srgbClr val="C00000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Исключены задания №13, №14, №15</a:t>
            </a:r>
            <a:endParaRPr lang="ru-RU" sz="2400" b="1" dirty="0">
              <a:solidFill>
                <a:srgbClr val="C00000"/>
              </a:solidFill>
              <a:latin typeface="+mj-lt"/>
            </a:endParaRPr>
          </a:p>
        </p:txBody>
      </p:sp>
      <p:pic>
        <p:nvPicPr>
          <p:cNvPr id="8" name="Рисунок 7"/>
          <p:cNvPicPr/>
          <p:nvPr/>
        </p:nvPicPr>
        <p:blipFill rotWithShape="1">
          <a:blip r:embed="rId2"/>
          <a:srcRect l="16902" t="11576" r="43474" b="20936"/>
          <a:stretch/>
        </p:blipFill>
        <p:spPr bwMode="auto">
          <a:xfrm>
            <a:off x="1709227" y="1553202"/>
            <a:ext cx="2096218" cy="175936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9" name="Рисунок 8" descr="https://automediya.ru/wa-data/public/blog/img/foto-2-deloitte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0313" y="4575989"/>
            <a:ext cx="2431159" cy="1674726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Рисунок 9" descr="https://st2.depositphotos.com/1002927/7259/i/950/depositphotos_72596685-stock-photo-chemist-with-test-tubes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91577" y="4575989"/>
            <a:ext cx="2113472" cy="1848457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2" name="Прямая соединительная линия 11"/>
          <p:cNvCxnSpPr/>
          <p:nvPr/>
        </p:nvCxnSpPr>
        <p:spPr>
          <a:xfrm>
            <a:off x="1317849" y="1553202"/>
            <a:ext cx="3177845" cy="1780429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1709227" y="4436992"/>
            <a:ext cx="2913332" cy="1813723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>
            <a:off x="7482980" y="4644017"/>
            <a:ext cx="3177845" cy="1780429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124" name="Picture 4" descr="https://vdvesta.ru/wp-content/uploads/2018/06/vesta_phizika_GIA_04_03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1607" y="1457200"/>
            <a:ext cx="4090213" cy="16224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4" name="Прямая соединительная линия 13"/>
          <p:cNvCxnSpPr/>
          <p:nvPr/>
        </p:nvCxnSpPr>
        <p:spPr>
          <a:xfrm>
            <a:off x="7482980" y="1234025"/>
            <a:ext cx="3032620" cy="1914617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445350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0375" y="407509"/>
            <a:ext cx="2662387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latin typeface="+mj-lt"/>
                <a:cs typeface="Times New Roman" panose="02020603050405020304" pitchFamily="18" charset="0"/>
              </a:rPr>
              <a:t>Печать бланков КР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000" b="1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РЦОИ</a:t>
            </a:r>
            <a:endParaRPr lang="ru-RU" sz="2000" b="1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4" name="AutoShape 2" descr="https://wp-uploads.storage.yandexcloud.net/uploads/2020/09/vpr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3776616" y="381987"/>
            <a:ext cx="4834114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Получение материалов КР 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000" b="1" dirty="0" smtClean="0">
                <a:solidFill>
                  <a:srgbClr val="C00000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Бланки – в бумажном виде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000" b="1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Зашифрованные задания – на электронном носителе </a:t>
            </a:r>
            <a:endParaRPr lang="ru-RU" sz="2000" b="1" dirty="0">
              <a:solidFill>
                <a:srgbClr val="C00000"/>
              </a:solidFill>
              <a:latin typeface="+mj-lt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8461734" y="381986"/>
            <a:ext cx="3155784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Печать заданий КР </a:t>
            </a:r>
          </a:p>
          <a:p>
            <a:r>
              <a:rPr lang="ru-RU" sz="2000" b="1" dirty="0" smtClean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и форм </a:t>
            </a:r>
            <a:r>
              <a:rPr lang="ru-RU" sz="2000" b="1" u="sng" dirty="0" smtClean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после получения ключа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000" b="1" dirty="0" smtClean="0">
                <a:solidFill>
                  <a:srgbClr val="C00000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Образовательные </a:t>
            </a:r>
          </a:p>
          <a:p>
            <a:r>
              <a:rPr lang="ru-RU" sz="2000" b="1" dirty="0" smtClean="0">
                <a:solidFill>
                  <a:srgbClr val="C00000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организации</a:t>
            </a:r>
            <a:endParaRPr lang="ru-RU" sz="2000" b="1" dirty="0">
              <a:solidFill>
                <a:srgbClr val="C00000"/>
              </a:solidFill>
              <a:latin typeface="+mj-lt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225408" y="2571019"/>
            <a:ext cx="3239913" cy="914400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tx1"/>
                </a:solidFill>
              </a:rPr>
              <a:t>За несколько дней до КР </a:t>
            </a:r>
            <a:endParaRPr lang="ru-RU" sz="2000" dirty="0">
              <a:solidFill>
                <a:schemeClr val="tx1"/>
              </a:solidFill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4234605" y="2571019"/>
            <a:ext cx="3239913" cy="914400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FF0000"/>
                </a:solidFill>
              </a:rPr>
              <a:t>По графику                           (забирать с </a:t>
            </a:r>
            <a:r>
              <a:rPr lang="ru-RU" sz="2000" b="1" dirty="0" err="1" smtClean="0">
                <a:solidFill>
                  <a:srgbClr val="FF0000"/>
                </a:solidFill>
              </a:rPr>
              <a:t>флешкой</a:t>
            </a:r>
            <a:r>
              <a:rPr lang="ru-RU" sz="2000" b="1" dirty="0" smtClean="0">
                <a:solidFill>
                  <a:srgbClr val="FF0000"/>
                </a:solidFill>
              </a:rPr>
              <a:t>)!!! </a:t>
            </a:r>
            <a:endParaRPr lang="ru-RU" sz="2000" b="1" dirty="0">
              <a:solidFill>
                <a:srgbClr val="FF0000"/>
              </a:solidFill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8246727" y="2571019"/>
            <a:ext cx="3239913" cy="914400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tx1"/>
                </a:solidFill>
              </a:rPr>
              <a:t>В день проведения КР</a:t>
            </a:r>
            <a:endParaRPr lang="ru-RU" sz="2000" dirty="0">
              <a:solidFill>
                <a:schemeClr val="tx1"/>
              </a:solidFill>
            </a:endParaRPr>
          </a:p>
        </p:txBody>
      </p:sp>
      <p:sp>
        <p:nvSpPr>
          <p:cNvPr id="10" name="Стрелка вверх 9"/>
          <p:cNvSpPr/>
          <p:nvPr/>
        </p:nvSpPr>
        <p:spPr>
          <a:xfrm rot="10800000">
            <a:off x="9424218" y="1940989"/>
            <a:ext cx="658434" cy="605635"/>
          </a:xfrm>
          <a:prstGeom prst="upArrow">
            <a:avLst/>
          </a:prstGeom>
          <a:solidFill>
            <a:srgbClr val="FFC00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трелка вверх 10"/>
          <p:cNvSpPr/>
          <p:nvPr/>
        </p:nvSpPr>
        <p:spPr>
          <a:xfrm rot="10800000">
            <a:off x="5350525" y="1940989"/>
            <a:ext cx="658434" cy="605635"/>
          </a:xfrm>
          <a:prstGeom prst="upArrow">
            <a:avLst/>
          </a:prstGeom>
          <a:solidFill>
            <a:srgbClr val="FFC00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трелка вверх 11"/>
          <p:cNvSpPr/>
          <p:nvPr/>
        </p:nvSpPr>
        <p:spPr>
          <a:xfrm rot="10800000">
            <a:off x="1450108" y="1940990"/>
            <a:ext cx="658434" cy="605635"/>
          </a:xfrm>
          <a:prstGeom prst="upArrow">
            <a:avLst/>
          </a:prstGeom>
          <a:solidFill>
            <a:srgbClr val="FFC00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1315955" y="5321334"/>
            <a:ext cx="469300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Доставка материалов в РЦОИ:             </a:t>
            </a:r>
            <a:r>
              <a:rPr lang="ru-RU" sz="2400" b="1" dirty="0" smtClean="0">
                <a:solidFill>
                  <a:srgbClr val="C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в день проведения КР</a:t>
            </a:r>
          </a:p>
          <a:p>
            <a:pPr algn="ctr"/>
            <a:r>
              <a:rPr lang="ru-RU" sz="2400" b="1" dirty="0" smtClean="0">
                <a:solidFill>
                  <a:srgbClr val="C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Школы             до 16.00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6400801" y="4181998"/>
            <a:ext cx="5085840" cy="183128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u="sng" dirty="0" smtClean="0">
                <a:solidFill>
                  <a:schemeClr val="tx1"/>
                </a:solidFill>
              </a:rPr>
              <a:t>Особенности оснащения аудиторий:</a:t>
            </a:r>
          </a:p>
          <a:p>
            <a:endParaRPr lang="ru-RU" b="1" u="sng" dirty="0" smtClean="0">
              <a:solidFill>
                <a:schemeClr val="tx1"/>
              </a:solidFill>
            </a:endParaRPr>
          </a:p>
          <a:p>
            <a:r>
              <a:rPr lang="ru-RU" b="1" dirty="0" smtClean="0">
                <a:solidFill>
                  <a:schemeClr val="tx1"/>
                </a:solidFill>
              </a:rPr>
              <a:t>Иностранные языки – техника для воспроизведения аудиозаписей</a:t>
            </a:r>
          </a:p>
          <a:p>
            <a:endParaRPr lang="ru-RU" b="1" dirty="0" smtClean="0">
              <a:solidFill>
                <a:schemeClr val="tx1"/>
              </a:solidFill>
            </a:endParaRPr>
          </a:p>
          <a:p>
            <a:r>
              <a:rPr lang="ru-RU" b="1" dirty="0" smtClean="0">
                <a:solidFill>
                  <a:schemeClr val="tx1"/>
                </a:solidFill>
              </a:rPr>
              <a:t>Информатика – компьютерная техника</a:t>
            </a:r>
            <a:endParaRPr lang="ru-RU" b="1" dirty="0">
              <a:solidFill>
                <a:schemeClr val="tx1"/>
              </a:solidFill>
            </a:endParaRPr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317308" y="4396593"/>
            <a:ext cx="756746" cy="757050"/>
          </a:xfrm>
          <a:prstGeom prst="rect">
            <a:avLst/>
          </a:prstGeom>
        </p:spPr>
      </p:pic>
      <p:sp>
        <p:nvSpPr>
          <p:cNvPr id="16" name="Прямоугольник 15"/>
          <p:cNvSpPr/>
          <p:nvPr/>
        </p:nvSpPr>
        <p:spPr>
          <a:xfrm>
            <a:off x="1997971" y="3934928"/>
            <a:ext cx="312455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Начало КР: </a:t>
            </a:r>
            <a:r>
              <a:rPr lang="ru-RU" sz="2400" b="1" dirty="0" smtClean="0">
                <a:solidFill>
                  <a:srgbClr val="C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10:00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595224" y="4266641"/>
            <a:ext cx="569343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Рассадка участников в аудитории - произвольная</a:t>
            </a:r>
            <a:endParaRPr lang="ru-RU" sz="2400" b="1" dirty="0" smtClean="0">
              <a:solidFill>
                <a:srgbClr val="C00000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295853" y="1211873"/>
            <a:ext cx="3264395" cy="707886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latin typeface="+mj-lt"/>
                <a:cs typeface="Times New Roman" panose="02020603050405020304" pitchFamily="18" charset="0"/>
              </a:rPr>
              <a:t>Копирование бланков ЗАПРЕЩЕНО!!!</a:t>
            </a:r>
            <a:endParaRPr lang="ru-RU" sz="2000" b="1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3" name="Стрелка вправо 2"/>
          <p:cNvSpPr/>
          <p:nvPr/>
        </p:nvSpPr>
        <p:spPr>
          <a:xfrm>
            <a:off x="3306910" y="6164060"/>
            <a:ext cx="506676" cy="29771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3224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195314" y="4093582"/>
            <a:ext cx="755386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</a:rPr>
              <a:t>ШТАБ - </a:t>
            </a:r>
            <a:r>
              <a:rPr lang="ru-RU" sz="2400" b="1" dirty="0">
                <a:solidFill>
                  <a:srgbClr val="FF0000"/>
                </a:solidFill>
              </a:rPr>
              <a:t>помещение для получения и печати материалов контрольной </a:t>
            </a:r>
            <a:r>
              <a:rPr lang="ru-RU" sz="2400" b="1" dirty="0" smtClean="0">
                <a:solidFill>
                  <a:srgbClr val="FF0000"/>
                </a:solidFill>
              </a:rPr>
              <a:t>работы. </a:t>
            </a:r>
          </a:p>
          <a:p>
            <a:pPr algn="just"/>
            <a:r>
              <a:rPr lang="ru-RU" sz="2400" dirty="0" smtClean="0"/>
              <a:t>Штаб </a:t>
            </a:r>
            <a:r>
              <a:rPr lang="ru-RU" sz="2400" dirty="0"/>
              <a:t>оборудуется телефонной связью, принтером, персональным компьютером с выходом в сеть «Интернет» для получения материалов контрольной работы. </a:t>
            </a:r>
          </a:p>
        </p:txBody>
      </p:sp>
      <p:pic>
        <p:nvPicPr>
          <p:cNvPr id="3" name="Рисунок 2"/>
          <p:cNvPicPr/>
          <p:nvPr/>
        </p:nvPicPr>
        <p:blipFill rotWithShape="1">
          <a:blip r:embed="rId2"/>
          <a:srcRect l="32212" t="13105" r="25481" b="5412"/>
          <a:stretch/>
        </p:blipFill>
        <p:spPr bwMode="auto">
          <a:xfrm>
            <a:off x="914399" y="1133241"/>
            <a:ext cx="2467155" cy="279177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13647" y="103517"/>
            <a:ext cx="3969572" cy="102972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C00000"/>
                </a:solidFill>
              </a:rPr>
              <a:t>Рекомендации Роспотребнадзора </a:t>
            </a:r>
            <a:br>
              <a:rPr lang="ru-RU" sz="2000" b="1" dirty="0" smtClean="0">
                <a:solidFill>
                  <a:srgbClr val="C00000"/>
                </a:solidFill>
              </a:rPr>
            </a:br>
            <a:r>
              <a:rPr lang="ru-RU" sz="2000" b="1" dirty="0" smtClean="0">
                <a:solidFill>
                  <a:srgbClr val="C00000"/>
                </a:solidFill>
              </a:rPr>
              <a:t>(</a:t>
            </a:r>
            <a:r>
              <a:rPr lang="ru-RU" sz="2000" b="1" dirty="0">
                <a:solidFill>
                  <a:srgbClr val="C00000"/>
                </a:solidFill>
              </a:rPr>
              <a:t>письмо от 08.05.2020</a:t>
            </a:r>
          </a:p>
          <a:p>
            <a:pPr algn="ctr"/>
            <a:r>
              <a:rPr lang="ru-RU" sz="2000" b="1" dirty="0">
                <a:solidFill>
                  <a:srgbClr val="C00000"/>
                </a:solidFill>
              </a:rPr>
              <a:t>№ 02/8900-2020-24</a:t>
            </a:r>
            <a:r>
              <a:rPr lang="ru-RU" sz="2000" b="1" dirty="0" smtClean="0">
                <a:solidFill>
                  <a:srgbClr val="C00000"/>
                </a:solidFill>
              </a:rPr>
              <a:t>)</a:t>
            </a:r>
            <a:endParaRPr lang="ru-RU" sz="2000" b="1" dirty="0">
              <a:solidFill>
                <a:srgbClr val="C0000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195314" y="618379"/>
            <a:ext cx="7769524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ru-RU" b="1" dirty="0" smtClean="0"/>
              <a:t>   уборка </a:t>
            </a:r>
            <a:r>
              <a:rPr lang="ru-RU" b="1" dirty="0"/>
              <a:t>всех </a:t>
            </a:r>
            <a:r>
              <a:rPr lang="ru-RU" b="1" dirty="0" smtClean="0"/>
              <a:t>аудиторий с </a:t>
            </a:r>
            <a:r>
              <a:rPr lang="ru-RU" b="1" dirty="0"/>
              <a:t>применением дезинфицирующих средств до начала </a:t>
            </a:r>
            <a:r>
              <a:rPr lang="ru-RU" b="1" dirty="0" smtClean="0"/>
              <a:t>КР и </a:t>
            </a:r>
            <a:r>
              <a:rPr lang="ru-RU" b="1" dirty="0"/>
              <a:t>после их завершения;</a:t>
            </a:r>
          </a:p>
          <a:p>
            <a:pPr>
              <a:buFont typeface="Wingdings" pitchFamily="2" charset="2"/>
              <a:buChar char="Ø"/>
            </a:pPr>
            <a:r>
              <a:rPr lang="ru-RU" b="1" dirty="0" smtClean="0"/>
              <a:t>-  </a:t>
            </a:r>
            <a:r>
              <a:rPr lang="ru-RU" b="1" dirty="0"/>
              <a:t>оснащение аудиторий для проведения </a:t>
            </a:r>
            <a:r>
              <a:rPr lang="ru-RU" b="1" dirty="0" smtClean="0"/>
              <a:t>КР </a:t>
            </a:r>
            <a:r>
              <a:rPr lang="ru-RU" b="1" dirty="0"/>
              <a:t>оборудованием для обеззараживания воздуха;</a:t>
            </a:r>
          </a:p>
          <a:p>
            <a:pPr>
              <a:buFont typeface="Wingdings" pitchFamily="2" charset="2"/>
              <a:buChar char="Ø"/>
            </a:pPr>
            <a:r>
              <a:rPr lang="ru-RU" b="1" dirty="0" smtClean="0"/>
              <a:t>- </a:t>
            </a:r>
            <a:r>
              <a:rPr lang="ru-RU" b="1" dirty="0"/>
              <a:t>оснащение </a:t>
            </a:r>
            <a:r>
              <a:rPr lang="ru-RU" b="1" dirty="0" smtClean="0"/>
              <a:t>дозаторами </a:t>
            </a:r>
            <a:r>
              <a:rPr lang="ru-RU" b="1" dirty="0"/>
              <a:t>с антисептическим средством для обработки рук; </a:t>
            </a:r>
          </a:p>
          <a:p>
            <a:pPr>
              <a:buFont typeface="Wingdings" pitchFamily="2" charset="2"/>
              <a:buChar char="Ø"/>
            </a:pPr>
            <a:r>
              <a:rPr lang="ru-RU" b="1" dirty="0" smtClean="0"/>
              <a:t>- </a:t>
            </a:r>
            <a:r>
              <a:rPr lang="ru-RU" b="1" dirty="0"/>
              <a:t>обеспечение </a:t>
            </a:r>
            <a:r>
              <a:rPr lang="ru-RU" b="1" dirty="0" smtClean="0"/>
              <a:t>организаторов средствами </a:t>
            </a:r>
            <a:r>
              <a:rPr lang="ru-RU" b="1" dirty="0"/>
              <a:t>индивидуальной защиты (масками и перчатками);</a:t>
            </a:r>
          </a:p>
          <a:p>
            <a:pPr>
              <a:buFont typeface="Wingdings" pitchFamily="2" charset="2"/>
              <a:buChar char="Ø"/>
            </a:pPr>
            <a:r>
              <a:rPr lang="ru-RU" b="1" dirty="0" smtClean="0"/>
              <a:t>- </a:t>
            </a:r>
            <a:r>
              <a:rPr lang="ru-RU" b="1" dirty="0"/>
              <a:t>организация рассадки участников в аудиториях с учетом соблюдения дистанции не менее 1,5 метров</a:t>
            </a:r>
            <a:r>
              <a:rPr lang="ru-RU" b="1" dirty="0" smtClean="0"/>
              <a:t>;</a:t>
            </a:r>
          </a:p>
          <a:p>
            <a:pPr indent="-285750">
              <a:buFont typeface="Wingdings" pitchFamily="2" charset="2"/>
              <a:buChar char="Ø"/>
            </a:pPr>
            <a:r>
              <a:rPr lang="ru-RU" dirty="0" smtClean="0"/>
              <a:t> </a:t>
            </a:r>
            <a:r>
              <a:rPr lang="ru-RU" b="1" dirty="0"/>
              <a:t>Рассадка участников, выбравших разные предметы, в разные аудитории</a:t>
            </a: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12" t="3498" r="2228"/>
          <a:stretch/>
        </p:blipFill>
        <p:spPr bwMode="auto">
          <a:xfrm>
            <a:off x="534838" y="4093582"/>
            <a:ext cx="3390182" cy="23898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502355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539552" y="302965"/>
            <a:ext cx="5883216" cy="352643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Aft>
                <a:spcPts val="0"/>
              </a:spcAft>
              <a:defRPr/>
            </a:pPr>
            <a:r>
              <a:rPr lang="ru-RU" sz="2000" b="1" i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КОМПЛЕКТ БЛАНКОВ </a:t>
            </a:r>
            <a:r>
              <a:rPr lang="ru-RU" sz="2000" b="1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ГИА-9</a:t>
            </a:r>
            <a:endParaRPr lang="ru-RU" sz="2000" b="1" i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2" descr="https://150solobuh.edusite.ru/images/p698_9_klass_20112018_stranica_15.png"/>
          <p:cNvPicPr>
            <a:picLocks noChangeAspect="1" noChangeArrowheads="1"/>
          </p:cNvPicPr>
          <p:nvPr/>
        </p:nvPicPr>
        <p:blipFill>
          <a:blip r:embed="rId2" cstate="print"/>
          <a:srcRect t="21569" r="32353" b="13725"/>
          <a:stretch>
            <a:fillRect/>
          </a:stretch>
        </p:blipFill>
        <p:spPr bwMode="auto">
          <a:xfrm>
            <a:off x="1938556" y="2608945"/>
            <a:ext cx="3312368" cy="2376264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2075294" y="5230792"/>
            <a:ext cx="1362552" cy="64633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algn="ctr"/>
            <a:r>
              <a:rPr lang="ru-RU" b="1" dirty="0" smtClean="0"/>
              <a:t>Бланк </a:t>
            </a:r>
          </a:p>
          <a:p>
            <a:pPr algn="ctr"/>
            <a:r>
              <a:rPr lang="ru-RU" b="1" dirty="0" smtClean="0"/>
              <a:t>ответов №1</a:t>
            </a:r>
            <a:endParaRPr lang="ru-RU" b="1" dirty="0"/>
          </a:p>
        </p:txBody>
      </p:sp>
      <p:sp>
        <p:nvSpPr>
          <p:cNvPr id="7" name="TextBox 6"/>
          <p:cNvSpPr txBox="1"/>
          <p:nvPr/>
        </p:nvSpPr>
        <p:spPr>
          <a:xfrm>
            <a:off x="3763329" y="5217687"/>
            <a:ext cx="1362552" cy="92333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algn="ctr"/>
            <a:r>
              <a:rPr lang="ru-RU" b="1" dirty="0" smtClean="0"/>
              <a:t>Бланк </a:t>
            </a:r>
          </a:p>
          <a:p>
            <a:pPr algn="ctr"/>
            <a:r>
              <a:rPr lang="ru-RU" b="1" dirty="0" smtClean="0"/>
              <a:t>ответов №2</a:t>
            </a:r>
          </a:p>
          <a:p>
            <a:pPr algn="ctr"/>
            <a:r>
              <a:rPr lang="ru-RU" b="1" dirty="0" smtClean="0"/>
              <a:t>(Лист 1)</a:t>
            </a:r>
            <a:endParaRPr lang="ru-RU" b="1" dirty="0"/>
          </a:p>
        </p:txBody>
      </p:sp>
      <p:sp>
        <p:nvSpPr>
          <p:cNvPr id="8" name="TextBox 7"/>
          <p:cNvSpPr txBox="1"/>
          <p:nvPr/>
        </p:nvSpPr>
        <p:spPr>
          <a:xfrm>
            <a:off x="5406451" y="5217687"/>
            <a:ext cx="1362552" cy="92333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algn="ctr"/>
            <a:r>
              <a:rPr lang="ru-RU" b="1" dirty="0" smtClean="0"/>
              <a:t>Бланк </a:t>
            </a:r>
          </a:p>
          <a:p>
            <a:pPr algn="ctr"/>
            <a:r>
              <a:rPr lang="ru-RU" b="1" dirty="0" smtClean="0"/>
              <a:t>ответов №2</a:t>
            </a:r>
          </a:p>
          <a:p>
            <a:pPr algn="ctr"/>
            <a:r>
              <a:rPr lang="ru-RU" b="1" dirty="0" smtClean="0"/>
              <a:t>(Лист 2)</a:t>
            </a:r>
            <a:endParaRPr lang="ru-RU" b="1" dirty="0"/>
          </a:p>
        </p:txBody>
      </p:sp>
      <p:sp>
        <p:nvSpPr>
          <p:cNvPr id="9" name="TextBox 8"/>
          <p:cNvSpPr txBox="1"/>
          <p:nvPr/>
        </p:nvSpPr>
        <p:spPr>
          <a:xfrm>
            <a:off x="8095713" y="5099803"/>
            <a:ext cx="1968036" cy="135421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b="1" dirty="0" smtClean="0"/>
              <a:t>Дополнительный бланк </a:t>
            </a:r>
          </a:p>
          <a:p>
            <a:pPr algn="ctr"/>
            <a:r>
              <a:rPr lang="ru-RU" b="1" dirty="0" smtClean="0"/>
              <a:t>ответов №2</a:t>
            </a:r>
          </a:p>
          <a:p>
            <a:pPr algn="ctr"/>
            <a:r>
              <a:rPr lang="ru-RU" b="1" dirty="0" smtClean="0"/>
              <a:t>(Лист</a:t>
            </a:r>
            <a:r>
              <a:rPr lang="ru-RU" sz="2800" b="1" dirty="0" smtClean="0"/>
              <a:t> </a:t>
            </a:r>
            <a:r>
              <a:rPr lang="ru-RU" sz="2800" b="1" dirty="0" smtClean="0">
                <a:solidFill>
                  <a:srgbClr val="FF0000"/>
                </a:solidFill>
              </a:rPr>
              <a:t>3</a:t>
            </a:r>
            <a:r>
              <a:rPr lang="ru-RU" sz="2800" b="1" dirty="0" smtClean="0"/>
              <a:t> </a:t>
            </a:r>
            <a:r>
              <a:rPr lang="ru-RU" b="1" dirty="0" smtClean="0"/>
              <a:t>и т.д.)</a:t>
            </a:r>
            <a:endParaRPr lang="ru-RU" b="1" dirty="0"/>
          </a:p>
        </p:txBody>
      </p:sp>
      <p:pic>
        <p:nvPicPr>
          <p:cNvPr id="10" name="Picture 2" descr="https://150solobuh.edusite.ru/images/p698_9_klass_20112018_stranica_15.png"/>
          <p:cNvPicPr>
            <a:picLocks noChangeAspect="1" noChangeArrowheads="1"/>
          </p:cNvPicPr>
          <p:nvPr/>
        </p:nvPicPr>
        <p:blipFill>
          <a:blip r:embed="rId3" cstate="print"/>
          <a:srcRect l="33823" t="21568" r="33378" b="15686"/>
          <a:stretch>
            <a:fillRect/>
          </a:stretch>
        </p:blipFill>
        <p:spPr bwMode="auto">
          <a:xfrm>
            <a:off x="5250924" y="2608945"/>
            <a:ext cx="1656184" cy="2376264"/>
          </a:xfrm>
          <a:prstGeom prst="rect">
            <a:avLst/>
          </a:prstGeom>
          <a:noFill/>
        </p:spPr>
      </p:pic>
      <p:pic>
        <p:nvPicPr>
          <p:cNvPr id="11" name="Picture 2" descr="https://150solobuh.edusite.ru/images/p698_9_klass_20112018_stranica_15.png"/>
          <p:cNvPicPr>
            <a:picLocks noChangeAspect="1" noChangeArrowheads="1"/>
          </p:cNvPicPr>
          <p:nvPr/>
        </p:nvPicPr>
        <p:blipFill>
          <a:blip r:embed="rId4" cstate="print"/>
          <a:srcRect l="68048" t="21568" b="15686"/>
          <a:stretch>
            <a:fillRect/>
          </a:stretch>
        </p:blipFill>
        <p:spPr bwMode="auto">
          <a:xfrm>
            <a:off x="8176628" y="2608945"/>
            <a:ext cx="1685436" cy="2376264"/>
          </a:xfrm>
          <a:prstGeom prst="rect">
            <a:avLst/>
          </a:prstGeom>
          <a:noFill/>
        </p:spPr>
      </p:pic>
      <p:sp>
        <p:nvSpPr>
          <p:cNvPr id="12" name="Заголовок 1"/>
          <p:cNvSpPr txBox="1">
            <a:spLocks/>
          </p:cNvSpPr>
          <p:nvPr/>
        </p:nvSpPr>
        <p:spPr>
          <a:xfrm>
            <a:off x="3201683" y="1000709"/>
            <a:ext cx="4781908" cy="936104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Aft>
                <a:spcPts val="0"/>
              </a:spcAft>
              <a:defRPr/>
            </a:pPr>
            <a:r>
              <a:rPr lang="ru-RU" sz="2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БЛАНКИ ОДНОСТОРОННИЕ!</a:t>
            </a:r>
            <a:endParaRPr lang="ru-RU" sz="2400" b="1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194" name="Picture 2" descr="https://st44.stblizko.ru/images/news/002/167/294_original.jpg?1577432561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8586" y="844727"/>
            <a:ext cx="2652344" cy="16577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8176628" y="830588"/>
            <a:ext cx="3636144" cy="156966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400" b="1" dirty="0"/>
              <a:t>Правила заполнения бланков ответов участниками </a:t>
            </a:r>
            <a:br>
              <a:rPr lang="ru-RU" sz="2400" b="1" dirty="0"/>
            </a:br>
            <a:r>
              <a:rPr lang="ru-RU" sz="2400" b="1" dirty="0"/>
              <a:t>контрольной работы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9270567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/>
          <p:cNvGrpSpPr/>
          <p:nvPr/>
        </p:nvGrpSpPr>
        <p:grpSpPr>
          <a:xfrm>
            <a:off x="2505327" y="1542899"/>
            <a:ext cx="8059446" cy="4149080"/>
            <a:chOff x="685153" y="1844824"/>
            <a:chExt cx="8059446" cy="4149080"/>
          </a:xfrm>
        </p:grpSpPr>
        <p:pic>
          <p:nvPicPr>
            <p:cNvPr id="3" name="Picture 2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85153" y="1844824"/>
              <a:ext cx="8059446" cy="41490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" name="TextBox 3"/>
            <p:cNvSpPr txBox="1"/>
            <p:nvPr/>
          </p:nvSpPr>
          <p:spPr>
            <a:xfrm>
              <a:off x="4684286" y="2708920"/>
              <a:ext cx="21602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dirty="0" smtClean="0"/>
                <a:t>9</a:t>
              </a:r>
              <a:endParaRPr lang="ru-RU" dirty="0"/>
            </a:p>
          </p:txBody>
        </p:sp>
        <p:sp>
          <p:nvSpPr>
            <p:cNvPr id="5" name="Овал 4"/>
            <p:cNvSpPr/>
            <p:nvPr/>
          </p:nvSpPr>
          <p:spPr>
            <a:xfrm>
              <a:off x="4684286" y="2698723"/>
              <a:ext cx="288032" cy="360040"/>
            </a:xfrm>
            <a:prstGeom prst="ellipse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6" name="Заголовок 1"/>
          <p:cNvSpPr txBox="1">
            <a:spLocks/>
          </p:cNvSpPr>
          <p:nvPr/>
        </p:nvSpPr>
        <p:spPr>
          <a:xfrm>
            <a:off x="3505204" y="246369"/>
            <a:ext cx="6286544" cy="1143000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Aft>
                <a:spcPts val="0"/>
              </a:spcAft>
              <a:defRPr/>
            </a:pPr>
            <a:r>
              <a:rPr lang="ru-RU" sz="2600" b="1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бланк  ответов № </a:t>
            </a:r>
            <a:r>
              <a:rPr lang="ru-RU" sz="2600" b="1" i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8020102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 txBox="1">
            <a:spLocks/>
          </p:cNvSpPr>
          <p:nvPr/>
        </p:nvSpPr>
        <p:spPr>
          <a:xfrm>
            <a:off x="1578513" y="232912"/>
            <a:ext cx="8626536" cy="910087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Aft>
                <a:spcPts val="0"/>
              </a:spcAft>
              <a:defRPr/>
            </a:pPr>
            <a:r>
              <a:rPr lang="ru-RU" sz="2600" b="1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бланк  ответов № 1</a:t>
            </a:r>
          </a:p>
          <a:p>
            <a:pPr algn="ctr" fontAlgn="auto">
              <a:spcAft>
                <a:spcPts val="0"/>
              </a:spcAft>
              <a:defRPr/>
            </a:pPr>
            <a:r>
              <a:rPr lang="ru-RU" sz="2600" b="1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Замена ошибочных ответов</a:t>
            </a:r>
            <a:endParaRPr lang="ru-RU" sz="2600" b="1" i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4" name="Группа 3"/>
          <p:cNvGrpSpPr/>
          <p:nvPr/>
        </p:nvGrpSpPr>
        <p:grpSpPr>
          <a:xfrm>
            <a:off x="1589488" y="1226313"/>
            <a:ext cx="8615561" cy="2140475"/>
            <a:chOff x="367059" y="1561021"/>
            <a:chExt cx="8615561" cy="2140475"/>
          </a:xfrm>
        </p:grpSpPr>
        <p:pic>
          <p:nvPicPr>
            <p:cNvPr id="5" name="Picture 2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7059" y="1561021"/>
              <a:ext cx="8615561" cy="21404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" name="Прямоугольник 5"/>
            <p:cNvSpPr/>
            <p:nvPr/>
          </p:nvSpPr>
          <p:spPr>
            <a:xfrm>
              <a:off x="5508104" y="2780928"/>
              <a:ext cx="216024" cy="288032"/>
            </a:xfrm>
            <a:prstGeom prst="rect">
              <a:avLst/>
            </a:prstGeom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ru-RU" dirty="0" smtClean="0"/>
                <a:t>Х</a:t>
              </a:r>
              <a:endParaRPr lang="ru-RU" dirty="0"/>
            </a:p>
          </p:txBody>
        </p:sp>
        <p:sp>
          <p:nvSpPr>
            <p:cNvPr id="7" name="Овал 6"/>
            <p:cNvSpPr/>
            <p:nvPr/>
          </p:nvSpPr>
          <p:spPr>
            <a:xfrm>
              <a:off x="5341898" y="2672916"/>
              <a:ext cx="504056" cy="504056"/>
            </a:xfrm>
            <a:prstGeom prst="ellipse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" name="Полилиния 7"/>
            <p:cNvSpPr/>
            <p:nvPr/>
          </p:nvSpPr>
          <p:spPr>
            <a:xfrm>
              <a:off x="6973332" y="2970411"/>
              <a:ext cx="891725" cy="320427"/>
            </a:xfrm>
            <a:custGeom>
              <a:avLst/>
              <a:gdLst>
                <a:gd name="connsiteX0" fmla="*/ 0 w 891725"/>
                <a:gd name="connsiteY0" fmla="*/ 155276 h 320427"/>
                <a:gd name="connsiteX1" fmla="*/ 8627 w 891725"/>
                <a:gd name="connsiteY1" fmla="*/ 129397 h 320427"/>
                <a:gd name="connsiteX2" fmla="*/ 43132 w 891725"/>
                <a:gd name="connsiteY2" fmla="*/ 77638 h 320427"/>
                <a:gd name="connsiteX3" fmla="*/ 51759 w 891725"/>
                <a:gd name="connsiteY3" fmla="*/ 51759 h 320427"/>
                <a:gd name="connsiteX4" fmla="*/ 86264 w 891725"/>
                <a:gd name="connsiteY4" fmla="*/ 0 h 320427"/>
                <a:gd name="connsiteX5" fmla="*/ 129396 w 891725"/>
                <a:gd name="connsiteY5" fmla="*/ 8627 h 320427"/>
                <a:gd name="connsiteX6" fmla="*/ 138023 w 891725"/>
                <a:gd name="connsiteY6" fmla="*/ 34506 h 320427"/>
                <a:gd name="connsiteX7" fmla="*/ 163902 w 891725"/>
                <a:gd name="connsiteY7" fmla="*/ 241540 h 320427"/>
                <a:gd name="connsiteX8" fmla="*/ 189781 w 891725"/>
                <a:gd name="connsiteY8" fmla="*/ 258793 h 320427"/>
                <a:gd name="connsiteX9" fmla="*/ 276046 w 891725"/>
                <a:gd name="connsiteY9" fmla="*/ 250166 h 320427"/>
                <a:gd name="connsiteX10" fmla="*/ 301925 w 891725"/>
                <a:gd name="connsiteY10" fmla="*/ 215661 h 320427"/>
                <a:gd name="connsiteX11" fmla="*/ 319178 w 891725"/>
                <a:gd name="connsiteY11" fmla="*/ 138023 h 320427"/>
                <a:gd name="connsiteX12" fmla="*/ 310551 w 891725"/>
                <a:gd name="connsiteY12" fmla="*/ 51759 h 320427"/>
                <a:gd name="connsiteX13" fmla="*/ 336430 w 891725"/>
                <a:gd name="connsiteY13" fmla="*/ 215661 h 320427"/>
                <a:gd name="connsiteX14" fmla="*/ 388189 w 891725"/>
                <a:gd name="connsiteY14" fmla="*/ 250166 h 320427"/>
                <a:gd name="connsiteX15" fmla="*/ 439947 w 891725"/>
                <a:gd name="connsiteY15" fmla="*/ 267419 h 320427"/>
                <a:gd name="connsiteX16" fmla="*/ 560717 w 891725"/>
                <a:gd name="connsiteY16" fmla="*/ 232913 h 320427"/>
                <a:gd name="connsiteX17" fmla="*/ 595223 w 891725"/>
                <a:gd name="connsiteY17" fmla="*/ 207034 h 320427"/>
                <a:gd name="connsiteX18" fmla="*/ 603849 w 891725"/>
                <a:gd name="connsiteY18" fmla="*/ 172529 h 320427"/>
                <a:gd name="connsiteX19" fmla="*/ 612476 w 891725"/>
                <a:gd name="connsiteY19" fmla="*/ 146649 h 320427"/>
                <a:gd name="connsiteX20" fmla="*/ 603849 w 891725"/>
                <a:gd name="connsiteY20" fmla="*/ 25880 h 320427"/>
                <a:gd name="connsiteX21" fmla="*/ 577970 w 891725"/>
                <a:gd name="connsiteY21" fmla="*/ 34506 h 320427"/>
                <a:gd name="connsiteX22" fmla="*/ 560717 w 891725"/>
                <a:gd name="connsiteY22" fmla="*/ 69012 h 320427"/>
                <a:gd name="connsiteX23" fmla="*/ 543464 w 891725"/>
                <a:gd name="connsiteY23" fmla="*/ 129397 h 320427"/>
                <a:gd name="connsiteX24" fmla="*/ 526212 w 891725"/>
                <a:gd name="connsiteY24" fmla="*/ 172529 h 320427"/>
                <a:gd name="connsiteX25" fmla="*/ 534838 w 891725"/>
                <a:gd name="connsiteY25" fmla="*/ 276046 h 320427"/>
                <a:gd name="connsiteX26" fmla="*/ 560717 w 891725"/>
                <a:gd name="connsiteY26" fmla="*/ 301925 h 320427"/>
                <a:gd name="connsiteX27" fmla="*/ 612476 w 891725"/>
                <a:gd name="connsiteY27" fmla="*/ 319178 h 320427"/>
                <a:gd name="connsiteX28" fmla="*/ 698740 w 891725"/>
                <a:gd name="connsiteY28" fmla="*/ 310551 h 320427"/>
                <a:gd name="connsiteX29" fmla="*/ 707366 w 891725"/>
                <a:gd name="connsiteY29" fmla="*/ 284672 h 320427"/>
                <a:gd name="connsiteX30" fmla="*/ 698740 w 891725"/>
                <a:gd name="connsiteY30" fmla="*/ 241540 h 320427"/>
                <a:gd name="connsiteX31" fmla="*/ 646981 w 891725"/>
                <a:gd name="connsiteY31" fmla="*/ 215661 h 320427"/>
                <a:gd name="connsiteX32" fmla="*/ 603849 w 891725"/>
                <a:gd name="connsiteY32" fmla="*/ 232913 h 320427"/>
                <a:gd name="connsiteX33" fmla="*/ 577970 w 891725"/>
                <a:gd name="connsiteY33" fmla="*/ 250166 h 320427"/>
                <a:gd name="connsiteX34" fmla="*/ 595223 w 891725"/>
                <a:gd name="connsiteY34" fmla="*/ 284672 h 320427"/>
                <a:gd name="connsiteX35" fmla="*/ 621102 w 891725"/>
                <a:gd name="connsiteY35" fmla="*/ 293298 h 320427"/>
                <a:gd name="connsiteX36" fmla="*/ 681487 w 891725"/>
                <a:gd name="connsiteY36" fmla="*/ 284672 h 320427"/>
                <a:gd name="connsiteX37" fmla="*/ 690113 w 891725"/>
                <a:gd name="connsiteY37" fmla="*/ 250166 h 320427"/>
                <a:gd name="connsiteX38" fmla="*/ 715993 w 891725"/>
                <a:gd name="connsiteY38" fmla="*/ 224287 h 320427"/>
                <a:gd name="connsiteX39" fmla="*/ 733246 w 891725"/>
                <a:gd name="connsiteY39" fmla="*/ 198408 h 320427"/>
                <a:gd name="connsiteX40" fmla="*/ 707366 w 891725"/>
                <a:gd name="connsiteY40" fmla="*/ 181155 h 320427"/>
                <a:gd name="connsiteX41" fmla="*/ 698740 w 891725"/>
                <a:gd name="connsiteY41" fmla="*/ 207034 h 320427"/>
                <a:gd name="connsiteX42" fmla="*/ 733246 w 891725"/>
                <a:gd name="connsiteY42" fmla="*/ 258793 h 320427"/>
                <a:gd name="connsiteX43" fmla="*/ 776378 w 891725"/>
                <a:gd name="connsiteY43" fmla="*/ 250166 h 320427"/>
                <a:gd name="connsiteX44" fmla="*/ 776378 w 891725"/>
                <a:gd name="connsiteY44" fmla="*/ 181155 h 320427"/>
                <a:gd name="connsiteX45" fmla="*/ 750498 w 891725"/>
                <a:gd name="connsiteY45" fmla="*/ 267419 h 320427"/>
                <a:gd name="connsiteX46" fmla="*/ 871268 w 891725"/>
                <a:gd name="connsiteY46" fmla="*/ 258793 h 320427"/>
                <a:gd name="connsiteX47" fmla="*/ 888521 w 891725"/>
                <a:gd name="connsiteY47" fmla="*/ 189781 h 3204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891725" h="320427">
                  <a:moveTo>
                    <a:pt x="0" y="155276"/>
                  </a:moveTo>
                  <a:cubicBezTo>
                    <a:pt x="2876" y="146650"/>
                    <a:pt x="4211" y="137346"/>
                    <a:pt x="8627" y="129397"/>
                  </a:cubicBezTo>
                  <a:cubicBezTo>
                    <a:pt x="18697" y="111271"/>
                    <a:pt x="36574" y="97309"/>
                    <a:pt x="43132" y="77638"/>
                  </a:cubicBezTo>
                  <a:cubicBezTo>
                    <a:pt x="46008" y="69012"/>
                    <a:pt x="47343" y="59708"/>
                    <a:pt x="51759" y="51759"/>
                  </a:cubicBezTo>
                  <a:cubicBezTo>
                    <a:pt x="61829" y="33633"/>
                    <a:pt x="86264" y="0"/>
                    <a:pt x="86264" y="0"/>
                  </a:cubicBezTo>
                  <a:cubicBezTo>
                    <a:pt x="100641" y="2876"/>
                    <a:pt x="117196" y="494"/>
                    <a:pt x="129396" y="8627"/>
                  </a:cubicBezTo>
                  <a:cubicBezTo>
                    <a:pt x="136962" y="13671"/>
                    <a:pt x="137268" y="25444"/>
                    <a:pt x="138023" y="34506"/>
                  </a:cubicBezTo>
                  <a:cubicBezTo>
                    <a:pt x="141144" y="71958"/>
                    <a:pt x="114144" y="191782"/>
                    <a:pt x="163902" y="241540"/>
                  </a:cubicBezTo>
                  <a:cubicBezTo>
                    <a:pt x="171233" y="248871"/>
                    <a:pt x="181155" y="253042"/>
                    <a:pt x="189781" y="258793"/>
                  </a:cubicBezTo>
                  <a:cubicBezTo>
                    <a:pt x="218536" y="255917"/>
                    <a:pt x="249074" y="260540"/>
                    <a:pt x="276046" y="250166"/>
                  </a:cubicBezTo>
                  <a:cubicBezTo>
                    <a:pt x="289465" y="245005"/>
                    <a:pt x="295495" y="228520"/>
                    <a:pt x="301925" y="215661"/>
                  </a:cubicBezTo>
                  <a:cubicBezTo>
                    <a:pt x="305984" y="207543"/>
                    <a:pt x="318271" y="142555"/>
                    <a:pt x="319178" y="138023"/>
                  </a:cubicBezTo>
                  <a:cubicBezTo>
                    <a:pt x="316302" y="109268"/>
                    <a:pt x="310551" y="22861"/>
                    <a:pt x="310551" y="51759"/>
                  </a:cubicBezTo>
                  <a:cubicBezTo>
                    <a:pt x="310551" y="72999"/>
                    <a:pt x="295695" y="180018"/>
                    <a:pt x="336430" y="215661"/>
                  </a:cubicBezTo>
                  <a:cubicBezTo>
                    <a:pt x="352035" y="229315"/>
                    <a:pt x="368518" y="243609"/>
                    <a:pt x="388189" y="250166"/>
                  </a:cubicBezTo>
                  <a:lnTo>
                    <a:pt x="439947" y="267419"/>
                  </a:lnTo>
                  <a:cubicBezTo>
                    <a:pt x="478577" y="258834"/>
                    <a:pt x="524584" y="252987"/>
                    <a:pt x="560717" y="232913"/>
                  </a:cubicBezTo>
                  <a:cubicBezTo>
                    <a:pt x="573285" y="225931"/>
                    <a:pt x="583721" y="215660"/>
                    <a:pt x="595223" y="207034"/>
                  </a:cubicBezTo>
                  <a:cubicBezTo>
                    <a:pt x="598098" y="195532"/>
                    <a:pt x="600592" y="183928"/>
                    <a:pt x="603849" y="172529"/>
                  </a:cubicBezTo>
                  <a:cubicBezTo>
                    <a:pt x="606347" y="163786"/>
                    <a:pt x="612476" y="155742"/>
                    <a:pt x="612476" y="146649"/>
                  </a:cubicBezTo>
                  <a:cubicBezTo>
                    <a:pt x="612476" y="106290"/>
                    <a:pt x="606725" y="66136"/>
                    <a:pt x="603849" y="25880"/>
                  </a:cubicBezTo>
                  <a:cubicBezTo>
                    <a:pt x="595223" y="28755"/>
                    <a:pt x="584400" y="28076"/>
                    <a:pt x="577970" y="34506"/>
                  </a:cubicBezTo>
                  <a:cubicBezTo>
                    <a:pt x="568877" y="43599"/>
                    <a:pt x="565783" y="57192"/>
                    <a:pt x="560717" y="69012"/>
                  </a:cubicBezTo>
                  <a:cubicBezTo>
                    <a:pt x="548260" y="98078"/>
                    <a:pt x="554403" y="96579"/>
                    <a:pt x="543464" y="129397"/>
                  </a:cubicBezTo>
                  <a:cubicBezTo>
                    <a:pt x="538567" y="144087"/>
                    <a:pt x="531963" y="158152"/>
                    <a:pt x="526212" y="172529"/>
                  </a:cubicBezTo>
                  <a:cubicBezTo>
                    <a:pt x="529087" y="207035"/>
                    <a:pt x="525917" y="242590"/>
                    <a:pt x="534838" y="276046"/>
                  </a:cubicBezTo>
                  <a:cubicBezTo>
                    <a:pt x="537981" y="287834"/>
                    <a:pt x="550053" y="296000"/>
                    <a:pt x="560717" y="301925"/>
                  </a:cubicBezTo>
                  <a:cubicBezTo>
                    <a:pt x="576615" y="310757"/>
                    <a:pt x="612476" y="319178"/>
                    <a:pt x="612476" y="319178"/>
                  </a:cubicBezTo>
                  <a:cubicBezTo>
                    <a:pt x="641231" y="316302"/>
                    <a:pt x="671582" y="320427"/>
                    <a:pt x="698740" y="310551"/>
                  </a:cubicBezTo>
                  <a:cubicBezTo>
                    <a:pt x="707285" y="307444"/>
                    <a:pt x="707366" y="293765"/>
                    <a:pt x="707366" y="284672"/>
                  </a:cubicBezTo>
                  <a:cubicBezTo>
                    <a:pt x="707366" y="270010"/>
                    <a:pt x="706014" y="254270"/>
                    <a:pt x="698740" y="241540"/>
                  </a:cubicBezTo>
                  <a:cubicBezTo>
                    <a:pt x="690870" y="227767"/>
                    <a:pt x="660265" y="220089"/>
                    <a:pt x="646981" y="215661"/>
                  </a:cubicBezTo>
                  <a:cubicBezTo>
                    <a:pt x="632604" y="221412"/>
                    <a:pt x="617699" y="225988"/>
                    <a:pt x="603849" y="232913"/>
                  </a:cubicBezTo>
                  <a:cubicBezTo>
                    <a:pt x="594576" y="237549"/>
                    <a:pt x="579674" y="239939"/>
                    <a:pt x="577970" y="250166"/>
                  </a:cubicBezTo>
                  <a:cubicBezTo>
                    <a:pt x="575856" y="262851"/>
                    <a:pt x="586130" y="275579"/>
                    <a:pt x="595223" y="284672"/>
                  </a:cubicBezTo>
                  <a:cubicBezTo>
                    <a:pt x="601653" y="291102"/>
                    <a:pt x="612476" y="290423"/>
                    <a:pt x="621102" y="293298"/>
                  </a:cubicBezTo>
                  <a:cubicBezTo>
                    <a:pt x="641230" y="290423"/>
                    <a:pt x="664245" y="295448"/>
                    <a:pt x="681487" y="284672"/>
                  </a:cubicBezTo>
                  <a:cubicBezTo>
                    <a:pt x="691541" y="278388"/>
                    <a:pt x="684231" y="260460"/>
                    <a:pt x="690113" y="250166"/>
                  </a:cubicBezTo>
                  <a:cubicBezTo>
                    <a:pt x="696166" y="239574"/>
                    <a:pt x="708183" y="233659"/>
                    <a:pt x="715993" y="224287"/>
                  </a:cubicBezTo>
                  <a:cubicBezTo>
                    <a:pt x="722630" y="216322"/>
                    <a:pt x="727495" y="207034"/>
                    <a:pt x="733246" y="198408"/>
                  </a:cubicBezTo>
                  <a:cubicBezTo>
                    <a:pt x="724619" y="192657"/>
                    <a:pt x="717424" y="178641"/>
                    <a:pt x="707366" y="181155"/>
                  </a:cubicBezTo>
                  <a:cubicBezTo>
                    <a:pt x="698545" y="183360"/>
                    <a:pt x="698740" y="197941"/>
                    <a:pt x="698740" y="207034"/>
                  </a:cubicBezTo>
                  <a:cubicBezTo>
                    <a:pt x="698740" y="255613"/>
                    <a:pt x="699912" y="247681"/>
                    <a:pt x="733246" y="258793"/>
                  </a:cubicBezTo>
                  <a:cubicBezTo>
                    <a:pt x="747623" y="255917"/>
                    <a:pt x="764178" y="258299"/>
                    <a:pt x="776378" y="250166"/>
                  </a:cubicBezTo>
                  <a:cubicBezTo>
                    <a:pt x="795101" y="237684"/>
                    <a:pt x="777982" y="189173"/>
                    <a:pt x="776378" y="181155"/>
                  </a:cubicBezTo>
                  <a:cubicBezTo>
                    <a:pt x="765509" y="183872"/>
                    <a:pt x="633171" y="204844"/>
                    <a:pt x="750498" y="267419"/>
                  </a:cubicBezTo>
                  <a:cubicBezTo>
                    <a:pt x="786109" y="286412"/>
                    <a:pt x="831011" y="261668"/>
                    <a:pt x="871268" y="258793"/>
                  </a:cubicBezTo>
                  <a:cubicBezTo>
                    <a:pt x="891725" y="207651"/>
                    <a:pt x="888521" y="231146"/>
                    <a:pt x="888521" y="189781"/>
                  </a:cubicBezTo>
                </a:path>
              </a:pathLst>
            </a:cu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 dirty="0">
                <a:ln>
                  <a:solidFill>
                    <a:schemeClr val="tx1"/>
                  </a:solidFill>
                </a:ln>
              </a:endParaRPr>
            </a:p>
          </p:txBody>
        </p:sp>
        <p:sp>
          <p:nvSpPr>
            <p:cNvPr id="9" name="Овал 8"/>
            <p:cNvSpPr/>
            <p:nvPr/>
          </p:nvSpPr>
          <p:spPr>
            <a:xfrm>
              <a:off x="6804248" y="2878596"/>
              <a:ext cx="1368152" cy="504056"/>
            </a:xfrm>
            <a:prstGeom prst="ellipse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0" name="Прямоугольник 9"/>
          <p:cNvSpPr/>
          <p:nvPr/>
        </p:nvSpPr>
        <p:spPr>
          <a:xfrm>
            <a:off x="383628" y="3777053"/>
            <a:ext cx="11331044" cy="2400657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ru-RU" b="1" dirty="0" smtClean="0">
                <a:solidFill>
                  <a:schemeClr val="tx1"/>
                </a:solidFill>
              </a:rPr>
              <a:t>В </a:t>
            </a:r>
            <a:r>
              <a:rPr lang="ru-RU" b="1" dirty="0">
                <a:solidFill>
                  <a:schemeClr val="tx1"/>
                </a:solidFill>
              </a:rPr>
              <a:t>случае если участник </a:t>
            </a:r>
            <a:r>
              <a:rPr lang="ru-RU" b="1" dirty="0" smtClean="0">
                <a:solidFill>
                  <a:schemeClr val="tx1"/>
                </a:solidFill>
              </a:rPr>
              <a:t>КР </a:t>
            </a:r>
            <a:r>
              <a:rPr lang="ru-RU" b="1" dirty="0">
                <a:solidFill>
                  <a:schemeClr val="tx1"/>
                </a:solidFill>
              </a:rPr>
              <a:t>осуществлял во время выполнения </a:t>
            </a:r>
            <a:r>
              <a:rPr lang="ru-RU" b="1" dirty="0" smtClean="0">
                <a:solidFill>
                  <a:schemeClr val="tx1"/>
                </a:solidFill>
              </a:rPr>
              <a:t>работы </a:t>
            </a:r>
            <a:r>
              <a:rPr lang="ru-RU" b="1" dirty="0">
                <a:solidFill>
                  <a:schemeClr val="tx1"/>
                </a:solidFill>
              </a:rPr>
              <a:t>замену ошибочных ответов, организатору в аудитории необходимо посчитать количество замен ошибочных ответов, в поле «Количество заполненных полей «Замена ошибочных ответов» поставить соответствующее </a:t>
            </a:r>
            <a:r>
              <a:rPr lang="ru-RU" sz="2000" b="1" dirty="0">
                <a:solidFill>
                  <a:srgbClr val="FF0000"/>
                </a:solidFill>
              </a:rPr>
              <a:t>цифровое значение</a:t>
            </a:r>
            <a:r>
              <a:rPr lang="ru-RU" b="1" dirty="0">
                <a:solidFill>
                  <a:schemeClr val="tx1"/>
                </a:solidFill>
              </a:rPr>
              <a:t>, а также поставить подпись в специально отведенном месте.</a:t>
            </a:r>
          </a:p>
          <a:p>
            <a:pPr algn="just"/>
            <a:endParaRPr lang="ru-RU" b="1" dirty="0" smtClean="0">
              <a:solidFill>
                <a:schemeClr val="tx1"/>
              </a:solidFill>
            </a:endParaRPr>
          </a:p>
          <a:p>
            <a:pPr algn="just"/>
            <a:r>
              <a:rPr lang="ru-RU" b="1" dirty="0" smtClean="0">
                <a:solidFill>
                  <a:schemeClr val="tx1"/>
                </a:solidFill>
              </a:rPr>
              <a:t>В </a:t>
            </a:r>
            <a:r>
              <a:rPr lang="ru-RU" b="1" dirty="0">
                <a:solidFill>
                  <a:schemeClr val="tx1"/>
                </a:solidFill>
              </a:rPr>
              <a:t>случае если участник </a:t>
            </a:r>
            <a:r>
              <a:rPr lang="ru-RU" b="1" dirty="0" smtClean="0">
                <a:solidFill>
                  <a:schemeClr val="tx1"/>
                </a:solidFill>
              </a:rPr>
              <a:t>КР </a:t>
            </a:r>
            <a:r>
              <a:rPr lang="ru-RU" b="1" dirty="0">
                <a:solidFill>
                  <a:schemeClr val="tx1"/>
                </a:solidFill>
              </a:rPr>
              <a:t>не использовал поле «Замена ошибочных ответов на задания с кратким ответом» организатор в поле «Количество заполненных полей «Замена ошибочных ответов» ставит </a:t>
            </a:r>
            <a:r>
              <a:rPr lang="ru-RU" sz="2000" b="1" dirty="0">
                <a:solidFill>
                  <a:srgbClr val="FF0000"/>
                </a:solidFill>
              </a:rPr>
              <a:t>«Х»</a:t>
            </a:r>
            <a:r>
              <a:rPr lang="ru-RU" b="1" dirty="0">
                <a:solidFill>
                  <a:schemeClr val="tx1"/>
                </a:solidFill>
              </a:rPr>
              <a:t> и подпись в специально отведенном месте.</a:t>
            </a:r>
          </a:p>
        </p:txBody>
      </p:sp>
    </p:spTree>
    <p:extLst>
      <p:ext uri="{BB962C8B-B14F-4D97-AF65-F5344CB8AC3E}">
        <p14:creationId xmlns:p14="http://schemas.microsoft.com/office/powerpoint/2010/main" val="1148022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208</TotalTime>
  <Words>873</Words>
  <Application>Microsoft Office PowerPoint</Application>
  <PresentationFormat>Произвольный</PresentationFormat>
  <Paragraphs>158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Сдача материалов КР-9 в день проведения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NAME OF PRESENTATION</dc:title>
  <dc:creator>user</dc:creator>
  <cp:lastModifiedBy>Учитель</cp:lastModifiedBy>
  <cp:revision>22</cp:revision>
  <dcterms:created xsi:type="dcterms:W3CDTF">2021-04-14T06:34:26Z</dcterms:created>
  <dcterms:modified xsi:type="dcterms:W3CDTF">2021-04-30T08:44:54Z</dcterms:modified>
</cp:coreProperties>
</file>