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7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7E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392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B3558A-4C1C-4B46-938B-E1111C619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D79EF1-2170-4823-80F4-CC4DB0585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6AB60B1-5B76-4953-8353-2A2CB4AE3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B7A924-894C-41B0-BE98-0CB532E12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FA220C-B155-47D6-AA72-4C25B470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B58671-BBAA-4671-8AA8-7FEC9BF2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4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40E98-C383-4AE4-8B3E-B0B2C077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E0B71E8-6A02-4841-B47F-0FCEB2103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BA7FC5-65B2-4152-939B-050559F2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D682C4-6968-4FA2-B3A4-1E82FC99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9B61DE-369A-4D3B-A3A1-188A4396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8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27E0B9A-D731-4AE2-A452-15C16FF70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F59B55A-BD32-4C87-B7CB-C2D3F544A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17C6D8-8CD7-4F15-B081-F11E9389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92806B-C4BB-4963-B99D-F0586929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59F066-EA32-481D-A847-F90450FE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7C5BA5-341D-4FA3-9282-12B53E41A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1AB532-EAB3-4E4E-B2ED-5188C904B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688E56-7B89-431D-8E62-10ADA961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205ACE1-7DE7-4799-9748-CE34F23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798FA7-2D4D-4E09-AE98-290C2C95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6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C678B-71C0-4C6D-A7C4-196B4FA3D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6BCFF8-E216-4AE7-93D1-FFA4152F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17581A-9D84-401B-B9A5-814D3E70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F11E74-1B75-4D4C-9DEB-E4C29F2EC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7D4CB0-9FFD-4D2C-972F-1A130FC3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7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5FA0D-24CA-4C85-B16F-C11E43F3C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751E6E-AD82-45E0-B873-1D94B5593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724E45C-CA60-49EA-BBBF-EE79DC8AC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EC2DD1-FA9A-4559-A652-4E5B3D10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CE5D10-5D28-416B-9BC8-E5F68B91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BD3C8D7-6EED-4E86-BE56-5B6091EC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976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090637-C535-408D-B3CE-BC65F093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4DC2000-A6CA-42CF-B681-313D05753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19BCB6-3A00-408C-9DDB-B7899E338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B1FC487-C59A-4431-8498-C518022E0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ED71245-CDA3-4C56-9676-FEFD178C5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54324B-BF4D-4785-AEA3-E43BD7D7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3DE0EC-87BE-4804-96B9-374B930F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C327DE0-F9EF-4AC7-9F67-E764AC81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7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120B0-801B-469D-A659-1A282B2C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B40E712-435E-4CD5-B5A1-DBE9E09F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9694D6A-BAF6-4D5E-8764-49D25D4A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BE78966-9767-4C94-8B65-D8FE0F66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7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A8644FF-888B-4BBB-9143-3F521367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01247F3-0442-4578-A8C5-2952C205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F0FF058-9B10-45CE-A72E-11A6F48D4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261B00-9DDD-4982-9D69-0D5DBAA4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A12762-0AC4-4C1C-BD74-DBB34C7E8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23B18EF-C9B0-4750-8DCE-4920C4DDD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C2D7D5-9BC0-4B6A-8935-39C26D67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1598F2C-CA6F-44D0-8CD2-C0A79787E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F923FF-4327-4EA7-9E83-309A7DF9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3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7A5D48-1FA5-442F-AD8A-7F7921E2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B452DD4-34EE-4FD7-8F9D-6157CB8DD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3D7B90-0D08-437A-8E27-F8227D153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0EBB9-1C26-4E54-B812-38DECFD55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54F84E2-C773-4F78-BFD9-BBAE5B2C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7D21C4-5114-4E6A-92B2-70C45A92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0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4D1F1A-F46A-48AC-B890-79DD369D52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2D2102-2393-46C4-B215-A881091D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3A7291F-55BC-4032-B3DC-C05B7FABB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363C3-76B9-4E7E-89BF-C992C1FD0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33A46-BC3E-42D6-9896-D75304F76D89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962B3C-EE30-4203-8AE6-1A8BC6F211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21208D-BC60-4889-8C47-06BA8A9FF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F16F-FE86-4626-9A85-DB4104A4C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88168" y="754565"/>
            <a:ext cx="9384632" cy="215707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Franklin Gothic Heavy" panose="020B0903020102020204" pitchFamily="34" charset="0"/>
              </a:rPr>
              <a:t>Контрольные работы                    в 9 классах</a:t>
            </a:r>
          </a:p>
          <a:p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12" descr="https://obraz.volgograd.ru/upload/iblock/d7c/image_04_06_20_10_59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7669" r="16460"/>
          <a:stretch/>
        </p:blipFill>
        <p:spPr bwMode="auto">
          <a:xfrm>
            <a:off x="1489797" y="2648309"/>
            <a:ext cx="4256182" cy="295653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55002" y="5619777"/>
            <a:ext cx="25490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МАЙ 2021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s://2021god.com/wp-content/uploads/2020/06/ogeh-po-matematike-v-2021-godu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531" y="2648310"/>
            <a:ext cx="4599168" cy="287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61556" y="315755"/>
            <a:ext cx="6163864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36000" bIns="216000" anchor="b"/>
          <a:lstStyle/>
          <a:p>
            <a:pPr algn="just" fontAlgn="auto">
              <a:spcAft>
                <a:spcPts val="0"/>
              </a:spcAft>
              <a:defRPr/>
            </a:pP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Выдача дополнительных бланков ответов № 2 по просьбе участника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КР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235" y="1916832"/>
            <a:ext cx="3850302" cy="20313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Выдача дополнительных бланков ответов  № 2 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осуществляется организаторами в аудитории ППЭ в случае, если участник ОГЭ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заполнил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бланки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ответов № 2 </a:t>
            </a:r>
            <a:b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(Лист 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и Лист 2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6605" y="4437111"/>
            <a:ext cx="3294606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участник ОГЭ не полностью заполнил бланк ответов № 2 (Лист 2), внесенные им в  дополнительный бланк ответов № 2 ответы оцениваться не будут!!!</a:t>
            </a:r>
            <a:endParaRPr lang="ru-RU" dirty="0"/>
          </a:p>
        </p:txBody>
      </p:sp>
      <p:pic>
        <p:nvPicPr>
          <p:cNvPr id="6" name="Picture 2" descr="https://minsh.khabkrai.ru/photos/5565_x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99" y="3948157"/>
            <a:ext cx="2620082" cy="2620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avatars.mds.yandex.net/get-pdb/1748194/e1efe5dd-dd58-42bd-aed6-be816f3d14c0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537">
            <a:off x="3993218" y="2156492"/>
            <a:ext cx="3191340" cy="239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357967" y="291246"/>
            <a:ext cx="3555112" cy="10660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Организаторы в аудиториях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9844372" y="1357290"/>
            <a:ext cx="658434" cy="605635"/>
          </a:xfrm>
          <a:prstGeom prst="up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89985" y="1961387"/>
            <a:ext cx="356195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убедиться, чтобы все бланки ответов № 2 (лист № 1 и лист № 2) полностью заполнены,</a:t>
            </a:r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9835231" y="2884717"/>
            <a:ext cx="658434" cy="605635"/>
          </a:xfrm>
          <a:prstGeom prst="up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52491" y="3502706"/>
            <a:ext cx="349944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привязать выданный бланк к предыдущим бланкам в соответствии с используемой технологией</a:t>
            </a:r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9835231" y="4719451"/>
            <a:ext cx="658434" cy="605635"/>
          </a:xfrm>
          <a:prstGeom prst="up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57967" y="5325086"/>
            <a:ext cx="349397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вписать номер листа в поле «Лист №» дополнительного бланка ответов №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(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лист № 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…. и т.д.) </a:t>
            </a:r>
          </a:p>
        </p:txBody>
      </p:sp>
    </p:spTree>
    <p:extLst>
      <p:ext uri="{BB962C8B-B14F-4D97-AF65-F5344CB8AC3E}">
        <p14:creationId xmlns:p14="http://schemas.microsoft.com/office/powerpoint/2010/main" val="8997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692019" y="260648"/>
            <a:ext cx="9001156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Привязка дополнительного бланка ответов № 2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08027" y="1023862"/>
            <a:ext cx="8113789" cy="5513150"/>
            <a:chOff x="548440" y="1023862"/>
            <a:chExt cx="8113789" cy="551315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40" y="1023862"/>
              <a:ext cx="8113787" cy="2405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42" y="4077072"/>
              <a:ext cx="8113787" cy="2459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971600" y="5877272"/>
              <a:ext cx="2379643" cy="5040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75856" y="1988840"/>
              <a:ext cx="3240360" cy="7200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5" descr="https://lh4.googleusercontent.com/proxy/BgwqHIr2Js_SjgtaO8ymGiTRfHJ8WXw56NOrASU7c7mkVVUTWZD5p51ysQaJXCL4e5tDmQx9Q3jHr8O7TpNpnkFp99DaH0AId1F7aA=s0-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20441">
              <a:off x="172415" y="3756809"/>
              <a:ext cx="4271224" cy="1001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073660" y="5298416"/>
              <a:ext cx="284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0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86443" y="5307042"/>
              <a:ext cx="284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0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17919" y="5311715"/>
              <a:ext cx="284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3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6697904" y="5105659"/>
              <a:ext cx="1177077" cy="72008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851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7618" y="118964"/>
            <a:ext cx="11553317" cy="12938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Упаковка бланков участников КР                       в аудитории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29495" y="1697013"/>
            <a:ext cx="3470100" cy="4799381"/>
            <a:chOff x="1187624" y="1858541"/>
            <a:chExt cx="3470100" cy="4799381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464" y="1858541"/>
              <a:ext cx="2585260" cy="364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276872"/>
              <a:ext cx="2566837" cy="363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636912"/>
              <a:ext cx="2601608" cy="3682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996952"/>
              <a:ext cx="2596178" cy="366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6728603" y="1951774"/>
            <a:ext cx="4291241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 упаковке бланков строго соблюдается последовательность бланков для каждого участника ОГЭ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8602" y="4067424"/>
            <a:ext cx="4291241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cs typeface="Times New Roman" pitchFamily="18" charset="0"/>
              </a:rPr>
              <a:t>Бланк </a:t>
            </a:r>
            <a:r>
              <a:rPr lang="ru-RU" dirty="0">
                <a:cs typeface="Times New Roman" pitchFamily="18" charset="0"/>
              </a:rPr>
              <a:t>ответов № 1, 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Бланк </a:t>
            </a:r>
            <a:r>
              <a:rPr lang="ru-RU" dirty="0">
                <a:cs typeface="Times New Roman" pitchFamily="18" charset="0"/>
              </a:rPr>
              <a:t>ответов № 2 (лист1), 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Бланк ответов </a:t>
            </a:r>
            <a:r>
              <a:rPr lang="ru-RU" dirty="0">
                <a:cs typeface="Times New Roman" pitchFamily="18" charset="0"/>
              </a:rPr>
              <a:t>№ 2 (лист2), 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Дополнительный бланк </a:t>
            </a:r>
            <a:r>
              <a:rPr lang="ru-RU" dirty="0">
                <a:cs typeface="Times New Roman" pitchFamily="18" charset="0"/>
              </a:rPr>
              <a:t>ответов № </a:t>
            </a:r>
            <a:r>
              <a:rPr lang="ru-RU" dirty="0" smtClean="0">
                <a:cs typeface="Times New Roman" pitchFamily="18" charset="0"/>
              </a:rPr>
              <a:t>2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...</a:t>
            </a:r>
          </a:p>
          <a:p>
            <a:pPr lvl="0" algn="just"/>
            <a:r>
              <a:rPr lang="ru-RU" dirty="0" smtClean="0">
                <a:cs typeface="Times New Roman" pitchFamily="18" charset="0"/>
              </a:rPr>
              <a:t>и т.д.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11" y="1026543"/>
            <a:ext cx="7713812" cy="543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88615" y="191663"/>
            <a:ext cx="8784976" cy="7658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Сопроводительный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бланк к материалам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                     контрольных работ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9802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88615" y="191663"/>
            <a:ext cx="8784976" cy="7658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Отчетная ведомость проведения КР в аудитории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833" y="1104181"/>
            <a:ext cx="9518539" cy="537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91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2AACE-21D7-45D2-91DB-0639BACE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42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Сдача материалов КР-9 в день проведения</a:t>
            </a:r>
            <a:endParaRPr lang="ru-RU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F4CBD90-7665-4857-89B2-E6C4704F3F4F}"/>
              </a:ext>
            </a:extLst>
          </p:cNvPr>
          <p:cNvGrpSpPr>
            <a:grpSpLocks/>
          </p:cNvGrpSpPr>
          <p:nvPr/>
        </p:nvGrpSpPr>
        <p:grpSpPr bwMode="auto">
          <a:xfrm>
            <a:off x="5340958" y="4908074"/>
            <a:ext cx="5389563" cy="708026"/>
            <a:chOff x="1248" y="1411"/>
            <a:chExt cx="3395" cy="44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xmlns="" id="{B1816A2B-30A5-43AC-84B1-B19C8308BB6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170CB7FC-B39C-439E-BFF8-0A5C7004972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xmlns="" id="{7E8841DD-4EAD-4E87-825D-10C7851609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71" y="1411"/>
              <a:ext cx="28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000" b="1" dirty="0" smtClean="0">
                  <a:solidFill>
                    <a:srgbClr val="000000"/>
                  </a:solidFill>
                </a:rPr>
                <a:t>Контрольно-измерительные материалы (КИМ)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xmlns="" id="{0D3FD406-AC06-476E-9BB6-20A611D5D02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xmlns="" id="{433C832F-B064-4043-BA32-7A9E9E6ADC5D}"/>
              </a:ext>
            </a:extLst>
          </p:cNvPr>
          <p:cNvGrpSpPr>
            <a:grpSpLocks/>
          </p:cNvGrpSpPr>
          <p:nvPr/>
        </p:nvGrpSpPr>
        <p:grpSpPr bwMode="auto">
          <a:xfrm>
            <a:off x="1065276" y="1372847"/>
            <a:ext cx="5105401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8123B94A-2F07-4124-A7D2-E5C052F1B8D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651AAB66-CC81-49FE-9882-E846F4F04F8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xmlns="" id="{3CCEB5C8-92BB-4B33-BB4B-0490C69334F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34" y="2082"/>
              <a:ext cx="25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000000"/>
                  </a:solidFill>
                </a:rPr>
                <a:t>Пакет с бланками участников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xmlns="" id="{067054D1-4A4B-485B-9480-810F4DF7E56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042DFB29-418C-4ECF-B8A4-2C99E47C880C}"/>
              </a:ext>
            </a:extLst>
          </p:cNvPr>
          <p:cNvGrpSpPr>
            <a:grpSpLocks/>
          </p:cNvGrpSpPr>
          <p:nvPr/>
        </p:nvGrpSpPr>
        <p:grpSpPr bwMode="auto">
          <a:xfrm>
            <a:off x="1065277" y="2206192"/>
            <a:ext cx="6343653" cy="555625"/>
            <a:chOff x="1248" y="2640"/>
            <a:chExt cx="399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xmlns="" id="{CE0520B7-4B81-47DE-B52D-67EA2AC9EB9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A688857B-2FCA-428D-B3E3-769C7444A54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xmlns="" id="{06AEF8FB-E694-4FF6-9853-B49DC8F7B26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52" y="2645"/>
              <a:ext cx="34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000000"/>
                  </a:solidFill>
                </a:rPr>
                <a:t>Неиспользованные комплекты (резерв</a:t>
              </a:r>
              <a:r>
                <a:rPr lang="ru-RU" sz="2400" dirty="0" smtClean="0">
                  <a:solidFill>
                    <a:srgbClr val="000000"/>
                  </a:solidFill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xmlns="" id="{D0AC23EC-49D7-4EEA-8007-94928A3FC37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xmlns="" id="{38081ED3-EA14-4416-AFA5-1F1FA7BB82E6}"/>
              </a:ext>
            </a:extLst>
          </p:cNvPr>
          <p:cNvGrpSpPr>
            <a:grpSpLocks/>
          </p:cNvGrpSpPr>
          <p:nvPr/>
        </p:nvGrpSpPr>
        <p:grpSpPr bwMode="auto">
          <a:xfrm>
            <a:off x="1129113" y="3076189"/>
            <a:ext cx="5603875" cy="555625"/>
            <a:chOff x="1248" y="3230"/>
            <a:chExt cx="3530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xmlns="" id="{46932D10-8B43-4C15-9DC7-D3C506E390A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4F482738-A3D1-4D0B-BBE8-4E9525C2C39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xmlns="" id="{560EF1E0-7216-453C-A190-F9E7B76E307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2" y="3235"/>
              <a:ext cx="30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000000"/>
                  </a:solidFill>
                </a:rPr>
                <a:t>Отчетные ведомости из аудиторий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xmlns="" id="{9815F83C-5A28-420D-BC72-20E4FCA32DB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xmlns="" id="{5CD7F920-5A5F-45A3-8EA7-C59B4AAC5B59}"/>
              </a:ext>
            </a:extLst>
          </p:cNvPr>
          <p:cNvGrpSpPr>
            <a:grpSpLocks/>
          </p:cNvGrpSpPr>
          <p:nvPr/>
        </p:nvGrpSpPr>
        <p:grpSpPr bwMode="auto">
          <a:xfrm>
            <a:off x="5353324" y="5766448"/>
            <a:ext cx="5105400" cy="555625"/>
            <a:chOff x="1248" y="3230"/>
            <a:chExt cx="3216" cy="350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xmlns="" id="{66311A29-E388-43CC-B5F4-9E300C1F9F4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C0B3EBC4-2146-44D4-BF27-50525692C31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xmlns="" id="{10655EA9-9525-42A4-AE78-5A42CB32728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3" y="3289"/>
              <a:ext cx="10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dirty="0" smtClean="0">
                  <a:solidFill>
                    <a:srgbClr val="000000"/>
                  </a:solidFill>
                </a:rPr>
                <a:t>Черновики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xmlns="" id="{F98BFB31-F0E7-415C-A2E8-41E89924D1D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7A42AACE-21D7-45D2-91DB-0639BACED24B}"/>
              </a:ext>
            </a:extLst>
          </p:cNvPr>
          <p:cNvSpPr txBox="1">
            <a:spLocks/>
          </p:cNvSpPr>
          <p:nvPr/>
        </p:nvSpPr>
        <p:spPr>
          <a:xfrm>
            <a:off x="3438690" y="3910781"/>
            <a:ext cx="8240282" cy="7894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Хранение материалов КР-9 в ОО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1477" y="4831723"/>
            <a:ext cx="3991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КИМ и черновики хранятся </a:t>
            </a:r>
            <a:r>
              <a:rPr lang="ru-RU" b="1" dirty="0"/>
              <a:t>в образовательных организациях в течение одного месяца. По истечении указанных сроков материалы контрольных работ подлежат уничтожению.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347" y="4976337"/>
            <a:ext cx="1416810" cy="132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88615" y="191663"/>
            <a:ext cx="8784976" cy="76586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Проверка контрольных работ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7" y="1089015"/>
            <a:ext cx="3393669" cy="204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36018" y="118807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Предметные комиссии создаются на уровне МОУО по каждому учебному предмету, по которому проводятся контрольные работы.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279" y="3297314"/>
            <a:ext cx="4887471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Контрольные работы проверяются одним экспертом.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36018" y="244422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РЦОИ передает </a:t>
            </a:r>
            <a:r>
              <a:rPr lang="ru-RU" sz="2000" dirty="0" smtClean="0"/>
              <a:t> для проверки распечатанные</a:t>
            </a:r>
            <a:r>
              <a:rPr lang="ru-RU" sz="2000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FF0000"/>
                </a:solidFill>
              </a:rPr>
              <a:t>обезличенные</a:t>
            </a:r>
            <a:r>
              <a:rPr lang="ru-RU" sz="2000" dirty="0" smtClean="0"/>
              <a:t> </a:t>
            </a:r>
            <a:r>
              <a:rPr lang="ru-RU" sz="2000" dirty="0"/>
              <a:t>копии бланков с ответами участников контрольных работ на задания с развернутым ответом (бланки ответов № 2</a:t>
            </a:r>
            <a:r>
              <a:rPr lang="ru-RU" sz="2000" dirty="0" smtClean="0"/>
              <a:t>);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ВАЖНО!!! </a:t>
            </a:r>
            <a:r>
              <a:rPr lang="ru-RU" sz="2000" b="1" dirty="0">
                <a:solidFill>
                  <a:srgbClr val="FF0000"/>
                </a:solidFill>
              </a:rPr>
              <a:t>На листах (бланках) для записи ответов № 1 и № 2, а также на дополнительном листе (бланке) для записи ответов № 2 не должно быть пометок, содержащих информацию о личности участника контрольной работы.</a:t>
            </a:r>
          </a:p>
          <a:p>
            <a:r>
              <a:rPr lang="ru-RU" sz="2000" dirty="0" smtClean="0"/>
              <a:t>- </a:t>
            </a:r>
            <a:r>
              <a:rPr lang="ru-RU" sz="2000" dirty="0"/>
              <a:t>бланки протоколов проверки;</a:t>
            </a:r>
          </a:p>
          <a:p>
            <a:r>
              <a:rPr lang="ru-RU" sz="2000" dirty="0"/>
              <a:t>- критерии оценивания заданий контрольной работы с развернутым ответом.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6279" y="4300064"/>
            <a:ext cx="4887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По результатам проверки эксперт выставляет </a:t>
            </a:r>
            <a:r>
              <a:rPr lang="ru-RU" sz="2000" dirty="0">
                <a:solidFill>
                  <a:srgbClr val="FF0000"/>
                </a:solidFill>
              </a:rPr>
              <a:t>баллы</a:t>
            </a:r>
            <a:r>
              <a:rPr lang="ru-RU" sz="2000" dirty="0"/>
              <a:t> за каждый ответ на задания контрольной работы.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6280" y="5583542"/>
            <a:ext cx="488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РЦОИ переводит </a:t>
            </a:r>
            <a:r>
              <a:rPr lang="ru-RU" sz="2000" dirty="0" smtClean="0"/>
              <a:t>баллы в </a:t>
            </a:r>
            <a:r>
              <a:rPr lang="ru-RU" sz="2000" dirty="0"/>
              <a:t>пятибалльную систему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val="11082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53778" y="302185"/>
            <a:ext cx="3707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Подача заявлений</a:t>
            </a:r>
            <a:endParaRPr lang="ru-RU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fb.ru/misc/i/gallery/15532/338090.jpg?1392721788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817" y="858051"/>
            <a:ext cx="3112538" cy="2214266"/>
          </a:xfrm>
          <a:prstGeom prst="rect">
            <a:avLst/>
          </a:prstGeom>
          <a:noFill/>
          <a:ln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 rot="3365576">
            <a:off x="10173461" y="1035664"/>
            <a:ext cx="1990431" cy="1362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623522" y="3142724"/>
            <a:ext cx="30768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C00000"/>
                </a:solidFill>
                <a:latin typeface="+mj-lt"/>
              </a:rPr>
              <a:t>КОГДА?</a:t>
            </a:r>
          </a:p>
          <a:p>
            <a:pPr algn="ctr"/>
            <a:endParaRPr lang="ru-RU" sz="1000" dirty="0">
              <a:latin typeface="+mj-lt"/>
            </a:endParaRPr>
          </a:p>
          <a:p>
            <a:pPr algn="ctr"/>
            <a:r>
              <a:rPr lang="ru-RU" sz="2000" b="1" i="1" dirty="0">
                <a:latin typeface="+mj-lt"/>
              </a:rPr>
              <a:t>до </a:t>
            </a:r>
            <a:r>
              <a:rPr lang="ru-RU" sz="2000" b="1" i="1" dirty="0" smtClean="0">
                <a:latin typeface="+mj-lt"/>
              </a:rPr>
              <a:t>26.04.2021</a:t>
            </a:r>
            <a:endParaRPr lang="ru-RU" sz="2000" b="1" i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788198" y="4074905"/>
            <a:ext cx="27117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C00000"/>
                </a:solidFill>
                <a:latin typeface="+mj-lt"/>
              </a:rPr>
              <a:t>МЕСТО ПОДАЧИ</a:t>
            </a:r>
          </a:p>
          <a:p>
            <a:pPr algn="ctr"/>
            <a:endParaRPr lang="ru-RU" sz="1000" dirty="0"/>
          </a:p>
          <a:p>
            <a:pPr algn="ctr"/>
            <a:r>
              <a:rPr lang="ru-RU" sz="2000" b="1" i="1" dirty="0"/>
              <a:t>образовательное </a:t>
            </a:r>
          </a:p>
          <a:p>
            <a:pPr algn="ctr"/>
            <a:r>
              <a:rPr lang="ru-RU" sz="2000" b="1" i="1" dirty="0"/>
              <a:t>учреждение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09825" y="5802814"/>
            <a:ext cx="756746" cy="70556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9110524" y="5585051"/>
            <a:ext cx="27853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 </a:t>
            </a:r>
            <a: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30 апреля 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участники </a:t>
            </a:r>
            <a: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имеют 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право </a:t>
            </a:r>
            <a:r>
              <a:rPr lang="ru-RU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замену 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предмета</a:t>
            </a:r>
            <a:endParaRPr lang="ru-RU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0" name="Рисунок 29"/>
          <p:cNvPicPr/>
          <p:nvPr/>
        </p:nvPicPr>
        <p:blipFill rotWithShape="1">
          <a:blip r:embed="rId4"/>
          <a:srcRect l="34227" t="15624" r="24725" b="7346"/>
          <a:stretch/>
        </p:blipFill>
        <p:spPr>
          <a:xfrm>
            <a:off x="655609" y="3492680"/>
            <a:ext cx="2321038" cy="2846711"/>
          </a:xfrm>
          <a:prstGeom prst="rect">
            <a:avLst/>
          </a:prstGeom>
        </p:spPr>
      </p:pic>
      <p:pic>
        <p:nvPicPr>
          <p:cNvPr id="31" name="Рисунок 30"/>
          <p:cNvPicPr/>
          <p:nvPr/>
        </p:nvPicPr>
        <p:blipFill rotWithShape="1">
          <a:blip r:embed="rId5"/>
          <a:srcRect l="29856" t="14273" r="33032" b="4115"/>
          <a:stretch/>
        </p:blipFill>
        <p:spPr>
          <a:xfrm>
            <a:off x="655609" y="370520"/>
            <a:ext cx="2321037" cy="277220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3329641" y="858051"/>
            <a:ext cx="5080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C00000"/>
                </a:solidFill>
              </a:rPr>
              <a:t>Письмо РОН от 25.03.2021 № 04-17</a:t>
            </a:r>
            <a:endParaRPr lang="ru-RU" sz="2400" b="1" i="1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5486505" y="1281764"/>
            <a:ext cx="484632" cy="3499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329642" y="1609379"/>
            <a:ext cx="4798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Разъяснения</a:t>
            </a:r>
            <a:endParaRPr lang="ru-RU" sz="2000" b="1" i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329641" y="2599733"/>
            <a:ext cx="5080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solidFill>
                  <a:srgbClr val="C00000"/>
                </a:solidFill>
              </a:rPr>
              <a:t>Приказ МО ТО от 21.04.2021 № 528</a:t>
            </a:r>
            <a:endParaRPr lang="ru-RU" sz="2400" b="1" i="1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486505" y="3142724"/>
            <a:ext cx="484632" cy="349956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958" y="3646059"/>
            <a:ext cx="47983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Порядок проведения КР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Шкалы перевода первичных баллов в пятибалльную систему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Сроки ознакомления с результатами 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Правила заполнения бланков и пр.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2856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779" y="181344"/>
            <a:ext cx="52630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Times New Roman" panose="02020603050405020304" pitchFamily="18" charset="0"/>
              </a:rPr>
              <a:t>Место проведения-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образовательные организации</a:t>
            </a:r>
            <a:endParaRPr lang="ru-RU" sz="24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wp-uploads.storage.yandexcloud.net/uploads/2020/09/vp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/>
          </a:p>
        </p:txBody>
      </p:sp>
      <p:sp>
        <p:nvSpPr>
          <p:cNvPr id="5" name="Прямоугольник 4"/>
          <p:cNvSpPr/>
          <p:nvPr/>
        </p:nvSpPr>
        <p:spPr>
          <a:xfrm>
            <a:off x="367779" y="2277877"/>
            <a:ext cx="609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Резервные сроки и подача апелляций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предусмотрены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779" y="1050592"/>
            <a:ext cx="4834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Оценки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КР: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выставляются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журнал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не влияют на допуск к ГИА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975" y="3149233"/>
            <a:ext cx="60922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Участники с ОВЗ, дети-инвалиды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участие по желанию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10" descr="https://lubertsyriamo.ru/files/image/03/65/65/-lg!0z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37" y="392531"/>
            <a:ext cx="5681709" cy="301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0603" y="3980230"/>
            <a:ext cx="572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КИМ и бланки, используемые для проведения контрольных работ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материалы ОГЭ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52160"/>
              </p:ext>
            </p:extLst>
          </p:nvPr>
        </p:nvGraphicFramePr>
        <p:xfrm>
          <a:off x="6021237" y="3626527"/>
          <a:ext cx="5736520" cy="2955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5734">
                  <a:extLst>
                    <a:ext uri="{9D8B030D-6E8A-4147-A177-3AD203B41FA5}">
                      <a16:colId xmlns:a16="http://schemas.microsoft.com/office/drawing/2014/main" xmlns="" val="266543068"/>
                    </a:ext>
                  </a:extLst>
                </a:gridCol>
                <a:gridCol w="1196622">
                  <a:extLst>
                    <a:ext uri="{9D8B030D-6E8A-4147-A177-3AD203B41FA5}">
                      <a16:colId xmlns:a16="http://schemas.microsoft.com/office/drawing/2014/main" xmlns="" val="81148055"/>
                    </a:ext>
                  </a:extLst>
                </a:gridCol>
                <a:gridCol w="1424164">
                  <a:extLst>
                    <a:ext uri="{9D8B030D-6E8A-4147-A177-3AD203B41FA5}">
                      <a16:colId xmlns:a16="http://schemas.microsoft.com/office/drawing/2014/main" xmlns="" val="342089509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Предметы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Даты КР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Сроки ознакомления с результатами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9633286"/>
                  </a:ext>
                </a:extLst>
              </a:tr>
              <a:tr h="571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биология, литература, информатика и ИКТ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18.05.2021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29.05.2021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3204415"/>
                  </a:ext>
                </a:extLst>
              </a:tr>
              <a:tr h="474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физика, история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19.05.2021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31.05.2021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446689"/>
                  </a:ext>
                </a:extLst>
              </a:tr>
              <a:tr h="519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обществознание, химия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20.05.2021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01.06.2021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6771944"/>
                  </a:ext>
                </a:extLst>
              </a:tr>
              <a:tr h="69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география, иностранные языки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21.05.2021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02.06.2021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0427463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00605" y="5204327"/>
            <a:ext cx="5720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Отсутствующие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уважительной причине (документ)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Ежедневное заполнение </a:t>
            </a:r>
            <a:r>
              <a:rPr lang="ru-RU" sz="24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гугл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-таблицы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7311" y="341360"/>
            <a:ext cx="4658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Иностранные языки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Исключен раздел «Говорение»</a:t>
            </a:r>
            <a:endParaRPr lang="ru-RU" sz="24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wp-uploads.storage.yandexcloud.net/uploads/2020/09/vp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44348" y="3556669"/>
            <a:ext cx="5042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Химия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Исключены задания №23, №24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54845" y="403028"/>
            <a:ext cx="4834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Физика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Исключено задание №17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3481140"/>
            <a:ext cx="5418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 и ИКТ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Исключены задания №13, №14, №15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6902" t="11576" r="43474" b="20936"/>
          <a:stretch/>
        </p:blipFill>
        <p:spPr bwMode="auto">
          <a:xfrm>
            <a:off x="1709227" y="1553202"/>
            <a:ext cx="2096218" cy="1759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utomediya.ru/wa-data/public/blog/img/foto-2-deloitt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13" y="4575989"/>
            <a:ext cx="2431159" cy="167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t2.depositphotos.com/1002927/7259/i/950/depositphotos_72596685-stock-photo-chemist-with-test-tub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77" y="4575989"/>
            <a:ext cx="2113472" cy="18484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317849" y="1553202"/>
            <a:ext cx="3177845" cy="17804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09227" y="4436992"/>
            <a:ext cx="2913332" cy="18137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482980" y="4644017"/>
            <a:ext cx="3177845" cy="178042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vdvesta.ru/wp-content/uploads/2018/06/vesta_phizika_GIA_04_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07" y="1457200"/>
            <a:ext cx="4090213" cy="16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482980" y="1234025"/>
            <a:ext cx="3032620" cy="191461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53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375" y="407509"/>
            <a:ext cx="2662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Печать бланков КР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РЦОИ</a:t>
            </a:r>
            <a:endParaRPr lang="ru-RU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wp-uploads.storage.yandexcloud.net/uploads/2020/09/vp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6616" y="381987"/>
            <a:ext cx="48341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Получение материалов КР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Бланки – в бумажном виде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Зашифрованные задания – на электронном носителе 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61734" y="381986"/>
            <a:ext cx="3155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Печать заданий КР </a:t>
            </a:r>
          </a:p>
          <a:p>
            <a:r>
              <a:rPr lang="ru-RU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форм </a:t>
            </a:r>
            <a:r>
              <a:rPr lang="ru-RU" sz="2000" b="1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после получения ключа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08" y="2571019"/>
            <a:ext cx="3239913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 несколько дней до КР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34605" y="2571019"/>
            <a:ext cx="3239913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графику                           (забирать с </a:t>
            </a:r>
            <a:r>
              <a:rPr lang="ru-RU" sz="2000" b="1" dirty="0" err="1" smtClean="0">
                <a:solidFill>
                  <a:srgbClr val="FF0000"/>
                </a:solidFill>
              </a:rPr>
              <a:t>флешкой</a:t>
            </a:r>
            <a:r>
              <a:rPr lang="ru-RU" sz="2000" b="1" dirty="0" smtClean="0">
                <a:solidFill>
                  <a:srgbClr val="FF0000"/>
                </a:solidFill>
              </a:rPr>
              <a:t>)!!!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46727" y="2571019"/>
            <a:ext cx="3239913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 день проведения КР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9424218" y="1940989"/>
            <a:ext cx="658434" cy="605635"/>
          </a:xfrm>
          <a:prstGeom prst="up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 rot="10800000">
            <a:off x="5350525" y="1940989"/>
            <a:ext cx="658434" cy="605635"/>
          </a:xfrm>
          <a:prstGeom prst="up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1450108" y="1940990"/>
            <a:ext cx="658434" cy="605635"/>
          </a:xfrm>
          <a:prstGeom prst="upArrow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15955" y="5321334"/>
            <a:ext cx="4693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Доставка материалов в РЦОИ:            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день проведения КР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Школы             до 16.00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00801" y="4181998"/>
            <a:ext cx="5085840" cy="18312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u="sng" dirty="0" smtClean="0">
                <a:solidFill>
                  <a:schemeClr val="tx1"/>
                </a:solidFill>
              </a:rPr>
              <a:t>Особенности оснащения аудиторий:</a:t>
            </a:r>
          </a:p>
          <a:p>
            <a:endParaRPr lang="ru-RU" b="1" u="sng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Иностранные языки – техника для воспроизведения аудиозаписей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Информатика – компьютерная техника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7308" y="4396593"/>
            <a:ext cx="756746" cy="7570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997971" y="3934928"/>
            <a:ext cx="3124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Начало КР: </a:t>
            </a:r>
            <a:r>
              <a:rPr lang="ru-RU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10:00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95224" y="4266641"/>
            <a:ext cx="5693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Рассадка участников в аудитории - произвольная</a:t>
            </a:r>
            <a:endParaRPr lang="ru-RU" sz="24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5853" y="1211873"/>
            <a:ext cx="3264395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Копирование бланков ЗАПРЕЩЕНО!!!</a:t>
            </a:r>
            <a:endParaRPr lang="ru-RU" sz="2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306910" y="6164060"/>
            <a:ext cx="506676" cy="297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2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5314" y="4093582"/>
            <a:ext cx="7553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ШТАБ - </a:t>
            </a:r>
            <a:r>
              <a:rPr lang="ru-RU" sz="2400" b="1" dirty="0">
                <a:solidFill>
                  <a:srgbClr val="FF0000"/>
                </a:solidFill>
              </a:rPr>
              <a:t>помещение для получения и печати материалов контрольной </a:t>
            </a:r>
            <a:r>
              <a:rPr lang="ru-RU" sz="2400" b="1" dirty="0" smtClean="0">
                <a:solidFill>
                  <a:srgbClr val="FF0000"/>
                </a:solidFill>
              </a:rPr>
              <a:t>работы. </a:t>
            </a:r>
          </a:p>
          <a:p>
            <a:pPr algn="just"/>
            <a:r>
              <a:rPr lang="ru-RU" sz="2400" dirty="0" smtClean="0"/>
              <a:t>Штаб </a:t>
            </a:r>
            <a:r>
              <a:rPr lang="ru-RU" sz="2400" dirty="0"/>
              <a:t>оборудуется телефонной связью, принтером, персональным компьютером с выходом в сеть «Интернет» для получения материалов контрольной работы. 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2212" t="13105" r="25481" b="5412"/>
          <a:stretch/>
        </p:blipFill>
        <p:spPr bwMode="auto">
          <a:xfrm>
            <a:off x="914399" y="1133241"/>
            <a:ext cx="2467155" cy="27917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647" y="103517"/>
            <a:ext cx="3969572" cy="1029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Рекомендации Роспотребнадзора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2000" b="1" dirty="0">
                <a:solidFill>
                  <a:srgbClr val="C00000"/>
                </a:solidFill>
              </a:rPr>
              <a:t>письмо от 08.05.2020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№ 02/8900-2020-24</a:t>
            </a:r>
            <a:r>
              <a:rPr lang="ru-RU" sz="2000" b="1" dirty="0" smtClean="0">
                <a:solidFill>
                  <a:srgbClr val="C00000"/>
                </a:solidFill>
              </a:rPr>
              <a:t>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5314" y="618379"/>
            <a:ext cx="77695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   уборка </a:t>
            </a:r>
            <a:r>
              <a:rPr lang="ru-RU" b="1" dirty="0"/>
              <a:t>всех </a:t>
            </a:r>
            <a:r>
              <a:rPr lang="ru-RU" b="1" dirty="0" smtClean="0"/>
              <a:t>аудиторий с </a:t>
            </a:r>
            <a:r>
              <a:rPr lang="ru-RU" b="1" dirty="0"/>
              <a:t>применением дезинфицирующих средств до начала </a:t>
            </a:r>
            <a:r>
              <a:rPr lang="ru-RU" b="1" dirty="0" smtClean="0"/>
              <a:t>КР и </a:t>
            </a:r>
            <a:r>
              <a:rPr lang="ru-RU" b="1" dirty="0"/>
              <a:t>после их завершения;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  </a:t>
            </a:r>
            <a:r>
              <a:rPr lang="ru-RU" b="1" dirty="0"/>
              <a:t>оснащение аудиторий для проведения </a:t>
            </a:r>
            <a:r>
              <a:rPr lang="ru-RU" b="1" dirty="0" smtClean="0"/>
              <a:t>КР </a:t>
            </a:r>
            <a:r>
              <a:rPr lang="ru-RU" b="1" dirty="0"/>
              <a:t>оборудованием для обеззараживания воздуха;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/>
              <a:t>оснащение </a:t>
            </a:r>
            <a:r>
              <a:rPr lang="ru-RU" b="1" dirty="0" smtClean="0"/>
              <a:t>дозаторами </a:t>
            </a:r>
            <a:r>
              <a:rPr lang="ru-RU" b="1" dirty="0"/>
              <a:t>с антисептическим средством для обработки рук;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/>
              <a:t>обеспечение </a:t>
            </a:r>
            <a:r>
              <a:rPr lang="ru-RU" b="1" dirty="0" smtClean="0"/>
              <a:t>организаторов средствами </a:t>
            </a:r>
            <a:r>
              <a:rPr lang="ru-RU" b="1" dirty="0"/>
              <a:t>индивидуальной защиты (масками и перчатками);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- </a:t>
            </a:r>
            <a:r>
              <a:rPr lang="ru-RU" b="1" dirty="0"/>
              <a:t>организация рассадки участников в аудиториях с учетом соблюдения дистанции не менее 1,5 метров</a:t>
            </a:r>
            <a:r>
              <a:rPr lang="ru-RU" b="1" dirty="0" smtClean="0"/>
              <a:t>;</a:t>
            </a:r>
          </a:p>
          <a:p>
            <a:pPr indent="-28575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/>
              <a:t>Рассадка участников, выбравших разные предметы, в разные аудитории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t="3498" r="2228"/>
          <a:stretch/>
        </p:blipFill>
        <p:spPr bwMode="auto">
          <a:xfrm>
            <a:off x="534838" y="4093582"/>
            <a:ext cx="3390182" cy="238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2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302965"/>
            <a:ext cx="5883216" cy="3526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КОМПЛЕКТ БЛАНКОВ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ГИА-9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150solobuh.edusite.ru/images/p698_9_klass_20112018_stranica_15.png"/>
          <p:cNvPicPr>
            <a:picLocks noChangeAspect="1" noChangeArrowheads="1"/>
          </p:cNvPicPr>
          <p:nvPr/>
        </p:nvPicPr>
        <p:blipFill>
          <a:blip r:embed="rId2" cstate="print"/>
          <a:srcRect t="21569" r="32353" b="13725"/>
          <a:stretch>
            <a:fillRect/>
          </a:stretch>
        </p:blipFill>
        <p:spPr bwMode="auto">
          <a:xfrm>
            <a:off x="1938556" y="2608945"/>
            <a:ext cx="3312368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5294" y="5230792"/>
            <a:ext cx="136255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Бланк </a:t>
            </a:r>
          </a:p>
          <a:p>
            <a:pPr algn="ctr"/>
            <a:r>
              <a:rPr lang="ru-RU" b="1" dirty="0" smtClean="0"/>
              <a:t>ответов №1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63329" y="5217687"/>
            <a:ext cx="136255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Бланк </a:t>
            </a:r>
          </a:p>
          <a:p>
            <a:pPr algn="ctr"/>
            <a:r>
              <a:rPr lang="ru-RU" b="1" dirty="0" smtClean="0"/>
              <a:t>ответов №2</a:t>
            </a:r>
          </a:p>
          <a:p>
            <a:pPr algn="ctr"/>
            <a:r>
              <a:rPr lang="ru-RU" b="1" dirty="0" smtClean="0"/>
              <a:t>(Лист 1)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406451" y="5217687"/>
            <a:ext cx="136255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Бланк </a:t>
            </a:r>
          </a:p>
          <a:p>
            <a:pPr algn="ctr"/>
            <a:r>
              <a:rPr lang="ru-RU" b="1" dirty="0" smtClean="0"/>
              <a:t>ответов №2</a:t>
            </a:r>
          </a:p>
          <a:p>
            <a:pPr algn="ctr"/>
            <a:r>
              <a:rPr lang="ru-RU" b="1" dirty="0" smtClean="0"/>
              <a:t>(Лист 2)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95713" y="5099803"/>
            <a:ext cx="1968036" cy="135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Дополнительный бланк </a:t>
            </a:r>
          </a:p>
          <a:p>
            <a:pPr algn="ctr"/>
            <a:r>
              <a:rPr lang="ru-RU" b="1" dirty="0" smtClean="0"/>
              <a:t>ответов №2</a:t>
            </a:r>
          </a:p>
          <a:p>
            <a:pPr algn="ctr"/>
            <a:r>
              <a:rPr lang="ru-RU" b="1" dirty="0" smtClean="0"/>
              <a:t>(Лист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ru-RU" sz="2800" b="1" dirty="0" smtClean="0"/>
              <a:t> </a:t>
            </a:r>
            <a:r>
              <a:rPr lang="ru-RU" b="1" dirty="0" smtClean="0"/>
              <a:t>и т.д.)</a:t>
            </a:r>
            <a:endParaRPr lang="ru-RU" b="1" dirty="0"/>
          </a:p>
        </p:txBody>
      </p:sp>
      <p:pic>
        <p:nvPicPr>
          <p:cNvPr id="10" name="Picture 2" descr="https://150solobuh.edusite.ru/images/p698_9_klass_20112018_stranica_15.png"/>
          <p:cNvPicPr>
            <a:picLocks noChangeAspect="1" noChangeArrowheads="1"/>
          </p:cNvPicPr>
          <p:nvPr/>
        </p:nvPicPr>
        <p:blipFill>
          <a:blip r:embed="rId3" cstate="print"/>
          <a:srcRect l="33823" t="21568" r="33378" b="15686"/>
          <a:stretch>
            <a:fillRect/>
          </a:stretch>
        </p:blipFill>
        <p:spPr bwMode="auto">
          <a:xfrm>
            <a:off x="5250924" y="2608945"/>
            <a:ext cx="1656184" cy="2376264"/>
          </a:xfrm>
          <a:prstGeom prst="rect">
            <a:avLst/>
          </a:prstGeom>
          <a:noFill/>
        </p:spPr>
      </p:pic>
      <p:pic>
        <p:nvPicPr>
          <p:cNvPr id="11" name="Picture 2" descr="https://150solobuh.edusite.ru/images/p698_9_klass_20112018_stranica_15.png"/>
          <p:cNvPicPr>
            <a:picLocks noChangeAspect="1" noChangeArrowheads="1"/>
          </p:cNvPicPr>
          <p:nvPr/>
        </p:nvPicPr>
        <p:blipFill>
          <a:blip r:embed="rId4" cstate="print"/>
          <a:srcRect l="68048" t="21568" b="15686"/>
          <a:stretch>
            <a:fillRect/>
          </a:stretch>
        </p:blipFill>
        <p:spPr bwMode="auto">
          <a:xfrm>
            <a:off x="8176628" y="2608945"/>
            <a:ext cx="1685436" cy="2376264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201683" y="1000709"/>
            <a:ext cx="4781908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БЛАНКИ ОДНОСТОРОННИЕ!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t44.stblizko.ru/images/news/002/167/294_original.jpg?15774325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6" y="844727"/>
            <a:ext cx="2652344" cy="16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76628" y="830588"/>
            <a:ext cx="363614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Правила заполнения бланков ответов участниками </a:t>
            </a:r>
            <a:br>
              <a:rPr lang="ru-RU" sz="2400" b="1" dirty="0"/>
            </a:br>
            <a:r>
              <a:rPr lang="ru-RU" sz="2400" b="1" dirty="0"/>
              <a:t>контрольной работы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70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505327" y="1542899"/>
            <a:ext cx="8059446" cy="4149080"/>
            <a:chOff x="685153" y="1844824"/>
            <a:chExt cx="8059446" cy="414908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153" y="1844824"/>
              <a:ext cx="8059446" cy="4149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84286" y="270892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4684286" y="2698723"/>
              <a:ext cx="288032" cy="360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3505204" y="246369"/>
            <a:ext cx="6286544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  ответов № </a:t>
            </a:r>
            <a:r>
              <a:rPr lang="ru-RU" sz="2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201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78513" y="232912"/>
            <a:ext cx="8626536" cy="9100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бланк  ответов № 1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Замена ошибочных ответов</a:t>
            </a:r>
            <a:endParaRPr lang="ru-RU" sz="2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89488" y="1226313"/>
            <a:ext cx="8615561" cy="2140475"/>
            <a:chOff x="367059" y="1561021"/>
            <a:chExt cx="8615561" cy="21404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59" y="1561021"/>
              <a:ext cx="8615561" cy="214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5508104" y="2780928"/>
              <a:ext cx="216024" cy="28803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Х</a:t>
              </a:r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5341898" y="2672916"/>
              <a:ext cx="504056" cy="5040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973332" y="2970411"/>
              <a:ext cx="891725" cy="320427"/>
            </a:xfrm>
            <a:custGeom>
              <a:avLst/>
              <a:gdLst>
                <a:gd name="connsiteX0" fmla="*/ 0 w 891725"/>
                <a:gd name="connsiteY0" fmla="*/ 155276 h 320427"/>
                <a:gd name="connsiteX1" fmla="*/ 8627 w 891725"/>
                <a:gd name="connsiteY1" fmla="*/ 129397 h 320427"/>
                <a:gd name="connsiteX2" fmla="*/ 43132 w 891725"/>
                <a:gd name="connsiteY2" fmla="*/ 77638 h 320427"/>
                <a:gd name="connsiteX3" fmla="*/ 51759 w 891725"/>
                <a:gd name="connsiteY3" fmla="*/ 51759 h 320427"/>
                <a:gd name="connsiteX4" fmla="*/ 86264 w 891725"/>
                <a:gd name="connsiteY4" fmla="*/ 0 h 320427"/>
                <a:gd name="connsiteX5" fmla="*/ 129396 w 891725"/>
                <a:gd name="connsiteY5" fmla="*/ 8627 h 320427"/>
                <a:gd name="connsiteX6" fmla="*/ 138023 w 891725"/>
                <a:gd name="connsiteY6" fmla="*/ 34506 h 320427"/>
                <a:gd name="connsiteX7" fmla="*/ 163902 w 891725"/>
                <a:gd name="connsiteY7" fmla="*/ 241540 h 320427"/>
                <a:gd name="connsiteX8" fmla="*/ 189781 w 891725"/>
                <a:gd name="connsiteY8" fmla="*/ 258793 h 320427"/>
                <a:gd name="connsiteX9" fmla="*/ 276046 w 891725"/>
                <a:gd name="connsiteY9" fmla="*/ 250166 h 320427"/>
                <a:gd name="connsiteX10" fmla="*/ 301925 w 891725"/>
                <a:gd name="connsiteY10" fmla="*/ 215661 h 320427"/>
                <a:gd name="connsiteX11" fmla="*/ 319178 w 891725"/>
                <a:gd name="connsiteY11" fmla="*/ 138023 h 320427"/>
                <a:gd name="connsiteX12" fmla="*/ 310551 w 891725"/>
                <a:gd name="connsiteY12" fmla="*/ 51759 h 320427"/>
                <a:gd name="connsiteX13" fmla="*/ 336430 w 891725"/>
                <a:gd name="connsiteY13" fmla="*/ 215661 h 320427"/>
                <a:gd name="connsiteX14" fmla="*/ 388189 w 891725"/>
                <a:gd name="connsiteY14" fmla="*/ 250166 h 320427"/>
                <a:gd name="connsiteX15" fmla="*/ 439947 w 891725"/>
                <a:gd name="connsiteY15" fmla="*/ 267419 h 320427"/>
                <a:gd name="connsiteX16" fmla="*/ 560717 w 891725"/>
                <a:gd name="connsiteY16" fmla="*/ 232913 h 320427"/>
                <a:gd name="connsiteX17" fmla="*/ 595223 w 891725"/>
                <a:gd name="connsiteY17" fmla="*/ 207034 h 320427"/>
                <a:gd name="connsiteX18" fmla="*/ 603849 w 891725"/>
                <a:gd name="connsiteY18" fmla="*/ 172529 h 320427"/>
                <a:gd name="connsiteX19" fmla="*/ 612476 w 891725"/>
                <a:gd name="connsiteY19" fmla="*/ 146649 h 320427"/>
                <a:gd name="connsiteX20" fmla="*/ 603849 w 891725"/>
                <a:gd name="connsiteY20" fmla="*/ 25880 h 320427"/>
                <a:gd name="connsiteX21" fmla="*/ 577970 w 891725"/>
                <a:gd name="connsiteY21" fmla="*/ 34506 h 320427"/>
                <a:gd name="connsiteX22" fmla="*/ 560717 w 891725"/>
                <a:gd name="connsiteY22" fmla="*/ 69012 h 320427"/>
                <a:gd name="connsiteX23" fmla="*/ 543464 w 891725"/>
                <a:gd name="connsiteY23" fmla="*/ 129397 h 320427"/>
                <a:gd name="connsiteX24" fmla="*/ 526212 w 891725"/>
                <a:gd name="connsiteY24" fmla="*/ 172529 h 320427"/>
                <a:gd name="connsiteX25" fmla="*/ 534838 w 891725"/>
                <a:gd name="connsiteY25" fmla="*/ 276046 h 320427"/>
                <a:gd name="connsiteX26" fmla="*/ 560717 w 891725"/>
                <a:gd name="connsiteY26" fmla="*/ 301925 h 320427"/>
                <a:gd name="connsiteX27" fmla="*/ 612476 w 891725"/>
                <a:gd name="connsiteY27" fmla="*/ 319178 h 320427"/>
                <a:gd name="connsiteX28" fmla="*/ 698740 w 891725"/>
                <a:gd name="connsiteY28" fmla="*/ 310551 h 320427"/>
                <a:gd name="connsiteX29" fmla="*/ 707366 w 891725"/>
                <a:gd name="connsiteY29" fmla="*/ 284672 h 320427"/>
                <a:gd name="connsiteX30" fmla="*/ 698740 w 891725"/>
                <a:gd name="connsiteY30" fmla="*/ 241540 h 320427"/>
                <a:gd name="connsiteX31" fmla="*/ 646981 w 891725"/>
                <a:gd name="connsiteY31" fmla="*/ 215661 h 320427"/>
                <a:gd name="connsiteX32" fmla="*/ 603849 w 891725"/>
                <a:gd name="connsiteY32" fmla="*/ 232913 h 320427"/>
                <a:gd name="connsiteX33" fmla="*/ 577970 w 891725"/>
                <a:gd name="connsiteY33" fmla="*/ 250166 h 320427"/>
                <a:gd name="connsiteX34" fmla="*/ 595223 w 891725"/>
                <a:gd name="connsiteY34" fmla="*/ 284672 h 320427"/>
                <a:gd name="connsiteX35" fmla="*/ 621102 w 891725"/>
                <a:gd name="connsiteY35" fmla="*/ 293298 h 320427"/>
                <a:gd name="connsiteX36" fmla="*/ 681487 w 891725"/>
                <a:gd name="connsiteY36" fmla="*/ 284672 h 320427"/>
                <a:gd name="connsiteX37" fmla="*/ 690113 w 891725"/>
                <a:gd name="connsiteY37" fmla="*/ 250166 h 320427"/>
                <a:gd name="connsiteX38" fmla="*/ 715993 w 891725"/>
                <a:gd name="connsiteY38" fmla="*/ 224287 h 320427"/>
                <a:gd name="connsiteX39" fmla="*/ 733246 w 891725"/>
                <a:gd name="connsiteY39" fmla="*/ 198408 h 320427"/>
                <a:gd name="connsiteX40" fmla="*/ 707366 w 891725"/>
                <a:gd name="connsiteY40" fmla="*/ 181155 h 320427"/>
                <a:gd name="connsiteX41" fmla="*/ 698740 w 891725"/>
                <a:gd name="connsiteY41" fmla="*/ 207034 h 320427"/>
                <a:gd name="connsiteX42" fmla="*/ 733246 w 891725"/>
                <a:gd name="connsiteY42" fmla="*/ 258793 h 320427"/>
                <a:gd name="connsiteX43" fmla="*/ 776378 w 891725"/>
                <a:gd name="connsiteY43" fmla="*/ 250166 h 320427"/>
                <a:gd name="connsiteX44" fmla="*/ 776378 w 891725"/>
                <a:gd name="connsiteY44" fmla="*/ 181155 h 320427"/>
                <a:gd name="connsiteX45" fmla="*/ 750498 w 891725"/>
                <a:gd name="connsiteY45" fmla="*/ 267419 h 320427"/>
                <a:gd name="connsiteX46" fmla="*/ 871268 w 891725"/>
                <a:gd name="connsiteY46" fmla="*/ 258793 h 320427"/>
                <a:gd name="connsiteX47" fmla="*/ 888521 w 891725"/>
                <a:gd name="connsiteY47" fmla="*/ 189781 h 32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91725" h="320427">
                  <a:moveTo>
                    <a:pt x="0" y="155276"/>
                  </a:moveTo>
                  <a:cubicBezTo>
                    <a:pt x="2876" y="146650"/>
                    <a:pt x="4211" y="137346"/>
                    <a:pt x="8627" y="129397"/>
                  </a:cubicBezTo>
                  <a:cubicBezTo>
                    <a:pt x="18697" y="111271"/>
                    <a:pt x="36574" y="97309"/>
                    <a:pt x="43132" y="77638"/>
                  </a:cubicBezTo>
                  <a:cubicBezTo>
                    <a:pt x="46008" y="69012"/>
                    <a:pt x="47343" y="59708"/>
                    <a:pt x="51759" y="51759"/>
                  </a:cubicBezTo>
                  <a:cubicBezTo>
                    <a:pt x="61829" y="33633"/>
                    <a:pt x="86264" y="0"/>
                    <a:pt x="86264" y="0"/>
                  </a:cubicBezTo>
                  <a:cubicBezTo>
                    <a:pt x="100641" y="2876"/>
                    <a:pt x="117196" y="494"/>
                    <a:pt x="129396" y="8627"/>
                  </a:cubicBezTo>
                  <a:cubicBezTo>
                    <a:pt x="136962" y="13671"/>
                    <a:pt x="137268" y="25444"/>
                    <a:pt x="138023" y="34506"/>
                  </a:cubicBezTo>
                  <a:cubicBezTo>
                    <a:pt x="141144" y="71958"/>
                    <a:pt x="114144" y="191782"/>
                    <a:pt x="163902" y="241540"/>
                  </a:cubicBezTo>
                  <a:cubicBezTo>
                    <a:pt x="171233" y="248871"/>
                    <a:pt x="181155" y="253042"/>
                    <a:pt x="189781" y="258793"/>
                  </a:cubicBezTo>
                  <a:cubicBezTo>
                    <a:pt x="218536" y="255917"/>
                    <a:pt x="249074" y="260540"/>
                    <a:pt x="276046" y="250166"/>
                  </a:cubicBezTo>
                  <a:cubicBezTo>
                    <a:pt x="289465" y="245005"/>
                    <a:pt x="295495" y="228520"/>
                    <a:pt x="301925" y="215661"/>
                  </a:cubicBezTo>
                  <a:cubicBezTo>
                    <a:pt x="305984" y="207543"/>
                    <a:pt x="318271" y="142555"/>
                    <a:pt x="319178" y="138023"/>
                  </a:cubicBezTo>
                  <a:cubicBezTo>
                    <a:pt x="316302" y="109268"/>
                    <a:pt x="310551" y="22861"/>
                    <a:pt x="310551" y="51759"/>
                  </a:cubicBezTo>
                  <a:cubicBezTo>
                    <a:pt x="310551" y="72999"/>
                    <a:pt x="295695" y="180018"/>
                    <a:pt x="336430" y="215661"/>
                  </a:cubicBezTo>
                  <a:cubicBezTo>
                    <a:pt x="352035" y="229315"/>
                    <a:pt x="368518" y="243609"/>
                    <a:pt x="388189" y="250166"/>
                  </a:cubicBezTo>
                  <a:lnTo>
                    <a:pt x="439947" y="267419"/>
                  </a:lnTo>
                  <a:cubicBezTo>
                    <a:pt x="478577" y="258834"/>
                    <a:pt x="524584" y="252987"/>
                    <a:pt x="560717" y="232913"/>
                  </a:cubicBezTo>
                  <a:cubicBezTo>
                    <a:pt x="573285" y="225931"/>
                    <a:pt x="583721" y="215660"/>
                    <a:pt x="595223" y="207034"/>
                  </a:cubicBezTo>
                  <a:cubicBezTo>
                    <a:pt x="598098" y="195532"/>
                    <a:pt x="600592" y="183928"/>
                    <a:pt x="603849" y="172529"/>
                  </a:cubicBezTo>
                  <a:cubicBezTo>
                    <a:pt x="606347" y="163786"/>
                    <a:pt x="612476" y="155742"/>
                    <a:pt x="612476" y="146649"/>
                  </a:cubicBezTo>
                  <a:cubicBezTo>
                    <a:pt x="612476" y="106290"/>
                    <a:pt x="606725" y="66136"/>
                    <a:pt x="603849" y="25880"/>
                  </a:cubicBezTo>
                  <a:cubicBezTo>
                    <a:pt x="595223" y="28755"/>
                    <a:pt x="584400" y="28076"/>
                    <a:pt x="577970" y="34506"/>
                  </a:cubicBezTo>
                  <a:cubicBezTo>
                    <a:pt x="568877" y="43599"/>
                    <a:pt x="565783" y="57192"/>
                    <a:pt x="560717" y="69012"/>
                  </a:cubicBezTo>
                  <a:cubicBezTo>
                    <a:pt x="548260" y="98078"/>
                    <a:pt x="554403" y="96579"/>
                    <a:pt x="543464" y="129397"/>
                  </a:cubicBezTo>
                  <a:cubicBezTo>
                    <a:pt x="538567" y="144087"/>
                    <a:pt x="531963" y="158152"/>
                    <a:pt x="526212" y="172529"/>
                  </a:cubicBezTo>
                  <a:cubicBezTo>
                    <a:pt x="529087" y="207035"/>
                    <a:pt x="525917" y="242590"/>
                    <a:pt x="534838" y="276046"/>
                  </a:cubicBezTo>
                  <a:cubicBezTo>
                    <a:pt x="537981" y="287834"/>
                    <a:pt x="550053" y="296000"/>
                    <a:pt x="560717" y="301925"/>
                  </a:cubicBezTo>
                  <a:cubicBezTo>
                    <a:pt x="576615" y="310757"/>
                    <a:pt x="612476" y="319178"/>
                    <a:pt x="612476" y="319178"/>
                  </a:cubicBezTo>
                  <a:cubicBezTo>
                    <a:pt x="641231" y="316302"/>
                    <a:pt x="671582" y="320427"/>
                    <a:pt x="698740" y="310551"/>
                  </a:cubicBezTo>
                  <a:cubicBezTo>
                    <a:pt x="707285" y="307444"/>
                    <a:pt x="707366" y="293765"/>
                    <a:pt x="707366" y="284672"/>
                  </a:cubicBezTo>
                  <a:cubicBezTo>
                    <a:pt x="707366" y="270010"/>
                    <a:pt x="706014" y="254270"/>
                    <a:pt x="698740" y="241540"/>
                  </a:cubicBezTo>
                  <a:cubicBezTo>
                    <a:pt x="690870" y="227767"/>
                    <a:pt x="660265" y="220089"/>
                    <a:pt x="646981" y="215661"/>
                  </a:cubicBezTo>
                  <a:cubicBezTo>
                    <a:pt x="632604" y="221412"/>
                    <a:pt x="617699" y="225988"/>
                    <a:pt x="603849" y="232913"/>
                  </a:cubicBezTo>
                  <a:cubicBezTo>
                    <a:pt x="594576" y="237549"/>
                    <a:pt x="579674" y="239939"/>
                    <a:pt x="577970" y="250166"/>
                  </a:cubicBezTo>
                  <a:cubicBezTo>
                    <a:pt x="575856" y="262851"/>
                    <a:pt x="586130" y="275579"/>
                    <a:pt x="595223" y="284672"/>
                  </a:cubicBezTo>
                  <a:cubicBezTo>
                    <a:pt x="601653" y="291102"/>
                    <a:pt x="612476" y="290423"/>
                    <a:pt x="621102" y="293298"/>
                  </a:cubicBezTo>
                  <a:cubicBezTo>
                    <a:pt x="641230" y="290423"/>
                    <a:pt x="664245" y="295448"/>
                    <a:pt x="681487" y="284672"/>
                  </a:cubicBezTo>
                  <a:cubicBezTo>
                    <a:pt x="691541" y="278388"/>
                    <a:pt x="684231" y="260460"/>
                    <a:pt x="690113" y="250166"/>
                  </a:cubicBezTo>
                  <a:cubicBezTo>
                    <a:pt x="696166" y="239574"/>
                    <a:pt x="708183" y="233659"/>
                    <a:pt x="715993" y="224287"/>
                  </a:cubicBezTo>
                  <a:cubicBezTo>
                    <a:pt x="722630" y="216322"/>
                    <a:pt x="727495" y="207034"/>
                    <a:pt x="733246" y="198408"/>
                  </a:cubicBezTo>
                  <a:cubicBezTo>
                    <a:pt x="724619" y="192657"/>
                    <a:pt x="717424" y="178641"/>
                    <a:pt x="707366" y="181155"/>
                  </a:cubicBezTo>
                  <a:cubicBezTo>
                    <a:pt x="698545" y="183360"/>
                    <a:pt x="698740" y="197941"/>
                    <a:pt x="698740" y="207034"/>
                  </a:cubicBezTo>
                  <a:cubicBezTo>
                    <a:pt x="698740" y="255613"/>
                    <a:pt x="699912" y="247681"/>
                    <a:pt x="733246" y="258793"/>
                  </a:cubicBezTo>
                  <a:cubicBezTo>
                    <a:pt x="747623" y="255917"/>
                    <a:pt x="764178" y="258299"/>
                    <a:pt x="776378" y="250166"/>
                  </a:cubicBezTo>
                  <a:cubicBezTo>
                    <a:pt x="795101" y="237684"/>
                    <a:pt x="777982" y="189173"/>
                    <a:pt x="776378" y="181155"/>
                  </a:cubicBezTo>
                  <a:cubicBezTo>
                    <a:pt x="765509" y="183872"/>
                    <a:pt x="633171" y="204844"/>
                    <a:pt x="750498" y="267419"/>
                  </a:cubicBezTo>
                  <a:cubicBezTo>
                    <a:pt x="786109" y="286412"/>
                    <a:pt x="831011" y="261668"/>
                    <a:pt x="871268" y="258793"/>
                  </a:cubicBezTo>
                  <a:cubicBezTo>
                    <a:pt x="891725" y="207651"/>
                    <a:pt x="888521" y="231146"/>
                    <a:pt x="888521" y="189781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6804248" y="2878596"/>
              <a:ext cx="1368152" cy="5040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83628" y="3777053"/>
            <a:ext cx="11331044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случае если участник </a:t>
            </a:r>
            <a:r>
              <a:rPr lang="ru-RU" b="1" dirty="0" smtClean="0">
                <a:solidFill>
                  <a:schemeClr val="tx1"/>
                </a:solidFill>
              </a:rPr>
              <a:t>КР </a:t>
            </a:r>
            <a:r>
              <a:rPr lang="ru-RU" b="1" dirty="0">
                <a:solidFill>
                  <a:schemeClr val="tx1"/>
                </a:solidFill>
              </a:rPr>
              <a:t>осуществлял во время выполнения </a:t>
            </a:r>
            <a:r>
              <a:rPr lang="ru-RU" b="1" dirty="0" smtClean="0">
                <a:solidFill>
                  <a:schemeClr val="tx1"/>
                </a:solidFill>
              </a:rPr>
              <a:t>работы </a:t>
            </a:r>
            <a:r>
              <a:rPr lang="ru-RU" b="1" dirty="0">
                <a:solidFill>
                  <a:schemeClr val="tx1"/>
                </a:solidFill>
              </a:rPr>
              <a:t>замену ошибочных ответов, организатору в аудитории необходимо посчитать количество замен ошибочных ответов, в поле «Количество заполненных полей «Замена ошибочных ответов» поставить соответствующее </a:t>
            </a:r>
            <a:r>
              <a:rPr lang="ru-RU" sz="2000" b="1" dirty="0">
                <a:solidFill>
                  <a:srgbClr val="FF0000"/>
                </a:solidFill>
              </a:rPr>
              <a:t>цифровое значение</a:t>
            </a:r>
            <a:r>
              <a:rPr lang="ru-RU" b="1" dirty="0">
                <a:solidFill>
                  <a:schemeClr val="tx1"/>
                </a:solidFill>
              </a:rPr>
              <a:t>, а также поставить подпись в специально отведенном месте.</a:t>
            </a: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случае если участник </a:t>
            </a:r>
            <a:r>
              <a:rPr lang="ru-RU" b="1" dirty="0" smtClean="0">
                <a:solidFill>
                  <a:schemeClr val="tx1"/>
                </a:solidFill>
              </a:rPr>
              <a:t>КР </a:t>
            </a:r>
            <a:r>
              <a:rPr lang="ru-RU" b="1" dirty="0">
                <a:solidFill>
                  <a:schemeClr val="tx1"/>
                </a:solidFill>
              </a:rPr>
              <a:t>не использовал поле «Замена ошибочных ответов на задания с кратким ответом» организатор в поле «Количество заполненных полей «Замена ошибочных ответов» ставит </a:t>
            </a:r>
            <a:r>
              <a:rPr lang="ru-RU" sz="2000" b="1" dirty="0">
                <a:solidFill>
                  <a:srgbClr val="FF0000"/>
                </a:solidFill>
              </a:rPr>
              <a:t>«Х»</a:t>
            </a:r>
            <a:r>
              <a:rPr lang="ru-RU" b="1" dirty="0">
                <a:solidFill>
                  <a:schemeClr val="tx1"/>
                </a:solidFill>
              </a:rPr>
              <a:t> и подпись в специально отведенном месте.</a:t>
            </a:r>
          </a:p>
        </p:txBody>
      </p:sp>
    </p:spTree>
    <p:extLst>
      <p:ext uri="{BB962C8B-B14F-4D97-AF65-F5344CB8AC3E}">
        <p14:creationId xmlns:p14="http://schemas.microsoft.com/office/powerpoint/2010/main" val="1148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873</Words>
  <Application>Microsoft Office PowerPoint</Application>
  <PresentationFormat>Произвольный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Сдача материалов КР-9 в день проведения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Учитель</cp:lastModifiedBy>
  <cp:revision>22</cp:revision>
  <dcterms:created xsi:type="dcterms:W3CDTF">2021-04-14T06:34:26Z</dcterms:created>
  <dcterms:modified xsi:type="dcterms:W3CDTF">2021-04-30T08:44:54Z</dcterms:modified>
</cp:coreProperties>
</file>